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8" r:id="rId13"/>
    <p:sldId id="279" r:id="rId14"/>
    <p:sldId id="280" r:id="rId15"/>
    <p:sldId id="268" r:id="rId16"/>
    <p:sldId id="281" r:id="rId17"/>
    <p:sldId id="282" r:id="rId18"/>
    <p:sldId id="283" r:id="rId19"/>
    <p:sldId id="289" r:id="rId20"/>
    <p:sldId id="275" r:id="rId21"/>
    <p:sldId id="269" r:id="rId22"/>
    <p:sldId id="284" r:id="rId23"/>
    <p:sldId id="285" r:id="rId24"/>
    <p:sldId id="276" r:id="rId25"/>
    <p:sldId id="290" r:id="rId26"/>
    <p:sldId id="287" r:id="rId27"/>
    <p:sldId id="288" r:id="rId28"/>
    <p:sldId id="27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800000"/>
    <a:srgbClr val="FFCC00"/>
    <a:srgbClr val="99FF66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96" y="-18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194FC-53E7-4458-A34E-99BAB25AE450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CA2B9-E7C1-465B-B935-488A7F51E3A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194FC-53E7-4458-A34E-99BAB25AE450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CA2B9-E7C1-465B-B935-488A7F51E3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194FC-53E7-4458-A34E-99BAB25AE450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CA2B9-E7C1-465B-B935-488A7F51E3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194FC-53E7-4458-A34E-99BAB25AE450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CA2B9-E7C1-465B-B935-488A7F51E3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194FC-53E7-4458-A34E-99BAB25AE450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CA2B9-E7C1-465B-B935-488A7F51E3A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194FC-53E7-4458-A34E-99BAB25AE450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CA2B9-E7C1-465B-B935-488A7F51E3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194FC-53E7-4458-A34E-99BAB25AE450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CA2B9-E7C1-465B-B935-488A7F51E3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194FC-53E7-4458-A34E-99BAB25AE450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CA2B9-E7C1-465B-B935-488A7F51E3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194FC-53E7-4458-A34E-99BAB25AE450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CA2B9-E7C1-465B-B935-488A7F51E3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194FC-53E7-4458-A34E-99BAB25AE450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CA2B9-E7C1-465B-B935-488A7F51E3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194FC-53E7-4458-A34E-99BAB25AE450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74CA2B9-E7C1-465B-B935-488A7F51E3A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01194FC-53E7-4458-A34E-99BAB25AE450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74CA2B9-E7C1-465B-B935-488A7F51E3A1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752600"/>
            <a:ext cx="8229600" cy="18288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Making </a:t>
            </a:r>
            <a:r>
              <a:rPr lang="en-US" dirty="0" err="1" smtClean="0">
                <a:solidFill>
                  <a:srgbClr val="FFFF00"/>
                </a:solidFill>
              </a:rPr>
              <a:t>Climagraphs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How to make a special kind of graph 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that helps us understand a place.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03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384" y="1109472"/>
            <a:ext cx="5285232" cy="5367528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5791200" y="533400"/>
            <a:ext cx="2971800" cy="1853184"/>
          </a:xfrm>
          <a:prstGeom prst="wedgeRoundRectCallout">
            <a:avLst>
              <a:gd name="adj1" fmla="val -55372"/>
              <a:gd name="adj2" fmla="val 82624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Then draw a line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that represents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the temperatures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in each month.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6324600" y="2307336"/>
            <a:ext cx="2718816" cy="2971800"/>
          </a:xfrm>
          <a:prstGeom prst="wedgeRoundRectCallout">
            <a:avLst>
              <a:gd name="adj1" fmla="val 25637"/>
              <a:gd name="adj2" fmla="val 49701"/>
              <a:gd name="adj3" fmla="val 16667"/>
            </a:avLst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Remember . . . </a:t>
            </a:r>
          </a:p>
          <a:p>
            <a:pPr algn="ctr"/>
            <a:endParaRPr lang="en-US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These are </a:t>
            </a:r>
            <a:r>
              <a:rPr lang="en-US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average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temperatures - - 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if the average is 70,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it might be 80 at 2 pm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only 60 at night.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6813783" y="5029200"/>
            <a:ext cx="2209800" cy="1240536"/>
          </a:xfrm>
          <a:prstGeom prst="wedgeRoundRectCallout">
            <a:avLst>
              <a:gd name="adj1" fmla="val 25637"/>
              <a:gd name="adj2" fmla="val 49701"/>
              <a:gd name="adj3" fmla="val 16667"/>
            </a:avLst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it can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change a little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from day to day.</a:t>
            </a:r>
          </a:p>
        </p:txBody>
      </p:sp>
    </p:spTree>
    <p:extLst>
      <p:ext uri="{BB962C8B-B14F-4D97-AF65-F5344CB8AC3E}">
        <p14:creationId xmlns:p14="http://schemas.microsoft.com/office/powerpoint/2010/main" val="7949307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384" y="1109472"/>
            <a:ext cx="5285232" cy="5367528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5791200" y="533400"/>
            <a:ext cx="2971800" cy="1853184"/>
          </a:xfrm>
          <a:prstGeom prst="wedgeRoundRectCallout">
            <a:avLst>
              <a:gd name="adj1" fmla="val 50424"/>
              <a:gd name="adj2" fmla="val 27875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Put those graphs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together, and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you have finished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your </a:t>
            </a:r>
            <a:r>
              <a:rPr lang="en-US" sz="2400" dirty="0" err="1" smtClean="0">
                <a:solidFill>
                  <a:srgbClr val="002060"/>
                </a:solidFill>
              </a:rPr>
              <a:t>climagraph</a:t>
            </a:r>
            <a:r>
              <a:rPr lang="en-US" sz="2400" dirty="0" smtClean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4" name="Explosion 1 3"/>
          <p:cNvSpPr/>
          <p:nvPr/>
        </p:nvSpPr>
        <p:spPr>
          <a:xfrm>
            <a:off x="685800" y="1219200"/>
            <a:ext cx="7924800" cy="480060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WAIT</a:t>
            </a:r>
            <a:r>
              <a:rPr lang="en-US" sz="2400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 . .</a:t>
            </a:r>
          </a:p>
          <a:p>
            <a:pPr algn="ctr"/>
            <a:r>
              <a:rPr lang="en-US" sz="2400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ways</a:t>
            </a:r>
          </a:p>
          <a:p>
            <a:pPr algn="ctr"/>
            <a:r>
              <a:rPr lang="en-US" sz="2400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make it easier to read</a:t>
            </a:r>
          </a:p>
          <a:p>
            <a:pPr algn="ctr"/>
            <a:r>
              <a:rPr lang="en-US" sz="2400" u="sng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400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more useful.</a:t>
            </a:r>
            <a:endParaRPr lang="en-US" sz="2400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4720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384" y="1109472"/>
            <a:ext cx="5285232" cy="53675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384" y="1411224"/>
            <a:ext cx="5285232" cy="4989576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5791200" y="304800"/>
            <a:ext cx="2971800" cy="1853184"/>
          </a:xfrm>
          <a:prstGeom prst="wedgeRoundRectCallout">
            <a:avLst>
              <a:gd name="adj1" fmla="val 50424"/>
              <a:gd name="adj2" fmla="val 27875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Start by drawing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just three lines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to represent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key temperatures.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4419600" y="3124200"/>
            <a:ext cx="3139440" cy="926592"/>
          </a:xfrm>
          <a:prstGeom prst="wedgeRoundRectCallout">
            <a:avLst>
              <a:gd name="adj1" fmla="val -97057"/>
              <a:gd name="adj2" fmla="val -58474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Room temperature.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5029200" y="3810000"/>
            <a:ext cx="3733800" cy="2514600"/>
          </a:xfrm>
          <a:prstGeom prst="wedgeRoundRectCallout">
            <a:avLst>
              <a:gd name="adj1" fmla="val 50424"/>
              <a:gd name="adj2" fmla="val 27875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People want heaters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if the temperature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is far below this line,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and </a:t>
            </a:r>
            <a:r>
              <a:rPr lang="en-US" sz="2400" dirty="0" err="1" smtClean="0">
                <a:solidFill>
                  <a:srgbClr val="002060"/>
                </a:solidFill>
              </a:rPr>
              <a:t>airconditioners</a:t>
            </a:r>
            <a:endParaRPr lang="en-US" sz="2400" dirty="0" smtClean="0">
              <a:solidFill>
                <a:srgbClr val="002060"/>
              </a:solidFill>
            </a:endParaRP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when it is above it.</a:t>
            </a:r>
          </a:p>
        </p:txBody>
      </p:sp>
    </p:spTree>
    <p:extLst>
      <p:ext uri="{BB962C8B-B14F-4D97-AF65-F5344CB8AC3E}">
        <p14:creationId xmlns:p14="http://schemas.microsoft.com/office/powerpoint/2010/main" val="2341842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384" y="1109472"/>
            <a:ext cx="5285232" cy="53675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384" y="1411224"/>
            <a:ext cx="5285232" cy="4989576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5791200" y="304800"/>
            <a:ext cx="2971800" cy="1853184"/>
          </a:xfrm>
          <a:prstGeom prst="wedgeRoundRectCallout">
            <a:avLst>
              <a:gd name="adj1" fmla="val 50424"/>
              <a:gd name="adj2" fmla="val 27875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Start by drawing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just three lines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to represent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key temperatures.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4419600" y="4876800"/>
            <a:ext cx="3139440" cy="926592"/>
          </a:xfrm>
          <a:prstGeom prst="wedgeRoundRectCallout">
            <a:avLst>
              <a:gd name="adj1" fmla="val -98513"/>
              <a:gd name="adj2" fmla="val -60119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Freezing of water.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5181600" y="2895600"/>
            <a:ext cx="3733800" cy="2171700"/>
          </a:xfrm>
          <a:prstGeom prst="wedgeRoundRectCallout">
            <a:avLst>
              <a:gd name="adj1" fmla="val 50424"/>
              <a:gd name="adj2" fmla="val 27875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Snow doesn’t melt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and lakes freeze over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if the temperature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 stays below this line.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228600" y="1524000"/>
            <a:ext cx="3733800" cy="2514600"/>
          </a:xfrm>
          <a:prstGeom prst="wedgeRoundRectCallout">
            <a:avLst>
              <a:gd name="adj1" fmla="val 50424"/>
              <a:gd name="adj2" fmla="val 27875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People have to bury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sewers and waterlines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if temperatures stay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below this line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for a whole month.</a:t>
            </a:r>
          </a:p>
        </p:txBody>
      </p:sp>
    </p:spTree>
    <p:extLst>
      <p:ext uri="{BB962C8B-B14F-4D97-AF65-F5344CB8AC3E}">
        <p14:creationId xmlns:p14="http://schemas.microsoft.com/office/powerpoint/2010/main" val="88872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384" y="1109472"/>
            <a:ext cx="5285232" cy="53675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384" y="1411224"/>
            <a:ext cx="5285232" cy="4989576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5791200" y="304800"/>
            <a:ext cx="2971800" cy="1853184"/>
          </a:xfrm>
          <a:prstGeom prst="wedgeRoundRectCallout">
            <a:avLst>
              <a:gd name="adj1" fmla="val 50424"/>
              <a:gd name="adj2" fmla="val 27875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Start by drawing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just three lines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to represent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key temperatures.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4221480" y="4102608"/>
            <a:ext cx="3139440" cy="926592"/>
          </a:xfrm>
          <a:prstGeom prst="wedgeRoundRectCallout">
            <a:avLst>
              <a:gd name="adj1" fmla="val -93659"/>
              <a:gd name="adj2" fmla="val -66698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Risk of frost.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2667000" y="4876800"/>
            <a:ext cx="4175760" cy="1828800"/>
          </a:xfrm>
          <a:prstGeom prst="wedgeRoundRectCallout">
            <a:avLst>
              <a:gd name="adj1" fmla="val 50424"/>
              <a:gd name="adj2" fmla="val 27875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If average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temperature 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goes below this line,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there is a good chance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of frost that month.</a:t>
            </a:r>
          </a:p>
        </p:txBody>
      </p:sp>
    </p:spTree>
    <p:extLst>
      <p:ext uri="{BB962C8B-B14F-4D97-AF65-F5344CB8AC3E}">
        <p14:creationId xmlns:p14="http://schemas.microsoft.com/office/powerpoint/2010/main" val="38667351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384" y="1109472"/>
            <a:ext cx="5285232" cy="53675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384" y="1411224"/>
            <a:ext cx="5285232" cy="4989576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5562600" y="990600"/>
            <a:ext cx="2971800" cy="1853184"/>
          </a:xfrm>
          <a:prstGeom prst="wedgeRoundRectCallout">
            <a:avLst>
              <a:gd name="adj1" fmla="val -49049"/>
              <a:gd name="adj2" fmla="val 83976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Then, when you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draw the line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for temperature,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you can see . . . .</a:t>
            </a:r>
          </a:p>
        </p:txBody>
      </p:sp>
    </p:spTree>
    <p:extLst>
      <p:ext uri="{BB962C8B-B14F-4D97-AF65-F5344CB8AC3E}">
        <p14:creationId xmlns:p14="http://schemas.microsoft.com/office/powerpoint/2010/main" val="21712575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384" y="1109472"/>
            <a:ext cx="5285232" cy="53675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384" y="1411224"/>
            <a:ext cx="5285232" cy="4989576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304800" y="1828800"/>
            <a:ext cx="2971800" cy="1853184"/>
          </a:xfrm>
          <a:prstGeom prst="wedgeRoundRectCallout">
            <a:avLst>
              <a:gd name="adj1" fmla="val 50424"/>
              <a:gd name="adj2" fmla="val 27875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This place has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about two months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with frozen soil.</a:t>
            </a:r>
          </a:p>
        </p:txBody>
      </p:sp>
      <p:sp>
        <p:nvSpPr>
          <p:cNvPr id="2" name="6-Point Star 1"/>
          <p:cNvSpPr/>
          <p:nvPr/>
        </p:nvSpPr>
        <p:spPr>
          <a:xfrm>
            <a:off x="2804160" y="4572000"/>
            <a:ext cx="381000" cy="381000"/>
          </a:xfrm>
          <a:prstGeom prst="star6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6-Point Star 6"/>
          <p:cNvSpPr/>
          <p:nvPr/>
        </p:nvSpPr>
        <p:spPr>
          <a:xfrm>
            <a:off x="6096000" y="4533900"/>
            <a:ext cx="381000" cy="381000"/>
          </a:xfrm>
          <a:prstGeom prst="star6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076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384" y="1109472"/>
            <a:ext cx="5285232" cy="53675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384" y="1411224"/>
            <a:ext cx="5285232" cy="4989576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443484" y="3112008"/>
            <a:ext cx="3518916" cy="1536192"/>
          </a:xfrm>
          <a:prstGeom prst="wedgeRoundRectCallout">
            <a:avLst>
              <a:gd name="adj1" fmla="val 50424"/>
              <a:gd name="adj2" fmla="val 27875"/>
              <a:gd name="adj3" fmla="val 16667"/>
            </a:avLst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And one month</a:t>
            </a:r>
          </a:p>
          <a:p>
            <a:pPr algn="ctr"/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when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airconditioning</a:t>
            </a:r>
            <a:endParaRPr lang="en-US" sz="24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might be useful</a:t>
            </a:r>
            <a:r>
              <a:rPr lang="en-US" sz="2400" dirty="0" smtClean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2" name="6-Point Star 1"/>
          <p:cNvSpPr/>
          <p:nvPr/>
        </p:nvSpPr>
        <p:spPr>
          <a:xfrm>
            <a:off x="4640580" y="2933700"/>
            <a:ext cx="381000" cy="381000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820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384" y="1109472"/>
            <a:ext cx="5285232" cy="53675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384" y="1411224"/>
            <a:ext cx="5285232" cy="4989576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4343400" y="4876800"/>
            <a:ext cx="3518916" cy="1536192"/>
          </a:xfrm>
          <a:prstGeom prst="wedgeRoundRectCallout">
            <a:avLst>
              <a:gd name="adj1" fmla="val 50424"/>
              <a:gd name="adj2" fmla="val 27875"/>
              <a:gd name="adj3" fmla="val 16667"/>
            </a:avLst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The growing season</a:t>
            </a:r>
          </a:p>
          <a:p>
            <a:pPr algn="ctr"/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is 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approximately 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(about)</a:t>
            </a:r>
            <a:endParaRPr lang="en-US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six months long</a:t>
            </a:r>
            <a:r>
              <a:rPr lang="en-US" sz="2400" dirty="0" smtClean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2" name="6-Point Star 1"/>
          <p:cNvSpPr/>
          <p:nvPr/>
        </p:nvSpPr>
        <p:spPr>
          <a:xfrm>
            <a:off x="3962400" y="3715512"/>
            <a:ext cx="381000" cy="381000"/>
          </a:xfrm>
          <a:prstGeom prst="star6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6-Point Star 5"/>
          <p:cNvSpPr/>
          <p:nvPr/>
        </p:nvSpPr>
        <p:spPr>
          <a:xfrm>
            <a:off x="4267200" y="3707892"/>
            <a:ext cx="381000" cy="381000"/>
          </a:xfrm>
          <a:prstGeom prst="star6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6-Point Star 6"/>
          <p:cNvSpPr/>
          <p:nvPr/>
        </p:nvSpPr>
        <p:spPr>
          <a:xfrm>
            <a:off x="4495800" y="3715512"/>
            <a:ext cx="381000" cy="381000"/>
          </a:xfrm>
          <a:prstGeom prst="star6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6-Point Star 7"/>
          <p:cNvSpPr/>
          <p:nvPr/>
        </p:nvSpPr>
        <p:spPr>
          <a:xfrm>
            <a:off x="4800600" y="3723132"/>
            <a:ext cx="381000" cy="381000"/>
          </a:xfrm>
          <a:prstGeom prst="star6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6-Point Star 8"/>
          <p:cNvSpPr/>
          <p:nvPr/>
        </p:nvSpPr>
        <p:spPr>
          <a:xfrm>
            <a:off x="5029200" y="3730752"/>
            <a:ext cx="381000" cy="381000"/>
          </a:xfrm>
          <a:prstGeom prst="star6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6-Point Star 9"/>
          <p:cNvSpPr/>
          <p:nvPr/>
        </p:nvSpPr>
        <p:spPr>
          <a:xfrm>
            <a:off x="5257800" y="3738372"/>
            <a:ext cx="381000" cy="381000"/>
          </a:xfrm>
          <a:prstGeom prst="star6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7248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4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6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384" y="1109472"/>
            <a:ext cx="5285232" cy="53675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384" y="1411224"/>
            <a:ext cx="5285232" cy="4989576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228600" y="737616"/>
            <a:ext cx="3581400" cy="1853184"/>
          </a:xfrm>
          <a:prstGeom prst="wedgeRoundRectCallout">
            <a:avLst>
              <a:gd name="adj1" fmla="val 50424"/>
              <a:gd name="adj2" fmla="val 27875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Then, you can add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a precipitation scale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that is designed to fit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the temperature scale. 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5562600" y="3212592"/>
            <a:ext cx="3200400" cy="2622804"/>
          </a:xfrm>
          <a:prstGeom prst="wedgeRoundRectCallout">
            <a:avLst>
              <a:gd name="adj1" fmla="val 50424"/>
              <a:gd name="adj2" fmla="val 27875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4 inches is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about the amount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of water that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healthy plants need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if the temperature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is about 70 degrees.</a:t>
            </a:r>
          </a:p>
        </p:txBody>
      </p:sp>
    </p:spTree>
    <p:extLst>
      <p:ext uri="{BB962C8B-B14F-4D97-AF65-F5344CB8AC3E}">
        <p14:creationId xmlns:p14="http://schemas.microsoft.com/office/powerpoint/2010/main" val="42419218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3124200" y="2590800"/>
            <a:ext cx="2971800" cy="1853184"/>
          </a:xfrm>
          <a:prstGeom prst="wedgeRoundRectCallout">
            <a:avLst>
              <a:gd name="adj1" fmla="val 50424"/>
              <a:gd name="adj2" fmla="val 27875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Here’s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how to make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a basic </a:t>
            </a:r>
            <a:r>
              <a:rPr lang="en-US" sz="2400" dirty="0" err="1" smtClean="0">
                <a:solidFill>
                  <a:srgbClr val="002060"/>
                </a:solidFill>
              </a:rPr>
              <a:t>climagraph</a:t>
            </a:r>
            <a:r>
              <a:rPr lang="en-US" sz="2400" dirty="0" smtClean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24920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384" y="1109472"/>
            <a:ext cx="5285232" cy="53675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384" y="1411224"/>
            <a:ext cx="5285232" cy="4989576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228600" y="737616"/>
            <a:ext cx="3581400" cy="1853184"/>
          </a:xfrm>
          <a:prstGeom prst="wedgeRoundRectCallout">
            <a:avLst>
              <a:gd name="adj1" fmla="val 50424"/>
              <a:gd name="adj2" fmla="val 27875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Then, you can add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a precipitation scale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that is designed to fit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the temperature scale. 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5257800" y="4191000"/>
            <a:ext cx="3200400" cy="2057400"/>
          </a:xfrm>
          <a:prstGeom prst="wedgeRoundRectCallout">
            <a:avLst>
              <a:gd name="adj1" fmla="val 50424"/>
              <a:gd name="adj2" fmla="val 27875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And they need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almost two inches</a:t>
            </a:r>
            <a:endParaRPr lang="en-US" sz="2400" dirty="0" smtClean="0">
              <a:solidFill>
                <a:srgbClr val="002060"/>
              </a:solidFill>
            </a:endParaRP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if the temperature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is about 50 degrees.</a:t>
            </a:r>
          </a:p>
        </p:txBody>
      </p:sp>
    </p:spTree>
    <p:extLst>
      <p:ext uri="{BB962C8B-B14F-4D97-AF65-F5344CB8AC3E}">
        <p14:creationId xmlns:p14="http://schemas.microsoft.com/office/powerpoint/2010/main" val="36032016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384" y="1109472"/>
            <a:ext cx="5285232" cy="53675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384" y="1411224"/>
            <a:ext cx="5285232" cy="4989576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2308964" y="5105400"/>
            <a:ext cx="3581400" cy="1624584"/>
          </a:xfrm>
          <a:prstGeom prst="wedgeRoundRectCallout">
            <a:avLst>
              <a:gd name="adj1" fmla="val 50424"/>
              <a:gd name="adj2" fmla="val 27875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Now draw the bars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for rain or snow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to fit that scale. </a:t>
            </a:r>
          </a:p>
        </p:txBody>
      </p:sp>
    </p:spTree>
    <p:extLst>
      <p:ext uri="{BB962C8B-B14F-4D97-AF65-F5344CB8AC3E}">
        <p14:creationId xmlns:p14="http://schemas.microsoft.com/office/powerpoint/2010/main" val="17745435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384" y="1109472"/>
            <a:ext cx="5285232" cy="53675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384" y="1411224"/>
            <a:ext cx="5285232" cy="4989576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3810000" y="4928616"/>
            <a:ext cx="3581400" cy="1853184"/>
          </a:xfrm>
          <a:prstGeom prst="wedgeRoundRectCallout">
            <a:avLst>
              <a:gd name="adj1" fmla="val 13404"/>
              <a:gd name="adj2" fmla="val -122619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Now draw the bars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for rain or snow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to fit that scale. 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3794760" y="4928616"/>
            <a:ext cx="3581400" cy="1853184"/>
          </a:xfrm>
          <a:prstGeom prst="wedgeRoundRectCallout">
            <a:avLst>
              <a:gd name="adj1" fmla="val -54257"/>
              <a:gd name="adj2" fmla="val -119329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Now draw the bars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for rain or snow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to fit that scale. 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2667000" y="4928616"/>
            <a:ext cx="5181600" cy="1853184"/>
          </a:xfrm>
          <a:prstGeom prst="wedgeRoundRectCallout">
            <a:avLst>
              <a:gd name="adj1" fmla="val -42199"/>
              <a:gd name="adj2" fmla="val -103704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When a precipitation bar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goes higher than 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the temperature line,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that month has </a:t>
            </a:r>
            <a:r>
              <a:rPr lang="en-US" sz="2400" u="sng" dirty="0" smtClean="0">
                <a:solidFill>
                  <a:srgbClr val="002060"/>
                </a:solidFill>
              </a:rPr>
              <a:t>surplus</a:t>
            </a:r>
            <a:r>
              <a:rPr lang="en-US" sz="2400" dirty="0" smtClean="0">
                <a:solidFill>
                  <a:srgbClr val="002060"/>
                </a:solidFill>
              </a:rPr>
              <a:t> water. 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304800" y="228600"/>
            <a:ext cx="3733800" cy="1447800"/>
          </a:xfrm>
          <a:prstGeom prst="wedgeRoundRectCallout">
            <a:avLst>
              <a:gd name="adj1" fmla="val -27493"/>
              <a:gd name="adj2" fmla="val -48606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That surplus water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can run off and make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rivers and lakes. 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4770120" y="533400"/>
            <a:ext cx="3733800" cy="1447800"/>
          </a:xfrm>
          <a:prstGeom prst="wedgeRoundRectCallout">
            <a:avLst>
              <a:gd name="adj1" fmla="val -27493"/>
              <a:gd name="adj2" fmla="val -48606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Or it can seep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through the soil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and remove nutrients. 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708660" y="4284726"/>
            <a:ext cx="2819400" cy="1287780"/>
          </a:xfrm>
          <a:prstGeom prst="wedgeRoundRectCallout">
            <a:avLst>
              <a:gd name="adj1" fmla="val -27493"/>
              <a:gd name="adj2" fmla="val -48606"/>
              <a:gd name="adj3" fmla="val 16667"/>
            </a:avLst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That’s </a:t>
            </a:r>
            <a:r>
              <a:rPr lang="en-US" sz="2400" u="sng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more</a:t>
            </a:r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water</a:t>
            </a:r>
          </a:p>
          <a:p>
            <a:pPr algn="ctr"/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than plants need. </a:t>
            </a:r>
          </a:p>
        </p:txBody>
      </p:sp>
    </p:spTree>
    <p:extLst>
      <p:ext uri="{BB962C8B-B14F-4D97-AF65-F5344CB8AC3E}">
        <p14:creationId xmlns:p14="http://schemas.microsoft.com/office/powerpoint/2010/main" val="24486827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8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384" y="1109472"/>
            <a:ext cx="5285232" cy="53675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384" y="1411224"/>
            <a:ext cx="5285232" cy="4989576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1371600" y="280416"/>
            <a:ext cx="3581400" cy="1853184"/>
          </a:xfrm>
          <a:prstGeom prst="wedgeRoundRectCallout">
            <a:avLst>
              <a:gd name="adj1" fmla="val 43615"/>
              <a:gd name="adj2" fmla="val 114225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Now draw the bars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for rain or snow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to fit that scale. 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685800" y="280416"/>
            <a:ext cx="5181600" cy="1853184"/>
          </a:xfrm>
          <a:prstGeom prst="wedgeRoundRectCallout">
            <a:avLst>
              <a:gd name="adj1" fmla="val 33684"/>
              <a:gd name="adj2" fmla="val 109290"/>
              <a:gd name="adj3" fmla="val 16667"/>
            </a:avLst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800000"/>
                </a:solidFill>
              </a:rPr>
              <a:t>When precipitation bars</a:t>
            </a:r>
          </a:p>
          <a:p>
            <a:pPr algn="ctr"/>
            <a:r>
              <a:rPr lang="en-US" sz="2400" dirty="0" smtClean="0">
                <a:solidFill>
                  <a:srgbClr val="800000"/>
                </a:solidFill>
              </a:rPr>
              <a:t>do not reach as high</a:t>
            </a:r>
          </a:p>
          <a:p>
            <a:pPr algn="ctr"/>
            <a:r>
              <a:rPr lang="en-US" sz="2400" dirty="0" smtClean="0">
                <a:solidFill>
                  <a:srgbClr val="800000"/>
                </a:solidFill>
              </a:rPr>
              <a:t>as the temperature line,</a:t>
            </a:r>
          </a:p>
          <a:p>
            <a:pPr algn="ctr"/>
            <a:r>
              <a:rPr lang="en-US" sz="2400" dirty="0" smtClean="0">
                <a:solidFill>
                  <a:srgbClr val="800000"/>
                </a:solidFill>
              </a:rPr>
              <a:t>that month has a water </a:t>
            </a:r>
            <a:r>
              <a:rPr lang="en-US" sz="2400" u="sng" dirty="0" smtClean="0">
                <a:solidFill>
                  <a:srgbClr val="800000"/>
                </a:solidFill>
              </a:rPr>
              <a:t>deficit</a:t>
            </a:r>
            <a:r>
              <a:rPr lang="en-US" sz="2400" dirty="0" smtClean="0">
                <a:solidFill>
                  <a:srgbClr val="800000"/>
                </a:solidFill>
              </a:rPr>
              <a:t>. 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304800" y="5181600"/>
            <a:ext cx="3962400" cy="1478280"/>
          </a:xfrm>
          <a:prstGeom prst="wedgeRoundRectCallout">
            <a:avLst>
              <a:gd name="adj1" fmla="val -27493"/>
              <a:gd name="adj2" fmla="val -48606"/>
              <a:gd name="adj3" fmla="val 16667"/>
            </a:avLst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If the deficit is short,</a:t>
            </a:r>
          </a:p>
          <a:p>
            <a:pPr algn="ctr"/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plants can live by using</a:t>
            </a:r>
          </a:p>
          <a:p>
            <a:pPr algn="ctr"/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water from the soil.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4114800" y="4876800"/>
            <a:ext cx="3962400" cy="1478280"/>
          </a:xfrm>
          <a:prstGeom prst="wedgeRoundRectCallout">
            <a:avLst>
              <a:gd name="adj1" fmla="val -27493"/>
              <a:gd name="adj2" fmla="val -48606"/>
              <a:gd name="adj3" fmla="val 16667"/>
            </a:avLst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But if it lasts for months,</a:t>
            </a:r>
          </a:p>
          <a:p>
            <a:pPr algn="ctr"/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you have a grassland,</a:t>
            </a:r>
          </a:p>
          <a:p>
            <a:pPr algn="ctr"/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or even a desert.</a:t>
            </a:r>
          </a:p>
        </p:txBody>
      </p:sp>
    </p:spTree>
    <p:extLst>
      <p:ext uri="{BB962C8B-B14F-4D97-AF65-F5344CB8AC3E}">
        <p14:creationId xmlns:p14="http://schemas.microsoft.com/office/powerpoint/2010/main" val="31418292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384" y="1109472"/>
            <a:ext cx="5285232" cy="53675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384" y="1411224"/>
            <a:ext cx="5285232" cy="4989576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457200" y="152400"/>
            <a:ext cx="4876800" cy="1524000"/>
          </a:xfrm>
          <a:prstGeom prst="wedgeRoundRectCallout">
            <a:avLst>
              <a:gd name="adj1" fmla="val 50424"/>
              <a:gd name="adj2" fmla="val 27875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You see?   A simple graph,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carefully drawn, can tell you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a great deal about a place. </a:t>
            </a:r>
          </a:p>
        </p:txBody>
      </p:sp>
    </p:spTree>
    <p:extLst>
      <p:ext uri="{BB962C8B-B14F-4D97-AF65-F5344CB8AC3E}">
        <p14:creationId xmlns:p14="http://schemas.microsoft.com/office/powerpoint/2010/main" val="23412613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384" y="1109472"/>
            <a:ext cx="5285232" cy="53675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384" y="1411224"/>
            <a:ext cx="5285232" cy="4989576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457200" y="152400"/>
            <a:ext cx="4876800" cy="1524000"/>
          </a:xfrm>
          <a:prstGeom prst="wedgeRoundRectCallout">
            <a:avLst>
              <a:gd name="adj1" fmla="val 50424"/>
              <a:gd name="adj2" fmla="val 27875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You see?   A simple graph,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carefully drawn, can tell you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a great deal about a place. 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76200" y="76200"/>
            <a:ext cx="6019800" cy="2286000"/>
          </a:xfrm>
          <a:prstGeom prst="wedgeRoundRectCallout">
            <a:avLst>
              <a:gd name="adj1" fmla="val 25637"/>
              <a:gd name="adj2" fmla="val 49701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This graph shows the climate of Detroit.</a:t>
            </a:r>
          </a:p>
          <a:p>
            <a:pPr algn="ctr"/>
            <a:endParaRPr lang="en-US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What does it tell you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about “the Motor City”?</a:t>
            </a:r>
          </a:p>
          <a:p>
            <a:pPr algn="ctr"/>
            <a:endParaRPr lang="en-US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152400" y="685800"/>
            <a:ext cx="5791200" cy="1600200"/>
          </a:xfrm>
          <a:prstGeom prst="wedgeRoundRectCallout">
            <a:avLst>
              <a:gd name="adj1" fmla="val 25637"/>
              <a:gd name="adj2" fmla="val 49701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Detroit has a significant water surplus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winter and spring, but plants </a:t>
            </a:r>
            <a:b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have to take water out of the soil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during a short water deficit in summer.</a:t>
            </a:r>
            <a:endParaRPr lang="en-US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3358437" y="4814169"/>
            <a:ext cx="2585163" cy="1853184"/>
          </a:xfrm>
          <a:prstGeom prst="wedgeRoundRectCallout">
            <a:avLst>
              <a:gd name="adj1" fmla="val 50424"/>
              <a:gd name="adj2" fmla="val 27875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And the ground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is frozen for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two months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each year</a:t>
            </a:r>
          </a:p>
        </p:txBody>
      </p:sp>
      <p:sp>
        <p:nvSpPr>
          <p:cNvPr id="8" name="6-Point Star 7"/>
          <p:cNvSpPr/>
          <p:nvPr/>
        </p:nvSpPr>
        <p:spPr>
          <a:xfrm>
            <a:off x="2825037" y="4419600"/>
            <a:ext cx="381000" cy="381000"/>
          </a:xfrm>
          <a:prstGeom prst="star6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6-Point Star 8"/>
          <p:cNvSpPr/>
          <p:nvPr/>
        </p:nvSpPr>
        <p:spPr>
          <a:xfrm>
            <a:off x="6096000" y="4419600"/>
            <a:ext cx="381000" cy="381000"/>
          </a:xfrm>
          <a:prstGeom prst="star6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8107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384" y="935736"/>
            <a:ext cx="5285232" cy="4986528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3101340" y="4648200"/>
            <a:ext cx="5867400" cy="2037588"/>
          </a:xfrm>
          <a:prstGeom prst="wedgeRoundRectCallout">
            <a:avLst>
              <a:gd name="adj1" fmla="val 25637"/>
              <a:gd name="adj2" fmla="val 49701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city like Phoenix, Arizona,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has several really hot months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a significant water shortage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every month of the year</a:t>
            </a:r>
          </a:p>
          <a:p>
            <a:pPr algn="ctr"/>
            <a:endParaRPr lang="en-US" sz="1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That’s why it is a desert!</a:t>
            </a:r>
            <a:endParaRPr lang="en-US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315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04800"/>
            <a:ext cx="3440430" cy="39890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52400"/>
            <a:ext cx="3451860" cy="398907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228600" y="4419600"/>
            <a:ext cx="8686800" cy="2362200"/>
          </a:xfrm>
          <a:prstGeom prst="wedgeRoundRectCallout">
            <a:avLst>
              <a:gd name="adj1" fmla="val 25637"/>
              <a:gd name="adj2" fmla="val 49701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Here are the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climagraphs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for Beijing, the capital of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China, and Singapore, a city right on the Equator. Which is which?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What can you tell about these two places?</a:t>
            </a:r>
          </a:p>
          <a:p>
            <a:pPr algn="ctr"/>
            <a:endParaRPr lang="en-US" sz="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(Note: these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climagraphs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use dots instead of a line for temperature,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but the idea is the same. 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Climagraphs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do not all look exactly the same!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Most </a:t>
            </a:r>
            <a:r>
              <a:rPr lang="en-US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them use 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vertical bars for rain, and they all have 12 months!)</a:t>
            </a:r>
          </a:p>
        </p:txBody>
      </p:sp>
    </p:spTree>
    <p:extLst>
      <p:ext uri="{BB962C8B-B14F-4D97-AF65-F5344CB8AC3E}">
        <p14:creationId xmlns:p14="http://schemas.microsoft.com/office/powerpoint/2010/main" val="1801018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20301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384" y="1109472"/>
            <a:ext cx="5285232" cy="5367528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457200" y="966216"/>
            <a:ext cx="2971800" cy="1853184"/>
          </a:xfrm>
          <a:prstGeom prst="wedgeRoundRectCallout">
            <a:avLst>
              <a:gd name="adj1" fmla="val 50424"/>
              <a:gd name="adj2" fmla="val 27875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You start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with a frame.</a:t>
            </a:r>
          </a:p>
        </p:txBody>
      </p:sp>
    </p:spTree>
    <p:extLst>
      <p:ext uri="{BB962C8B-B14F-4D97-AF65-F5344CB8AC3E}">
        <p14:creationId xmlns:p14="http://schemas.microsoft.com/office/powerpoint/2010/main" val="2011630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384" y="1109472"/>
            <a:ext cx="5285232" cy="5367528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457200" y="966216"/>
            <a:ext cx="2971800" cy="1853184"/>
          </a:xfrm>
          <a:prstGeom prst="wedgeRoundRectCallout">
            <a:avLst>
              <a:gd name="adj1" fmla="val 77400"/>
              <a:gd name="adj2" fmla="val 210373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Add letters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to indicate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the months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of the year.</a:t>
            </a:r>
          </a:p>
        </p:txBody>
      </p:sp>
    </p:spTree>
    <p:extLst>
      <p:ext uri="{BB962C8B-B14F-4D97-AF65-F5344CB8AC3E}">
        <p14:creationId xmlns:p14="http://schemas.microsoft.com/office/powerpoint/2010/main" val="8828093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384" y="1109472"/>
            <a:ext cx="5285232" cy="5367528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457200" y="966216"/>
            <a:ext cx="2971800" cy="1395984"/>
          </a:xfrm>
          <a:prstGeom prst="wedgeRoundRectCallout">
            <a:avLst>
              <a:gd name="adj1" fmla="val 74028"/>
              <a:gd name="adj2" fmla="val 105939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Then, make 12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vertical bars.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5867400" y="3200400"/>
            <a:ext cx="2971800" cy="1853184"/>
          </a:xfrm>
          <a:prstGeom prst="wedgeRoundRectCallout">
            <a:avLst>
              <a:gd name="adj1" fmla="val 50424"/>
              <a:gd name="adj2" fmla="val 27875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They’re like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hollow “tubes”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that you fill up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with rainwater.</a:t>
            </a:r>
          </a:p>
        </p:txBody>
      </p:sp>
    </p:spTree>
    <p:extLst>
      <p:ext uri="{BB962C8B-B14F-4D97-AF65-F5344CB8AC3E}">
        <p14:creationId xmlns:p14="http://schemas.microsoft.com/office/powerpoint/2010/main" val="4225595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384" y="1109472"/>
            <a:ext cx="5285232" cy="5367528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457200" y="457200"/>
            <a:ext cx="2971800" cy="2362200"/>
          </a:xfrm>
          <a:prstGeom prst="wedgeRoundRectCallout">
            <a:avLst>
              <a:gd name="adj1" fmla="val 153691"/>
              <a:gd name="adj2" fmla="val 60221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Put a scale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that tells you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how many inches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of precipitation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are in the tubes.</a:t>
            </a:r>
          </a:p>
        </p:txBody>
      </p:sp>
    </p:spTree>
    <p:extLst>
      <p:ext uri="{BB962C8B-B14F-4D97-AF65-F5344CB8AC3E}">
        <p14:creationId xmlns:p14="http://schemas.microsoft.com/office/powerpoint/2010/main" val="31754466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384" y="1109472"/>
            <a:ext cx="5285232" cy="5367528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457200" y="966216"/>
            <a:ext cx="2971800" cy="1853184"/>
          </a:xfrm>
          <a:prstGeom prst="wedgeRoundRectCallout">
            <a:avLst>
              <a:gd name="adj1" fmla="val 63490"/>
              <a:gd name="adj2" fmla="val 150892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Then fill the tubes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with the amount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of rain or snow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in each month.</a:t>
            </a:r>
          </a:p>
        </p:txBody>
      </p:sp>
    </p:spTree>
    <p:extLst>
      <p:ext uri="{BB962C8B-B14F-4D97-AF65-F5344CB8AC3E}">
        <p14:creationId xmlns:p14="http://schemas.microsoft.com/office/powerpoint/2010/main" val="2371540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384" y="1109472"/>
            <a:ext cx="5285232" cy="5367528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5791200" y="533400"/>
            <a:ext cx="2971800" cy="1853184"/>
          </a:xfrm>
          <a:prstGeom prst="wedgeRoundRectCallout">
            <a:avLst>
              <a:gd name="adj1" fmla="val -105531"/>
              <a:gd name="adj2" fmla="val 42069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Or you can start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by drawing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horizontal lines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across the graph.</a:t>
            </a:r>
          </a:p>
        </p:txBody>
      </p:sp>
    </p:spTree>
    <p:extLst>
      <p:ext uri="{BB962C8B-B14F-4D97-AF65-F5344CB8AC3E}">
        <p14:creationId xmlns:p14="http://schemas.microsoft.com/office/powerpoint/2010/main" val="21206824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384" y="1109472"/>
            <a:ext cx="5285232" cy="5367528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5791200" y="533400"/>
            <a:ext cx="2971800" cy="1853184"/>
          </a:xfrm>
          <a:prstGeom prst="wedgeRoundRectCallout">
            <a:avLst>
              <a:gd name="adj1" fmla="val -154423"/>
              <a:gd name="adj2" fmla="val 65727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Label each line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with a number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to show the temperature.</a:t>
            </a:r>
          </a:p>
        </p:txBody>
      </p:sp>
    </p:spTree>
    <p:extLst>
      <p:ext uri="{BB962C8B-B14F-4D97-AF65-F5344CB8AC3E}">
        <p14:creationId xmlns:p14="http://schemas.microsoft.com/office/powerpoint/2010/main" val="36188360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181</TotalTime>
  <Words>774</Words>
  <Application>Microsoft Office PowerPoint</Application>
  <PresentationFormat>On-screen Show (4:3)</PresentationFormat>
  <Paragraphs>183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Flow</vt:lpstr>
      <vt:lpstr>Making Climagraphs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a Better Climagraph</dc:title>
  <dc:creator>PG</dc:creator>
  <cp:lastModifiedBy>PG</cp:lastModifiedBy>
  <cp:revision>19</cp:revision>
  <dcterms:created xsi:type="dcterms:W3CDTF">2012-09-30T22:03:11Z</dcterms:created>
  <dcterms:modified xsi:type="dcterms:W3CDTF">2016-07-12T13:59:15Z</dcterms:modified>
</cp:coreProperties>
</file>