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300" r:id="rId2"/>
    <p:sldId id="256" r:id="rId3"/>
    <p:sldId id="301" r:id="rId4"/>
    <p:sldId id="302" r:id="rId5"/>
    <p:sldId id="303" r:id="rId6"/>
    <p:sldId id="299" r:id="rId7"/>
    <p:sldId id="304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CC66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06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74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1275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3FE2926-6020-4935-97B1-ED99075FE1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214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EEA4F0-E189-472A-9CE6-EF821A3AB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497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4FFEA-2DF3-41D6-9658-B019005251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944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507C8-FCAB-472A-9ECD-A6DB53C356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282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479D6-2AF2-47EB-A638-891C058931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572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A890D-204B-4413-A292-E9A59937DD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26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7E39AF-21FC-41CB-BB85-19BCCDBC9C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707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37496-9A57-4B53-A22A-EF41E1736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802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C7727-905B-40BD-8D0C-67CACA6A0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446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BDEAF3-F1F9-4183-BD23-122C5FD16E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559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BEBB3-C7FF-4CB0-8D65-D9DCEFBAE3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501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10243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44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45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46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5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5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52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53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54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fld id="{B3181223-79CD-4A6A-8CAB-203808558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1295400" y="1600200"/>
            <a:ext cx="6629400" cy="2862322"/>
          </a:xfrm>
          <a:prstGeom prst="rect">
            <a:avLst/>
          </a:prstGeom>
          <a:solidFill>
            <a:srgbClr val="99CCFF"/>
          </a:solidFill>
          <a:ln w="73025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chemeClr val="bg2"/>
                </a:solidFill>
              </a:rPr>
              <a:t/>
            </a:r>
            <a:br>
              <a:rPr lang="en-US" sz="2000" b="1" dirty="0">
                <a:solidFill>
                  <a:schemeClr val="bg2"/>
                </a:solidFill>
              </a:rPr>
            </a:br>
            <a:r>
              <a:rPr lang="en-US" sz="4000" b="1" dirty="0" smtClean="0">
                <a:solidFill>
                  <a:schemeClr val="bg2"/>
                </a:solidFill>
                <a:latin typeface="Comic Sans MS" pitchFamily="66" charset="0"/>
              </a:rPr>
              <a:t>Strategic Straits</a:t>
            </a:r>
          </a:p>
          <a:p>
            <a:pPr algn="ctr">
              <a:spcBef>
                <a:spcPct val="50000"/>
              </a:spcBef>
            </a:pPr>
            <a:r>
              <a:rPr lang="en-US" sz="4000" b="1" dirty="0">
                <a:solidFill>
                  <a:schemeClr val="bg2"/>
                </a:solidFill>
                <a:latin typeface="Comic Sans MS" pitchFamily="66" charset="0"/>
              </a:rPr>
              <a:t>-</a:t>
            </a:r>
          </a:p>
          <a:p>
            <a:pPr algn="ctr">
              <a:spcBef>
                <a:spcPct val="50000"/>
              </a:spcBef>
            </a:pPr>
            <a:r>
              <a:rPr lang="en-US" sz="4000" b="1" dirty="0">
                <a:solidFill>
                  <a:schemeClr val="bg2"/>
                </a:solidFill>
                <a:latin typeface="Comic Sans MS" pitchFamily="66" charset="0"/>
              </a:rPr>
              <a:t>Targets of </a:t>
            </a:r>
            <a:r>
              <a:rPr lang="en-US" sz="4000" b="1" dirty="0" smtClean="0">
                <a:solidFill>
                  <a:schemeClr val="bg2"/>
                </a:solidFill>
                <a:latin typeface="Comic Sans MS" pitchFamily="66" charset="0"/>
              </a:rPr>
              <a:t>Conflict</a:t>
            </a:r>
            <a:endParaRPr lang="en-US" sz="4000" b="1" dirty="0">
              <a:solidFill>
                <a:schemeClr val="bg2"/>
              </a:solidFill>
              <a:latin typeface="Comic Sans MS" pitchFamily="66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19100" y="3031361"/>
            <a:ext cx="8382000" cy="2628900"/>
          </a:xfrm>
          <a:prstGeom prst="roundRect">
            <a:avLst/>
          </a:prstGeom>
          <a:solidFill>
            <a:srgbClr val="FFFF99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6-G4.4.1 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Identify factors that contribute to </a:t>
            </a:r>
            <a:r>
              <a:rPr lang="en-US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conflict and cooperation 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(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e.g., 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 of 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natural 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resources). </a:t>
            </a:r>
            <a:endParaRPr lang="en-US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6-G4.4.2 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Evaluate from different perspectives, examples 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of </a:t>
            </a:r>
            <a:r>
              <a:rPr lang="en-US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cooperation </a:t>
            </a:r>
            <a:r>
              <a:rPr lang="en-US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conflict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6-C4.3  Conflict and cooperation between and among nations ---</a:t>
            </a:r>
          </a:p>
          <a:p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international issues, treaties, agreements, organizations </a:t>
            </a:r>
            <a:endParaRPr lang="en-US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2526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282743"/>
            <a:ext cx="4667250" cy="6387763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76200"/>
            <a:ext cx="8534400" cy="670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8718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76200"/>
            <a:ext cx="8534400" cy="6705600"/>
          </a:xfrm>
          <a:prstGeom prst="rect">
            <a:avLst/>
          </a:prstGeom>
        </p:spPr>
      </p:pic>
      <p:sp>
        <p:nvSpPr>
          <p:cNvPr id="3" name="Rounded Rectangular Callout 2"/>
          <p:cNvSpPr/>
          <p:nvPr/>
        </p:nvSpPr>
        <p:spPr bwMode="auto">
          <a:xfrm>
            <a:off x="5181600" y="1045028"/>
            <a:ext cx="3124200" cy="2209800"/>
          </a:xfrm>
          <a:prstGeom prst="wedgeRoundRectCallout">
            <a:avLst>
              <a:gd name="adj1" fmla="val -21382"/>
              <a:gd name="adj2" fmla="val 50255"/>
              <a:gd name="adj3" fmla="val 16667"/>
            </a:avLst>
          </a:prstGeom>
          <a:solidFill>
            <a:srgbClr val="FFCC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  <a:lumOff val="15000"/>
                  </a:schemeClr>
                </a:solidFill>
                <a:effectLst/>
                <a:latin typeface="Arial" charset="0"/>
              </a:rPr>
              <a:t>This part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will require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  <a:lumOff val="15000"/>
                  </a:schemeClr>
                </a:solidFill>
                <a:effectLst/>
                <a:latin typeface="Arial" charset="0"/>
              </a:rPr>
              <a:t>some research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  <a:lumOff val="15000"/>
                  </a:schemeClr>
                </a:solidFill>
                <a:effectLst/>
                <a:latin typeface="Arial" charset="0"/>
              </a:rPr>
              <a:t>Few students will have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this prior knowledge.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bg1">
                  <a:lumMod val="85000"/>
                  <a:lumOff val="15000"/>
                </a:schemeClr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839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76200"/>
            <a:ext cx="8534400" cy="6705600"/>
          </a:xfrm>
          <a:prstGeom prst="rect">
            <a:avLst/>
          </a:prstGeom>
        </p:spPr>
      </p:pic>
      <p:sp>
        <p:nvSpPr>
          <p:cNvPr id="3" name="Rounded Rectangular Callout 2"/>
          <p:cNvSpPr/>
          <p:nvPr/>
        </p:nvSpPr>
        <p:spPr bwMode="auto">
          <a:xfrm>
            <a:off x="1676400" y="1066800"/>
            <a:ext cx="2209800" cy="1349829"/>
          </a:xfrm>
          <a:prstGeom prst="wedgeRoundRectCallout">
            <a:avLst>
              <a:gd name="adj1" fmla="val -80003"/>
              <a:gd name="adj2" fmla="val -91680"/>
              <a:gd name="adj3" fmla="val 16667"/>
            </a:avLst>
          </a:prstGeom>
          <a:solidFill>
            <a:srgbClr val="FFCC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  <a:lumOff val="15000"/>
                  </a:schemeClr>
                </a:solidFill>
                <a:effectLst/>
                <a:latin typeface="Arial" charset="0"/>
              </a:rPr>
              <a:t>But this part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can be done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  <a:lumOff val="15000"/>
                  </a:schemeClr>
                </a:solidFill>
                <a:effectLst/>
                <a:latin typeface="Arial" charset="0"/>
              </a:rPr>
              <a:t>in class.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bg1">
                  <a:lumMod val="85000"/>
                  <a:lumOff val="15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3276600" y="2824844"/>
            <a:ext cx="990600" cy="457200"/>
          </a:xfrm>
          <a:prstGeom prst="ellipse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glow rad="101600">
              <a:srgbClr val="FF6600">
                <a:alpha val="60000"/>
              </a:srgbClr>
            </a:glo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6357" y="2755612"/>
            <a:ext cx="40748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</a:t>
            </a:r>
            <a:endParaRPr lang="en-US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55545" y="2814935"/>
            <a:ext cx="15953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Russia,  US</a:t>
            </a:r>
            <a:endParaRPr lang="en-US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5464628" y="195942"/>
            <a:ext cx="2286000" cy="457200"/>
          </a:xfrm>
          <a:prstGeom prst="ellipse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glow rad="101600">
              <a:srgbClr val="FF6600">
                <a:alpha val="60000"/>
              </a:srgbClr>
            </a:glo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8131626" y="2862944"/>
            <a:ext cx="566057" cy="381000"/>
          </a:xfrm>
          <a:prstGeom prst="ellipse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glow rad="101600">
              <a:srgbClr val="FF6600">
                <a:alpha val="60000"/>
              </a:srgbClr>
            </a:glo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648200" y="2895600"/>
            <a:ext cx="566057" cy="381000"/>
          </a:xfrm>
          <a:prstGeom prst="ellipse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glow rad="101600">
              <a:srgbClr val="FF6600">
                <a:alpha val="60000"/>
              </a:srgbClr>
            </a:glo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304799" y="3581400"/>
            <a:ext cx="699042" cy="457200"/>
          </a:xfrm>
          <a:prstGeom prst="ellipse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glow rad="101600">
              <a:srgbClr val="FF6600">
                <a:alpha val="60000"/>
              </a:srgbClr>
            </a:glo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72674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ular Callout 2"/>
          <p:cNvSpPr/>
          <p:nvPr/>
        </p:nvSpPr>
        <p:spPr bwMode="auto">
          <a:xfrm>
            <a:off x="2286000" y="1828800"/>
            <a:ext cx="4419600" cy="2209800"/>
          </a:xfrm>
          <a:prstGeom prst="wedgeRoundRectCallout">
            <a:avLst>
              <a:gd name="adj1" fmla="val -21382"/>
              <a:gd name="adj2" fmla="val 50255"/>
              <a:gd name="adj3" fmla="val 16667"/>
            </a:avLst>
          </a:prstGeom>
          <a:solidFill>
            <a:srgbClr val="FFCC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  <a:lumOff val="15000"/>
                  </a:schemeClr>
                </a:solidFill>
                <a:effectLst/>
                <a:latin typeface="Arial" charset="0"/>
              </a:rPr>
              <a:t>Big Question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  <a:lumOff val="15000"/>
                  </a:schemeClr>
                </a:solidFill>
                <a:effectLst/>
                <a:latin typeface="Arial" charset="0"/>
              </a:rPr>
              <a:t>Which straits are likely to be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causes (or even targets)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  <a:lumOff val="15000"/>
                  </a:schemeClr>
                </a:solidFill>
                <a:effectLst/>
                <a:latin typeface="Arial" charset="0"/>
              </a:rPr>
              <a:t>in future conflicts?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bg1">
                  <a:lumMod val="85000"/>
                  <a:lumOff val="15000"/>
                </a:schemeClr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08307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"/>
          <p:cNvSpPr/>
          <p:nvPr/>
        </p:nvSpPr>
        <p:spPr>
          <a:xfrm>
            <a:off x="1562100" y="1194987"/>
            <a:ext cx="6019800" cy="4468026"/>
          </a:xfrm>
          <a:prstGeom prst="wedgeRoundRectCallout">
            <a:avLst>
              <a:gd name="adj1" fmla="val -21288"/>
              <a:gd name="adj2" fmla="val 49961"/>
              <a:gd name="adj3" fmla="val 16667"/>
            </a:avLst>
          </a:prstGeom>
          <a:solidFill>
            <a:srgbClr val="333333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spcCol="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 2015, Phil </a:t>
            </a:r>
            <a:r>
              <a:rPr lang="en-US" sz="1600" dirty="0" err="1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Gersmehl</a:t>
            </a:r>
            <a:endParaRPr lang="en-US" sz="1600" dirty="0" smtClean="0">
              <a:solidFill>
                <a:schemeClr val="tx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900" dirty="0" smtClean="0">
              <a:solidFill>
                <a:schemeClr val="tx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Teachers who saw this presentation at a workshop</a:t>
            </a:r>
          </a:p>
          <a:p>
            <a:pPr algn="ctr"/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downloaded it from our internet site have permission</a:t>
            </a:r>
          </a:p>
          <a:p>
            <a:pPr algn="ctr"/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make a copy on their own computers for these purposes: </a:t>
            </a:r>
            <a:endParaRPr lang="en-US" sz="1600" dirty="0">
              <a:solidFill>
                <a:schemeClr val="tx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1. to help them review the workshop,</a:t>
            </a:r>
            <a:endParaRPr lang="en-US" sz="1600" dirty="0">
              <a:solidFill>
                <a:schemeClr val="tx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2. to show to colleagues or administrators,</a:t>
            </a:r>
            <a:endParaRPr lang="en-US" sz="1600" dirty="0">
              <a:solidFill>
                <a:schemeClr val="tx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3. to show the presentation in </a:t>
            </a:r>
            <a:r>
              <a:rPr lang="en-US" sz="1600" dirty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their own </a:t>
            </a:r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classrooms </a:t>
            </a:r>
            <a:b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or </a:t>
            </a:r>
            <a:r>
              <a:rPr lang="en-US" sz="1600" dirty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sessions they lead at teacher conferences,</a:t>
            </a:r>
          </a:p>
          <a:p>
            <a:r>
              <a:rPr lang="en-US" sz="1600" dirty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4. to use individual frames (with attribution)</a:t>
            </a:r>
            <a:b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in their own class or conference presentations.</a:t>
            </a:r>
          </a:p>
          <a:p>
            <a:pPr algn="ctr"/>
            <a:endParaRPr lang="en-US" sz="900" dirty="0" smtClean="0">
              <a:solidFill>
                <a:schemeClr val="tx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permission for </a:t>
            </a:r>
            <a:r>
              <a:rPr lang="en-US" sz="1600" u="sng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other use, </a:t>
            </a:r>
          </a:p>
          <a:p>
            <a:pPr algn="ctr"/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including</a:t>
            </a:r>
            <a:r>
              <a:rPr lang="en-US" sz="1600" dirty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posting frames on a personal blog</a:t>
            </a:r>
            <a:b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uploading to any network or website, </a:t>
            </a:r>
          </a:p>
          <a:p>
            <a:pPr algn="ctr"/>
            <a:r>
              <a:rPr lang="en-US" sz="1600" dirty="0" smtClean="0">
                <a:solidFill>
                  <a:schemeClr val="tx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pgersmehl@gmail.com </a:t>
            </a:r>
            <a:endParaRPr lang="en-US" sz="1600" dirty="0">
              <a:solidFill>
                <a:schemeClr val="tx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94819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503</TotalTime>
  <Words>119</Words>
  <Application>Microsoft Office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Orbit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hunter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PG</dc:creator>
  <cp:lastModifiedBy>PG</cp:lastModifiedBy>
  <cp:revision>38</cp:revision>
  <dcterms:created xsi:type="dcterms:W3CDTF">2006-04-26T12:04:49Z</dcterms:created>
  <dcterms:modified xsi:type="dcterms:W3CDTF">2016-03-01T01:54:43Z</dcterms:modified>
</cp:coreProperties>
</file>