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0" r:id="rId2"/>
    <p:sldId id="256" r:id="rId3"/>
    <p:sldId id="301" r:id="rId4"/>
    <p:sldId id="302" r:id="rId5"/>
    <p:sldId id="303" r:id="rId6"/>
    <p:sldId id="299" r:id="rId7"/>
    <p:sldId id="30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FE2926-6020-4935-97B1-ED99075FE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EA4F0-E189-472A-9CE6-EF821A3AB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9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FFEA-2DF3-41D6-9658-B0190052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4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07C8-FCAB-472A-9ECD-A6DB53C35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8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79D6-2AF2-47EB-A638-891C05893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890D-204B-4413-A292-E9A59937D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E39AF-21FC-41CB-BB85-19BCCDBC9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0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37496-9A57-4B53-A22A-EF41E1736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7727-905B-40BD-8D0C-67CACA6A0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4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EAF3-F1F9-4183-BD23-122C5FD16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BEBB3-C7FF-4CB0-8D65-D9DCEFBAE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0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B3181223-79CD-4A6A-8CAB-203808558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295400" y="1600200"/>
            <a:ext cx="6629400" cy="2862322"/>
          </a:xfrm>
          <a:prstGeom prst="rect">
            <a:avLst/>
          </a:prstGeom>
          <a:solidFill>
            <a:srgbClr val="99CCFF"/>
          </a:solidFill>
          <a:ln w="730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bg2"/>
                </a:solidFill>
              </a:rPr>
              <a:t/>
            </a:r>
            <a:br>
              <a:rPr lang="en-US" sz="2000" b="1" dirty="0">
                <a:solidFill>
                  <a:schemeClr val="bg2"/>
                </a:solidFill>
              </a:rPr>
            </a:br>
            <a:r>
              <a:rPr lang="en-US" sz="4000" b="1" dirty="0" smtClean="0">
                <a:solidFill>
                  <a:schemeClr val="bg2"/>
                </a:solidFill>
                <a:latin typeface="Comic Sans MS" pitchFamily="66" charset="0"/>
              </a:rPr>
              <a:t>Strategic Straits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2"/>
                </a:solidFill>
                <a:latin typeface="Comic Sans MS" pitchFamily="66" charset="0"/>
              </a:rPr>
              <a:t>-</a:t>
            </a:r>
          </a:p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2"/>
                </a:solidFill>
                <a:latin typeface="Comic Sans MS" pitchFamily="66" charset="0"/>
              </a:rPr>
              <a:t>Targets of </a:t>
            </a:r>
            <a:r>
              <a:rPr lang="en-US" sz="4000" b="1" dirty="0" smtClean="0">
                <a:solidFill>
                  <a:schemeClr val="bg2"/>
                </a:solidFill>
                <a:latin typeface="Comic Sans MS" pitchFamily="66" charset="0"/>
              </a:rPr>
              <a:t>Conflict</a:t>
            </a:r>
            <a:endParaRPr lang="en-US" sz="4000" b="1" dirty="0">
              <a:solidFill>
                <a:schemeClr val="bg2"/>
              </a:solidFill>
              <a:latin typeface="Comic Sans MS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19100" y="3031361"/>
            <a:ext cx="8382000" cy="2628900"/>
          </a:xfrm>
          <a:prstGeom prst="roundRect">
            <a:avLst/>
          </a:prstGeom>
          <a:solidFill>
            <a:srgbClr val="FFFF99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6-G4.4.1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factors that contribute to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 and cooperation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of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resources). 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6-G4.4.2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Evaluate from different perspectives, examples 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of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6-C4.3  Conflict and cooperation between and among nations ---</a:t>
            </a:r>
          </a:p>
          <a:p>
            <a:r>
              <a:rPr lang="en-US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international issues, treaties, agreements, organizations </a:t>
            </a:r>
            <a:endParaRPr lang="en-US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52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82743"/>
            <a:ext cx="4667250" cy="63877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"/>
            <a:ext cx="85344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871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"/>
            <a:ext cx="8534400" cy="67056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 bwMode="auto">
          <a:xfrm>
            <a:off x="5181600" y="1045028"/>
            <a:ext cx="3124200" cy="2209800"/>
          </a:xfrm>
          <a:prstGeom prst="wedgeRoundRectCallout">
            <a:avLst>
              <a:gd name="adj1" fmla="val -21382"/>
              <a:gd name="adj2" fmla="val 50255"/>
              <a:gd name="adj3" fmla="val 16667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This part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will require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some research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Few students will have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this prior knowledge.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83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"/>
            <a:ext cx="8534400" cy="6705600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 bwMode="auto">
          <a:xfrm>
            <a:off x="1676400" y="1066800"/>
            <a:ext cx="2209800" cy="1349829"/>
          </a:xfrm>
          <a:prstGeom prst="wedgeRoundRectCallout">
            <a:avLst>
              <a:gd name="adj1" fmla="val -80003"/>
              <a:gd name="adj2" fmla="val -91680"/>
              <a:gd name="adj3" fmla="val 16667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But this part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can be done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in class.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276600" y="2824844"/>
            <a:ext cx="990600" cy="4572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66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357" y="2755612"/>
            <a:ext cx="4074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5545" y="2814935"/>
            <a:ext cx="15953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Russia,  US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464628" y="195942"/>
            <a:ext cx="2286000" cy="4572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66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131626" y="2862944"/>
            <a:ext cx="566057" cy="3810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66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648200" y="2895600"/>
            <a:ext cx="566057" cy="3810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66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4799" y="3581400"/>
            <a:ext cx="699042" cy="45720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6600">
                <a:alpha val="60000"/>
              </a:srgbClr>
            </a:glo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67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 bwMode="auto">
          <a:xfrm>
            <a:off x="2286000" y="1828800"/>
            <a:ext cx="4419600" cy="2209800"/>
          </a:xfrm>
          <a:prstGeom prst="wedgeRoundRectCallout">
            <a:avLst>
              <a:gd name="adj1" fmla="val -21382"/>
              <a:gd name="adj2" fmla="val 50255"/>
              <a:gd name="adj3" fmla="val 16667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Big Question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0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Which straits are likely to be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causes (or even targets)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latin typeface="Arial" charset="0"/>
              </a:rPr>
              <a:t>in future conflicts?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83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562100" y="1194987"/>
            <a:ext cx="6019800" cy="4468026"/>
          </a:xfrm>
          <a:prstGeom prst="wedgeRoundRectCallout">
            <a:avLst>
              <a:gd name="adj1" fmla="val -21288"/>
              <a:gd name="adj2" fmla="val 49961"/>
              <a:gd name="adj3" fmla="val 16667"/>
            </a:avLst>
          </a:prstGeom>
          <a:solidFill>
            <a:srgbClr val="333333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spcCol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2015, Phil </a:t>
            </a:r>
            <a:r>
              <a:rPr lang="en-US" sz="1600" dirty="0" err="1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Gersmehl</a:t>
            </a:r>
            <a:endParaRPr lang="en-US" sz="16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9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 who saw this presentation at a workshop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downloaded it from our internet site have permission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make a copy on their own computers for these purposes: 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1. to help them review the workshop,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2. to show to colleagues or administrators,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3. to show the presentation in 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own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classrooms 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or 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sessions they lead at teacher conferences,</a:t>
            </a:r>
          </a:p>
          <a:p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4. to use individual frames (with attribution)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in their own class or conference presentations.</a:t>
            </a:r>
          </a:p>
          <a:p>
            <a:pPr algn="ctr"/>
            <a:endParaRPr lang="en-US" sz="900" dirty="0" smtClean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permission for </a:t>
            </a:r>
            <a:r>
              <a:rPr lang="en-US" sz="1600" u="sng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use,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sz="1600" dirty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posting frames on a personal blog</a:t>
            </a:r>
            <a:b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uploading to any network or website,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pgersmehl@gmail.com </a:t>
            </a:r>
            <a:endParaRPr lang="en-US" sz="1600" dirty="0">
              <a:solidFill>
                <a:schemeClr val="tx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48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503</TotalTime>
  <Words>119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hunter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</dc:creator>
  <cp:lastModifiedBy>PG</cp:lastModifiedBy>
  <cp:revision>38</cp:revision>
  <dcterms:created xsi:type="dcterms:W3CDTF">2006-04-26T12:04:49Z</dcterms:created>
  <dcterms:modified xsi:type="dcterms:W3CDTF">2016-03-01T01:54:43Z</dcterms:modified>
</cp:coreProperties>
</file>