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376" r:id="rId3"/>
    <p:sldId id="377" r:id="rId4"/>
    <p:sldId id="378" r:id="rId5"/>
    <p:sldId id="380" r:id="rId6"/>
    <p:sldId id="382" r:id="rId7"/>
    <p:sldId id="381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6" r:id="rId16"/>
    <p:sldId id="390" r:id="rId17"/>
    <p:sldId id="392" r:id="rId18"/>
    <p:sldId id="393" r:id="rId19"/>
    <p:sldId id="334" r:id="rId20"/>
    <p:sldId id="397" r:id="rId21"/>
    <p:sldId id="394" r:id="rId22"/>
    <p:sldId id="395" r:id="rId23"/>
    <p:sldId id="296" r:id="rId24"/>
    <p:sldId id="398" r:id="rId25"/>
    <p:sldId id="401" r:id="rId26"/>
    <p:sldId id="402" r:id="rId27"/>
    <p:sldId id="399" r:id="rId28"/>
    <p:sldId id="400" r:id="rId29"/>
  </p:sldIdLst>
  <p:sldSz cx="10972800" cy="8229600" type="B4JIS"/>
  <p:notesSz cx="6950075" cy="9167813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FF"/>
    <a:srgbClr val="0000FF"/>
    <a:srgbClr val="0A01BB"/>
    <a:srgbClr val="92D050"/>
    <a:srgbClr val="99CCFF"/>
    <a:srgbClr val="FFFF99"/>
    <a:srgbClr val="006600"/>
    <a:srgbClr val="FF99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3" autoAdjust="0"/>
    <p:restoredTop sz="94660"/>
  </p:normalViewPr>
  <p:slideViewPr>
    <p:cSldViewPr>
      <p:cViewPr varScale="1">
        <p:scale>
          <a:sx n="37" d="100"/>
          <a:sy n="37" d="100"/>
        </p:scale>
        <p:origin x="-1253" y="-101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6436" y="1645920"/>
            <a:ext cx="9875520" cy="2194560"/>
          </a:xfrm>
        </p:spPr>
        <p:txBody>
          <a:bodyPr vert="horz" lIns="54864" tIns="0" rIns="54864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45920" y="3998038"/>
            <a:ext cx="768096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29566"/>
            <a:ext cx="2468880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29566"/>
            <a:ext cx="722376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731520"/>
            <a:ext cx="8503920" cy="2194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3009343"/>
            <a:ext cx="8503920" cy="1811654"/>
          </a:xfrm>
        </p:spPr>
        <p:txBody>
          <a:bodyPr anchor="t"/>
          <a:lstStyle>
            <a:lvl1pPr marL="87782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9760" y="7700011"/>
            <a:ext cx="914400" cy="438150"/>
          </a:xfrm>
        </p:spPr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240"/>
            <a:ext cx="4846320" cy="543115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240"/>
            <a:ext cx="4846320" cy="543115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9875520" cy="1371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42135"/>
            <a:ext cx="4848226" cy="901064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1842135"/>
            <a:ext cx="4850130" cy="901064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2834640"/>
            <a:ext cx="4848226" cy="451675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834640"/>
            <a:ext cx="4850130" cy="451675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7660"/>
            <a:ext cx="3609976" cy="139446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6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8640" y="1828800"/>
            <a:ext cx="3609976" cy="5522596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0" y="327660"/>
            <a:ext cx="6134100" cy="702373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731520"/>
            <a:ext cx="6583680" cy="626746"/>
          </a:xfrm>
        </p:spPr>
        <p:txBody>
          <a:bodyPr lIns="54864" rIns="54864" bIns="0" anchor="b">
            <a:sp3d prstMaterial="softEdge"/>
          </a:bodyPr>
          <a:lstStyle>
            <a:lvl1pPr algn="ctr">
              <a:buNone/>
              <a:defRPr sz="24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4560" y="2198370"/>
            <a:ext cx="6583680" cy="47548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8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0" y="1400145"/>
            <a:ext cx="6583680" cy="636422"/>
          </a:xfrm>
        </p:spPr>
        <p:txBody>
          <a:bodyPr lIns="54864" tIns="54864" rIns="54864" anchor="t"/>
          <a:lstStyle>
            <a:lvl1pPr marL="0" indent="0" algn="ctr"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48640" y="329566"/>
            <a:ext cx="9875520" cy="1371600"/>
          </a:xfrm>
          <a:prstGeom prst="rect">
            <a:avLst/>
          </a:prstGeom>
        </p:spPr>
        <p:txBody>
          <a:bodyPr vert="horz" lIns="109728" tIns="54864" rIns="109728" bIns="54864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48640" y="1920240"/>
            <a:ext cx="9875520" cy="5650992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8640" y="7700011"/>
            <a:ext cx="2560320" cy="438150"/>
          </a:xfrm>
          <a:prstGeom prst="rect">
            <a:avLst/>
          </a:prstGeom>
        </p:spPr>
        <p:txBody>
          <a:bodyPr vert="horz" lIns="109728" tIns="54864" rIns="109728" bIns="54864" anchor="b"/>
          <a:lstStyle>
            <a:lvl1pPr algn="l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FABB5F-9275-4ED5-BE91-F773EED5A50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49040" y="7700011"/>
            <a:ext cx="3474720" cy="438150"/>
          </a:xfrm>
          <a:prstGeom prst="rect">
            <a:avLst/>
          </a:prstGeom>
        </p:spPr>
        <p:txBody>
          <a:bodyPr vert="horz" lIns="109728" tIns="54864" rIns="109728" bIns="54864" anchor="b"/>
          <a:lstStyle>
            <a:lvl1pPr algn="ct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509760" y="7700011"/>
            <a:ext cx="914400" cy="438150"/>
          </a:xfrm>
          <a:prstGeom prst="rect">
            <a:avLst/>
          </a:prstGeom>
        </p:spPr>
        <p:txBody>
          <a:bodyPr vert="horz" lIns="0" tIns="54864" rIns="0" bIns="54864" anchor="b"/>
          <a:lstStyle>
            <a:lvl1pPr algn="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58368" indent="-493776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1042416" indent="-34015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432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indent="-219456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54403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17750" indent="-219456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59152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600554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955" indent="-219456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ular Callout 20"/>
          <p:cNvSpPr/>
          <p:nvPr/>
        </p:nvSpPr>
        <p:spPr>
          <a:xfrm>
            <a:off x="914400" y="1905000"/>
            <a:ext cx="9296400" cy="4800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7</a:t>
            </a:r>
            <a:r>
              <a:rPr lang="en-US" sz="2400" baseline="300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 Grade Social Studies Network</a:t>
            </a:r>
          </a:p>
          <a:p>
            <a:pPr algn="ctr"/>
            <a:endParaRPr lang="en-US" sz="3200" dirty="0">
              <a:solidFill>
                <a:schemeClr val="tx2">
                  <a:lumMod val="10000"/>
                </a:schemeClr>
              </a:solidFill>
              <a:latin typeface="Copperplate Gothic Bold" panose="020E07050202060204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tx2">
                    <a:lumMod val="10000"/>
                  </a:schemeClr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ANCIENT CITIES</a:t>
            </a:r>
            <a:endParaRPr lang="en-US" sz="3200" dirty="0" smtClean="0">
              <a:solidFill>
                <a:schemeClr val="tx2">
                  <a:lumMod val="10000"/>
                </a:schemeClr>
              </a:solidFill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71" y="1264920"/>
            <a:ext cx="10351008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94855" y="365760"/>
            <a:ext cx="2576945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 CE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453044"/>
            <a:ext cx="4419600" cy="83127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Region, Pattern</a:t>
            </a:r>
          </a:p>
        </p:txBody>
      </p:sp>
      <p:sp>
        <p:nvSpPr>
          <p:cNvPr id="2" name="Oval 1"/>
          <p:cNvSpPr/>
          <p:nvPr/>
        </p:nvSpPr>
        <p:spPr>
          <a:xfrm>
            <a:off x="7391400" y="4114800"/>
            <a:ext cx="457200" cy="457200"/>
          </a:xfrm>
          <a:prstGeom prst="ellipse">
            <a:avLst/>
          </a:prstGeom>
          <a:solidFill>
            <a:srgbClr val="92D050">
              <a:alpha val="47843"/>
            </a:srgb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10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86400" y="3339737"/>
            <a:ext cx="1169324" cy="41220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535181" y="3476623"/>
            <a:ext cx="370295" cy="310896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533399" y="6606540"/>
            <a:ext cx="9753601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Describe location of box.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95544" y="360045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33399" y="7368540"/>
            <a:ext cx="9753601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ancient cities spread evenly throughout the world?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arranged in a line?   If so, describe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of the line. </a:t>
            </a:r>
          </a:p>
        </p:txBody>
      </p:sp>
    </p:spTree>
    <p:extLst>
      <p:ext uri="{BB962C8B-B14F-4D97-AF65-F5344CB8AC3E}">
        <p14:creationId xmlns:p14="http://schemas.microsoft.com/office/powerpoint/2010/main" val="22343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6" grpId="0" animBg="1"/>
      <p:bldP spid="17" grpId="0" animBg="1"/>
      <p:bldP spid="2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66" y="1276350"/>
            <a:ext cx="10351009" cy="52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535575" y="3296995"/>
            <a:ext cx="1169324" cy="45342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394855" y="365760"/>
            <a:ext cx="2576945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 CE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453044"/>
            <a:ext cx="4419600" cy="83127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Region, Pattern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11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402241" y="3424430"/>
            <a:ext cx="468535" cy="340066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533399" y="6606540"/>
            <a:ext cx="9753601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Describe location of box.</a:t>
            </a:r>
          </a:p>
        </p:txBody>
      </p:sp>
      <p:sp>
        <p:nvSpPr>
          <p:cNvPr id="23" name="Oval 22"/>
          <p:cNvSpPr/>
          <p:nvPr/>
        </p:nvSpPr>
        <p:spPr>
          <a:xfrm>
            <a:off x="2057400" y="3771900"/>
            <a:ext cx="457200" cy="457200"/>
          </a:xfrm>
          <a:prstGeom prst="ellipse">
            <a:avLst/>
          </a:prstGeom>
          <a:solidFill>
            <a:srgbClr val="92D050">
              <a:alpha val="47843"/>
            </a:srgb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5469418" y="3561261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33399" y="7368540"/>
            <a:ext cx="9753601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ancient cities spread evenly throughout the world?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arranged in a line?   If so, describe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of the line. </a:t>
            </a:r>
          </a:p>
        </p:txBody>
      </p:sp>
    </p:spTree>
    <p:extLst>
      <p:ext uri="{BB962C8B-B14F-4D97-AF65-F5344CB8AC3E}">
        <p14:creationId xmlns:p14="http://schemas.microsoft.com/office/powerpoint/2010/main" val="23170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 animBg="1"/>
      <p:bldP spid="21" grpId="0" animBg="1"/>
      <p:bldP spid="2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12573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3257552"/>
            <a:ext cx="3465576" cy="621792"/>
          </a:xfrm>
          <a:prstGeom prst="round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51085" y="362712"/>
            <a:ext cx="350520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BCE, 100 CE, 500 CE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004560" y="5623560"/>
            <a:ext cx="283464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4297660"/>
            <a:ext cx="2590800" cy="2865140"/>
          </a:xfrm>
          <a:prstGeom prst="wedgeRoundRectCallout">
            <a:avLst>
              <a:gd name="adj1" fmla="val -48459"/>
              <a:gd name="adj2" fmla="val -1590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put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three maps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together.</a:t>
            </a:r>
          </a:p>
          <a:p>
            <a:pPr algn="ctr"/>
            <a:endParaRPr lang="en-US" sz="1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large numbers of people live </a:t>
            </a:r>
            <a:b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past?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12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95544" y="360045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3733801" y="6781800"/>
            <a:ext cx="6785058" cy="1175004"/>
          </a:xfrm>
          <a:prstGeom prst="wedgeRoundRectCallout">
            <a:avLst>
              <a:gd name="adj1" fmla="val -48459"/>
              <a:gd name="adj2" fmla="val -1590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reasons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might explain why people chose to build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ancient cities in such a small region? </a:t>
            </a:r>
          </a:p>
        </p:txBody>
      </p:sp>
    </p:spTree>
    <p:extLst>
      <p:ext uri="{BB962C8B-B14F-4D97-AF65-F5344CB8AC3E}">
        <p14:creationId xmlns:p14="http://schemas.microsoft.com/office/powerpoint/2010/main" val="32291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739" y="1280714"/>
            <a:ext cx="10351009" cy="51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60247" y="822960"/>
            <a:ext cx="3502153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b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annual)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90600" y="5105400"/>
            <a:ext cx="1447800" cy="304800"/>
          </a:xfrm>
          <a:prstGeom prst="round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65686" y="5829300"/>
            <a:ext cx="1447800" cy="30480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60247" y="6629400"/>
            <a:ext cx="10055353" cy="1371600"/>
          </a:xfrm>
          <a:prstGeom prst="wedgeRoundRectCallout">
            <a:avLst>
              <a:gd name="adj1" fmla="val -21288"/>
              <a:gd name="adj2" fmla="val -3220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numbers show average annual temperatures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9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13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74566" y="2147455"/>
            <a:ext cx="369013" cy="277091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962051" y="3929229"/>
            <a:ext cx="369013" cy="27709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85800" y="6781800"/>
            <a:ext cx="9233052" cy="624548"/>
          </a:xfrm>
          <a:prstGeom prst="wedgeRoundRectCallout">
            <a:avLst>
              <a:gd name="adj1" fmla="val -21288"/>
              <a:gd name="adj2" fmla="val -32207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Warmest: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the warmest temperatures with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 box.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49148" y="7315200"/>
            <a:ext cx="9233052" cy="624548"/>
          </a:xfrm>
          <a:prstGeom prst="wedgeRoundRectCallout">
            <a:avLst>
              <a:gd name="adj1" fmla="val -21288"/>
              <a:gd name="adj2" fmla="val -32207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Coldest: 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the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coldest temperatures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blue box.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61337" y="6948055"/>
            <a:ext cx="369013" cy="27709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985137" y="7481455"/>
            <a:ext cx="369013" cy="277091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55" y="1210056"/>
            <a:ext cx="10332721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466497" y="240030"/>
            <a:ext cx="6213228" cy="1524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“vocabulary”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describe what you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after you color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places with high and low temperatures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6942" y="822960"/>
            <a:ext cx="3316165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14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028238" y="4245155"/>
            <a:ext cx="12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Equator</a:t>
            </a:r>
            <a:endParaRPr lang="en-US" sz="1800" b="1" dirty="0"/>
          </a:p>
        </p:txBody>
      </p:sp>
      <p:sp>
        <p:nvSpPr>
          <p:cNvPr id="73" name="Rounded Rectangular Callout 72"/>
          <p:cNvSpPr/>
          <p:nvPr/>
        </p:nvSpPr>
        <p:spPr>
          <a:xfrm>
            <a:off x="446942" y="6289487"/>
            <a:ext cx="9382858" cy="1940113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coldest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spread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evenly throughout the world?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Look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line; draw a line.  Describe the location of the line. </a:t>
            </a: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55432" y="2796960"/>
            <a:ext cx="9190406" cy="54094"/>
          </a:xfrm>
          <a:prstGeom prst="line">
            <a:avLst/>
          </a:prstGeom>
          <a:ln w="254000" cap="rnd">
            <a:solidFill>
              <a:srgbClr val="0099FF">
                <a:alpha val="60000"/>
              </a:srgbClr>
            </a:solidFill>
            <a:prstDash val="sysDash"/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692288" y="4421778"/>
            <a:ext cx="6353911" cy="10888"/>
          </a:xfrm>
          <a:prstGeom prst="line">
            <a:avLst/>
          </a:prstGeom>
          <a:ln w="254000" cap="rnd">
            <a:solidFill>
              <a:srgbClr val="FF0000">
                <a:alpha val="41961"/>
              </a:srgbClr>
            </a:solidFill>
            <a:prstDash val="sys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ular Callout 73"/>
          <p:cNvSpPr/>
          <p:nvPr/>
        </p:nvSpPr>
        <p:spPr>
          <a:xfrm>
            <a:off x="1589940" y="7259543"/>
            <a:ext cx="8239860" cy="83820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spread evenly throughout the world?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line; draw a line.  Describe the location of the line. </a:t>
            </a:r>
          </a:p>
          <a:p>
            <a:endParaRPr lang="en-US" sz="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355" y="1210056"/>
            <a:ext cx="10332721" cy="52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466497" y="240030"/>
            <a:ext cx="6213228" cy="1524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“vocabulary”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describe what you see</a:t>
            </a:r>
            <a:b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high and low temperatures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6942" y="822960"/>
            <a:ext cx="3316165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15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028238" y="4245155"/>
            <a:ext cx="125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Equator</a:t>
            </a:r>
            <a:endParaRPr lang="en-US" sz="1800" b="1" dirty="0"/>
          </a:p>
        </p:txBody>
      </p:sp>
      <p:sp>
        <p:nvSpPr>
          <p:cNvPr id="73" name="Rounded Rectangular Callout 72"/>
          <p:cNvSpPr/>
          <p:nvPr/>
        </p:nvSpPr>
        <p:spPr>
          <a:xfrm>
            <a:off x="446942" y="6289487"/>
            <a:ext cx="9382858" cy="1940113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coldest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spread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evenly throughout the world?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Look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line; draw a line.  Describe the location of the line. </a:t>
            </a: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1589940" y="7259543"/>
            <a:ext cx="8239860" cy="83820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warmest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spread evenly throughout the world? 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line; draw a line.  Describe the location of the line. </a:t>
            </a:r>
          </a:p>
          <a:p>
            <a:endParaRPr lang="en-US" sz="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78307" y="3392529"/>
            <a:ext cx="457200" cy="457200"/>
          </a:xfrm>
          <a:prstGeom prst="ellipse">
            <a:avLst/>
          </a:prstGeom>
          <a:solidFill>
            <a:srgbClr val="99CCFF">
              <a:alpha val="47843"/>
            </a:srgbClr>
          </a:solidFill>
          <a:ln w="152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sp>
        <p:nvSpPr>
          <p:cNvPr id="77" name="Oval 76"/>
          <p:cNvSpPr/>
          <p:nvPr/>
        </p:nvSpPr>
        <p:spPr>
          <a:xfrm>
            <a:off x="6166348" y="4119268"/>
            <a:ext cx="457200" cy="457200"/>
          </a:xfrm>
          <a:prstGeom prst="ellipse">
            <a:avLst/>
          </a:prstGeom>
          <a:solidFill>
            <a:srgbClr val="99CCFF">
              <a:alpha val="47843"/>
            </a:srgbClr>
          </a:solidFill>
          <a:ln w="152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b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955432" y="2796960"/>
            <a:ext cx="9190406" cy="54094"/>
          </a:xfrm>
          <a:prstGeom prst="line">
            <a:avLst/>
          </a:prstGeom>
          <a:ln w="254000" cap="rnd">
            <a:solidFill>
              <a:srgbClr val="0099FF">
                <a:alpha val="60000"/>
              </a:srgbClr>
            </a:solidFill>
            <a:prstDash val="sysDash"/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92288" y="4421778"/>
            <a:ext cx="6353911" cy="10888"/>
          </a:xfrm>
          <a:prstGeom prst="line">
            <a:avLst/>
          </a:prstGeom>
          <a:ln w="254000" cap="rnd">
            <a:solidFill>
              <a:srgbClr val="FF0000">
                <a:alpha val="41961"/>
              </a:srgbClr>
            </a:solidFill>
            <a:prstDash val="sys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8035507" y="4800600"/>
            <a:ext cx="1600201" cy="1093470"/>
          </a:xfrm>
          <a:prstGeom prst="wedgeRoundRectCallout">
            <a:avLst>
              <a:gd name="adj1" fmla="val -58651"/>
              <a:gd name="adj2" fmla="val -14784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411636" y="4800600"/>
            <a:ext cx="4220303" cy="1093470"/>
          </a:xfrm>
          <a:prstGeom prst="wedgeRoundRectCallout">
            <a:avLst>
              <a:gd name="adj1" fmla="val -49205"/>
              <a:gd name="adj2" fmla="val -8834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some exceptions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our generalization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787" y="1257300"/>
            <a:ext cx="10332720" cy="52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19100" y="561340"/>
            <a:ext cx="7200900" cy="81026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9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cities.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95544" y="3276600"/>
            <a:ext cx="3419856" cy="474305"/>
          </a:xfrm>
          <a:prstGeom prst="roundRect">
            <a:avLst/>
          </a:prstGeom>
          <a:solidFill>
            <a:srgbClr val="92D050">
              <a:alpha val="50980"/>
            </a:srgbClr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40864" y="422331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546229" y="6172200"/>
            <a:ext cx="6319754" cy="1828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 Association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temperatures are </a:t>
            </a:r>
            <a:r>
              <a:rPr lang="en-US" sz="24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 together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with)</a:t>
            </a:r>
            <a:b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 or line of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largest cities?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55432" y="2796960"/>
            <a:ext cx="9190406" cy="54094"/>
          </a:xfrm>
          <a:prstGeom prst="line">
            <a:avLst/>
          </a:prstGeom>
          <a:ln w="254000" cap="rnd">
            <a:solidFill>
              <a:srgbClr val="0099FF">
                <a:alpha val="60000"/>
              </a:srgbClr>
            </a:solidFill>
            <a:prstDash val="sysDash"/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692288" y="4421778"/>
            <a:ext cx="6353911" cy="10888"/>
          </a:xfrm>
          <a:prstGeom prst="line">
            <a:avLst/>
          </a:prstGeom>
          <a:ln w="254000" cap="rnd">
            <a:solidFill>
              <a:srgbClr val="FF0000">
                <a:alpha val="41961"/>
              </a:srgbClr>
            </a:solidFill>
            <a:prstDash val="sys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38" y="1302258"/>
            <a:ext cx="10314433" cy="51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97566" y="387810"/>
            <a:ext cx="693420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annual) </a:t>
            </a: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Growing Season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7565" y="6629400"/>
            <a:ext cx="10093537" cy="1447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 the mapmaker used information from many more weather stations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draw a line around the areas that have very short growing seasons. </a:t>
            </a:r>
          </a:p>
          <a:p>
            <a:pPr algn="ctr"/>
            <a:endParaRPr lang="en-US" sz="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information help us understand the pattern of ancient cities?</a:t>
            </a:r>
            <a:endParaRPr lang="en-US" sz="1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40864" y="4223314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524000" y="990600"/>
            <a:ext cx="83058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8" tIns="54860" rIns="109718" bIns="54860" spcCol="0"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218767" y="2133600"/>
            <a:ext cx="8563288" cy="117763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 for largest ancient cities:</a:t>
            </a:r>
          </a:p>
          <a:p>
            <a:pPr fontAlgn="b"/>
            <a:r>
              <a:rPr lang="en-US" sz="1800" u="sng" dirty="0" smtClean="0">
                <a:solidFill>
                  <a:srgbClr val="000099"/>
                </a:solidFill>
                <a:latin typeface="Cambria" panose="02040503050406030204" pitchFamily="18" charset="0"/>
              </a:rPr>
              <a:t>      </a:t>
            </a:r>
            <a:r>
              <a:rPr lang="en-US" sz="1800" u="sng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Tertius</a:t>
            </a:r>
            <a:r>
              <a:rPr lang="en-US" sz="1800" u="sng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1800" u="sng" dirty="0">
                <a:solidFill>
                  <a:srgbClr val="000099"/>
                </a:solidFill>
                <a:latin typeface="Cambria" panose="02040503050406030204" pitchFamily="18" charset="0"/>
              </a:rPr>
              <a:t>Chandler,  Four Thousand Years of Urban Growth: An Historical </a:t>
            </a:r>
            <a:r>
              <a:rPr lang="en-US" sz="1800" u="sng" dirty="0" smtClean="0">
                <a:solidFill>
                  <a:srgbClr val="000099"/>
                </a:solidFill>
                <a:latin typeface="Cambria" panose="02040503050406030204" pitchFamily="18" charset="0"/>
              </a:rPr>
              <a:t>Census</a:t>
            </a:r>
            <a: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/>
            </a:r>
            <a:b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</a:rPr>
            </a:br>
            <a: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                    See </a:t>
            </a:r>
            <a:r>
              <a:rPr lang="en-US" sz="1800" dirty="0">
                <a:solidFill>
                  <a:srgbClr val="000099"/>
                </a:solidFill>
                <a:latin typeface="Cambria" panose="02040503050406030204" pitchFamily="18" charset="0"/>
              </a:rPr>
              <a:t>Excel </a:t>
            </a:r>
            <a: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table  (</a:t>
            </a:r>
            <a:r>
              <a:rPr lang="en-US" sz="1800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AncientCities</a:t>
            </a:r>
            <a: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_430BC&amp;100-400-800AD_Data.xls)</a:t>
            </a:r>
            <a:endParaRPr lang="en-US" sz="1800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fontAlgn="b"/>
            <a:r>
              <a:rPr lang="en-US" sz="8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6966" y="7537010"/>
            <a:ext cx="9923834" cy="3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8" tIns="54860" rIns="109718" bIns="5486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itchFamily="34" charset="0"/>
              </a:rPr>
              <a:t>Sept. </a:t>
            </a:r>
            <a:r>
              <a:rPr lang="en-US" altLang="en-US" sz="1800" dirty="0">
                <a:latin typeface="Arial" pitchFamily="34" charset="0"/>
              </a:rPr>
              <a:t>2015    </a:t>
            </a:r>
            <a:r>
              <a:rPr lang="en-US" altLang="en-US" sz="1800" dirty="0" smtClean="0">
                <a:latin typeface="Arial" pitchFamily="34" charset="0"/>
              </a:rPr>
              <a:t>carol.gersmehl@gmail.com     Michigan Geographic Alliance</a:t>
            </a: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16074" y="3639786"/>
            <a:ext cx="8537639" cy="1160813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Maps:   </a:t>
            </a:r>
            <a:r>
              <a:rPr lang="en-US" sz="18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layers in the “clickable PDF” called</a:t>
            </a:r>
          </a:p>
          <a:p>
            <a:r>
              <a:rPr lang="en-US" sz="1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BI1B Ancient Cities  and Temperatures clickable.pdf</a:t>
            </a:r>
          </a:p>
          <a:p>
            <a:pPr fontAlgn="b"/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from the world map section of the website www.Mi6thGradeClass.com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1219200"/>
            <a:ext cx="5334000" cy="464820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teach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ancient cities,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old adage:</a:t>
            </a:r>
          </a:p>
          <a:p>
            <a:pPr algn="ctr"/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Memorizing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what people do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they do not understand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are trying to learn.</a:t>
            </a:r>
          </a:p>
        </p:txBody>
      </p:sp>
    </p:spTree>
    <p:extLst>
      <p:ext uri="{BB962C8B-B14F-4D97-AF65-F5344CB8AC3E}">
        <p14:creationId xmlns:p14="http://schemas.microsoft.com/office/powerpoint/2010/main" val="39074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0332721" y="7680960"/>
            <a:ext cx="5829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6B1FA6-9EF4-4813-9D6C-1EDBCE12F802}" type="slidenum">
              <a:rPr lang="en-US" altLang="en-US">
                <a:latin typeface="Arial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>
              <a:latin typeface="Arial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640080" y="3298372"/>
            <a:ext cx="9601200" cy="43978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900" b="1" dirty="0" smtClean="0">
                <a:solidFill>
                  <a:prstClr val="black"/>
                </a:solidFill>
                <a:latin typeface="Arial" charset="0"/>
              </a:rPr>
              <a:t>Background for Teachers</a:t>
            </a:r>
          </a:p>
          <a:p>
            <a:pPr algn="ctr">
              <a:defRPr/>
            </a:pPr>
            <a:endParaRPr lang="en-US" sz="1200" b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900" b="1" dirty="0" smtClean="0">
                <a:solidFill>
                  <a:prstClr val="black"/>
                </a:solidFill>
                <a:latin typeface="Arial" charset="0"/>
              </a:rPr>
              <a:t>Content focus:  Ancient cities</a:t>
            </a:r>
          </a:p>
          <a:p>
            <a:pPr algn="ctr">
              <a:defRPr/>
            </a:pPr>
            <a:endParaRPr lang="en-US" sz="1200" b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900" b="1" dirty="0" smtClean="0">
                <a:solidFill>
                  <a:prstClr val="black"/>
                </a:solidFill>
                <a:latin typeface="Arial" charset="0"/>
              </a:rPr>
              <a:t>Purposes:</a:t>
            </a:r>
            <a:endParaRPr lang="en-US" sz="2400" b="1" dirty="0" smtClean="0">
              <a:solidFill>
                <a:prstClr val="black"/>
              </a:solidFill>
              <a:latin typeface="Arial" charset="0"/>
            </a:endParaRPr>
          </a:p>
          <a:p>
            <a:pPr marL="548640" indent="-548640" algn="ctr">
              <a:buFontTx/>
              <a:buAutoNum type="arabicPeriod"/>
              <a:defRPr/>
            </a:pPr>
            <a:endParaRPr lang="en-US" sz="1200" dirty="0">
              <a:solidFill>
                <a:prstClr val="black"/>
              </a:solidFill>
              <a:latin typeface="Arial" charset="0"/>
            </a:endParaRPr>
          </a:p>
          <a:p>
            <a:pPr marL="548640" indent="-548640" algn="ctr">
              <a:buFontTx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to increase skill in finding regions and patterns on maps</a:t>
            </a:r>
            <a:br>
              <a:rPr lang="en-US" sz="2400" dirty="0" smtClean="0">
                <a:solidFill>
                  <a:prstClr val="black"/>
                </a:solidFill>
                <a:latin typeface="Arial" charset="0"/>
              </a:rPr>
            </a:br>
            <a:endParaRPr lang="en-US" sz="12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buFontTx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to increase skill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in describing associations </a:t>
            </a:r>
            <a:br>
              <a:rPr lang="en-US" sz="2400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{human-environment interaction}</a:t>
            </a:r>
          </a:p>
          <a:p>
            <a:pPr marL="411480" indent="-411480" algn="ctr">
              <a:buFontTx/>
              <a:buAutoNum type="arabicPeriod"/>
              <a:defRPr/>
            </a:pPr>
            <a:endParaRPr lang="en-US" sz="12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buFontTx/>
              <a:buAutoNum type="arabicPeriod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991" y="176077"/>
            <a:ext cx="6457670" cy="2969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406" y="314326"/>
            <a:ext cx="312420" cy="32575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61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2971800"/>
            <a:ext cx="5334000" cy="2743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a few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maps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in discussion, review,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assessment.</a:t>
            </a:r>
          </a:p>
        </p:txBody>
      </p:sp>
    </p:spTree>
    <p:extLst>
      <p:ext uri="{BB962C8B-B14F-4D97-AF65-F5344CB8AC3E}">
        <p14:creationId xmlns:p14="http://schemas.microsoft.com/office/powerpoint/2010/main" val="683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2705100"/>
            <a:ext cx="10314432" cy="52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42966" y="4705352"/>
            <a:ext cx="3465576" cy="621792"/>
          </a:xfrm>
          <a:prstGeom prst="roundRect">
            <a:avLst/>
          </a:prstGeom>
          <a:noFill/>
          <a:ln w="635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1752600" y="3429000"/>
            <a:ext cx="2834640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21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4983480"/>
            <a:ext cx="4135464" cy="0"/>
          </a:xfrm>
          <a:prstGeom prst="line">
            <a:avLst/>
          </a:prstGeom>
          <a:ln w="127000">
            <a:solidFill>
              <a:srgbClr val="00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40864" y="5671113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04681" y="4951114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6427112"/>
            <a:ext cx="125023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 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63731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graphic summary:</a:t>
            </a:r>
            <a:endParaRPr lang="en-US" sz="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US" sz="1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were the big cities in ancient times?”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9835" y="3516662"/>
            <a:ext cx="1965603" cy="923330"/>
          </a:xfrm>
          <a:prstGeom prst="rect">
            <a:avLst/>
          </a:prstGeom>
          <a:noFill/>
          <a:effectLst>
            <a:outerShdw blurRad="368300" dist="215900" dir="2700000" algn="tl" rotWithShape="0">
              <a:prstClr val="black">
                <a:alpha val="94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000099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COLD</a:t>
            </a:r>
            <a:endParaRPr lang="en-US" sz="5400" b="1" cap="none" spc="0" dirty="0">
              <a:ln w="50800"/>
              <a:solidFill>
                <a:srgbClr val="000099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1553" y="5562600"/>
            <a:ext cx="1587294" cy="923330"/>
          </a:xfrm>
          <a:prstGeom prst="rect">
            <a:avLst/>
          </a:prstGeom>
          <a:noFill/>
          <a:effectLst>
            <a:outerShdw blurRad="317500" dist="215900" dir="2700000" algn="tl" rotWithShape="0">
              <a:prstClr val="black">
                <a:alpha val="81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HOT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8238" y="2133600"/>
            <a:ext cx="5056762" cy="2571752"/>
          </a:xfrm>
          <a:prstGeom prst="roundRect">
            <a:avLst/>
          </a:prstGeom>
          <a:solidFill>
            <a:srgbClr val="99CCFF"/>
          </a:solidFill>
          <a:ln>
            <a:solidFill>
              <a:srgbClr val="002060"/>
            </a:solidFill>
          </a:ln>
          <a:effectLst>
            <a:outerShdw blurRad="241300" dist="203200" dir="2280000" sx="103000" sy="103000" algn="ctr" rotWithShape="0">
              <a:srgbClr val="000000">
                <a:alpha val="5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</a:p>
          <a:p>
            <a:pPr algn="ctr">
              <a:spcBef>
                <a:spcPts val="0"/>
              </a:spcBef>
              <a:defRPr/>
            </a:pPr>
            <a:endParaRPr lang="en-US" sz="5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latitude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Review 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equator,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transition</a:t>
            </a:r>
          </a:p>
        </p:txBody>
      </p:sp>
    </p:spTree>
    <p:extLst>
      <p:ext uri="{BB962C8B-B14F-4D97-AF65-F5344CB8AC3E}">
        <p14:creationId xmlns:p14="http://schemas.microsoft.com/office/powerpoint/2010/main" val="3571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" grpId="0"/>
      <p:bldP spid="16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58400" y="7452360"/>
            <a:ext cx="731520" cy="548640"/>
          </a:xfrm>
        </p:spPr>
        <p:txBody>
          <a:bodyPr/>
          <a:lstStyle/>
          <a:p>
            <a:fld id="{10AB3D48-D019-497A-861B-B4B7679E6B9B}" type="slidenum">
              <a:rPr lang="en-US" smtClean="0"/>
              <a:t>22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600" y="1578866"/>
            <a:ext cx="10257984" cy="50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94010" y="672063"/>
            <a:ext cx="3406490" cy="81026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29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95600" y="6248400"/>
            <a:ext cx="7543800" cy="1676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 sequence along a route.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temperature change as we move 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or south, away from the Equator?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217313"/>
            <a:ext cx="1250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Equator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241663" y="2297757"/>
            <a:ext cx="10466625" cy="4865043"/>
            <a:chOff x="609600" y="1103748"/>
            <a:chExt cx="9968214" cy="463337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" y="1103748"/>
              <a:ext cx="9968214" cy="4633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4902804" y="1155694"/>
              <a:ext cx="712391" cy="742074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5279406" y="1897768"/>
              <a:ext cx="0" cy="374005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8815388" y="3534041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8149377" y="3647207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9268053" y="2665814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8149377" y="3918064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8410958" y="409430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8321909" y="3259473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8253268" y="2897713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>
              <a:off x="7642911" y="3170424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6873010" y="2983051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6533511" y="3361509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6824775" y="3194542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6745002" y="2830926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546442" y="3361509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7472234" y="3207528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8475890" y="3170424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8661409" y="2964499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514959" y="268993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336751" y="2994182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8752312" y="3400467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9268053" y="2801243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6359123" y="2689932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650332" y="3083231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9166019" y="2849478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8563083" y="268993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7167984" y="30943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8455482" y="401824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35007" y="2873595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6618849" y="2983051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7468524" y="3001603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7179115" y="2689932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6435187" y="3166714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7370200" y="3278025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7989832" y="3350378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8243991" y="3751098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7752368" y="3213094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7854402" y="3114769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8904437" y="278083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7592822" y="3606393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7386896" y="3298433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8815388" y="401824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8359013" y="3101783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8251412" y="4016389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7164274" y="2921830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9370089" y="2647262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8219875" y="3422729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8993486" y="2910698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8835796" y="3600827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8436931" y="2803098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7555718" y="3324405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7485221" y="3124045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8064039" y="3508068"/>
              <a:ext cx="207781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7429566" y="3543317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8346027" y="3459833"/>
              <a:ext cx="205925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8577925" y="30943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8642857" y="2838347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8475890" y="2951513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 bwMode="auto">
            <a:xfrm>
              <a:off x="6110529" y="270848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7294137" y="29867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7279295" y="3183411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8577925" y="409430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5856369" y="4808553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5526146" y="3532186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5422256" y="3639787"/>
              <a:ext cx="204070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5526146" y="2890292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5368455" y="3491372"/>
              <a:ext cx="205926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5164384" y="3472820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6385096" y="3710284"/>
              <a:ext cx="205926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5056784" y="2960789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5088322" y="3636076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6008494" y="4713938"/>
              <a:ext cx="205925" cy="183664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6130936" y="3916209"/>
              <a:ext cx="205925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 bwMode="auto">
            <a:xfrm>
              <a:off x="4867555" y="3491372"/>
              <a:ext cx="205926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6155053" y="3164859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 bwMode="auto">
            <a:xfrm>
              <a:off x="6327586" y="3975575"/>
              <a:ext cx="205925" cy="183664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 bwMode="auto">
            <a:xfrm>
              <a:off x="6130936" y="3031286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 bwMode="auto">
            <a:xfrm>
              <a:off x="5216329" y="2658393"/>
              <a:ext cx="205926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5615195" y="2174191"/>
              <a:ext cx="204070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5385152" y="2448758"/>
              <a:ext cx="205925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6181026" y="2289212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5861934" y="2348578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5585512" y="2368985"/>
              <a:ext cx="205925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6385096" y="2265094"/>
              <a:ext cx="204070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5053073" y="2749298"/>
              <a:ext cx="205926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5587366" y="2684366"/>
              <a:ext cx="204070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 bwMode="auto">
            <a:xfrm>
              <a:off x="5296103" y="2472875"/>
              <a:ext cx="204070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5194067" y="2374551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>
              <a:off x="1865316" y="2889736"/>
              <a:ext cx="204070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456387" y="2989899"/>
              <a:ext cx="205926" cy="18551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3064315" y="2710339"/>
              <a:ext cx="204070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2912190" y="2602738"/>
              <a:ext cx="205926" cy="18180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 bwMode="auto">
            <a:xfrm>
              <a:off x="2904769" y="3044272"/>
              <a:ext cx="205926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1737148" y="2731753"/>
              <a:ext cx="204070" cy="18551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2689568" y="2675091"/>
              <a:ext cx="205926" cy="183663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2348214" y="3231646"/>
              <a:ext cx="205926" cy="183663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 bwMode="auto">
            <a:xfrm>
              <a:off x="3166351" y="4817828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3450193" y="4992216"/>
              <a:ext cx="204070" cy="18366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3158930" y="3584131"/>
              <a:ext cx="204070" cy="18366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 bwMode="auto">
            <a:xfrm>
              <a:off x="2990108" y="3923629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 bwMode="auto">
            <a:xfrm>
              <a:off x="3865755" y="4530275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 bwMode="auto">
            <a:xfrm>
              <a:off x="3772996" y="4715794"/>
              <a:ext cx="204070" cy="18366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Pie 115"/>
            <p:cNvSpPr/>
            <p:nvPr/>
          </p:nvSpPr>
          <p:spPr bwMode="auto">
            <a:xfrm>
              <a:off x="9573449" y="4808553"/>
              <a:ext cx="204070" cy="18366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8" name="Rounded Rectangular Callout 117"/>
          <p:cNvSpPr/>
          <p:nvPr/>
        </p:nvSpPr>
        <p:spPr>
          <a:xfrm>
            <a:off x="144862" y="6477000"/>
            <a:ext cx="4179941" cy="937260"/>
          </a:xfrm>
          <a:prstGeom prst="wedgeRoundRectCallout">
            <a:avLst>
              <a:gd name="adj1" fmla="val 75657"/>
              <a:gd name="adj2" fmla="val -17853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3" tIns="54862" rIns="109723" bIns="54862" spcCol="0" rtlCol="0" anchor="ctr"/>
          <a:lstStyle/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circle represents</a:t>
            </a:r>
            <a:b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of the world’s population.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draw circles on a desk map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(blobs on a screen, or pool noodles on a floor map!)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that simple map to start a discussion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conditions that influence where people live today.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90" y="2518025"/>
            <a:ext cx="10466625" cy="4678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749527" y="2352300"/>
            <a:ext cx="748011" cy="7791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much more detailed dot map of world population –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dot represents 2 million people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(about 160 dots in the United States).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77" y="2551630"/>
            <a:ext cx="9619250" cy="4611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749527" y="2352300"/>
            <a:ext cx="748011" cy="7791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(from the simple climate clickable)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words to describe the climate in different areas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(each kind of climate can be displayed individually or in any combination).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90" y="2551630"/>
            <a:ext cx="10466625" cy="4611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4749527" y="2352300"/>
            <a:ext cx="748011" cy="77917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(from the world clickable)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information about cold areas, dry areas,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cropland.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259990" y="2474151"/>
            <a:ext cx="10466625" cy="4706234"/>
            <a:chOff x="609600" y="1155694"/>
            <a:chExt cx="9968214" cy="448212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1224639"/>
              <a:ext cx="9968214" cy="4391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4902804" y="1155694"/>
              <a:ext cx="712391" cy="742074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5279406" y="1897768"/>
              <a:ext cx="0" cy="374005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8815388" y="3534041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8149377" y="3647207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9268053" y="2665814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8149377" y="3918064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8410958" y="409430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8321909" y="3259473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8253268" y="2897713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>
              <a:off x="7642911" y="3170424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6873010" y="2983051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6533511" y="3361509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6824775" y="3194542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6745002" y="2830926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546442" y="3361509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7472234" y="3207528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8475890" y="3170424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8661409" y="2964499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514959" y="268993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336751" y="2994182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8752312" y="3400467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9268053" y="2801243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6359123" y="2689932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650332" y="3083231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9166019" y="2849478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8563083" y="268993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7167984" y="30943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8455482" y="401824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35007" y="2873595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6618849" y="2983051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7468524" y="3001603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7179115" y="2689932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6435187" y="3166714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7370200" y="3278025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7989832" y="3350378"/>
              <a:ext cx="204070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8243991" y="3751098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7752368" y="3213094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7854402" y="3114769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8904437" y="278083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7592822" y="3606393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7386896" y="3298433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8815388" y="401824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8359013" y="3101783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8251412" y="4016389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7164274" y="2921830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9370089" y="2647262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8219875" y="3422729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8993486" y="2910698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8835796" y="3600827"/>
              <a:ext cx="204070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8436931" y="2803098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7555718" y="3324405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7485221" y="3124045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8064039" y="3508068"/>
              <a:ext cx="207781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7429566" y="3543317"/>
              <a:ext cx="205925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8346027" y="3459833"/>
              <a:ext cx="205925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8577925" y="30943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8642857" y="2838347"/>
              <a:ext cx="205925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8475890" y="2951513"/>
              <a:ext cx="204070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 bwMode="auto">
            <a:xfrm>
              <a:off x="6110529" y="2708484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7294137" y="2986762"/>
              <a:ext cx="205926" cy="183663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7279295" y="3183411"/>
              <a:ext cx="205926" cy="185518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8577925" y="4094306"/>
              <a:ext cx="205926" cy="183664"/>
            </a:xfrm>
            <a:prstGeom prst="ellipse">
              <a:avLst/>
            </a:prstGeom>
            <a:solidFill>
              <a:srgbClr val="F250B0"/>
            </a:solidFill>
            <a:ln w="12700">
              <a:solidFill>
                <a:srgbClr val="BE0E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5856369" y="4808553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5526146" y="3532186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5422256" y="3639787"/>
              <a:ext cx="204070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5526146" y="2890292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5368455" y="3491372"/>
              <a:ext cx="205926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5164384" y="3472820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6385096" y="3710284"/>
              <a:ext cx="205926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5056784" y="2960789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5088322" y="3636076"/>
              <a:ext cx="205925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6008494" y="4713938"/>
              <a:ext cx="205925" cy="183664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6130936" y="3916209"/>
              <a:ext cx="205925" cy="185518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 bwMode="auto">
            <a:xfrm>
              <a:off x="4867555" y="3491372"/>
              <a:ext cx="205926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 bwMode="auto">
            <a:xfrm>
              <a:off x="6155053" y="3164859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 bwMode="auto">
            <a:xfrm>
              <a:off x="6327586" y="3975575"/>
              <a:ext cx="205925" cy="183664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 bwMode="auto">
            <a:xfrm>
              <a:off x="6130936" y="3031286"/>
              <a:ext cx="204070" cy="183663"/>
            </a:xfrm>
            <a:prstGeom prst="ellipse">
              <a:avLst/>
            </a:prstGeom>
            <a:solidFill>
              <a:srgbClr val="00B800"/>
            </a:solidFill>
            <a:ln w="12700">
              <a:solidFill>
                <a:srgbClr val="006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 bwMode="auto">
            <a:xfrm>
              <a:off x="5216329" y="2658393"/>
              <a:ext cx="205926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5615195" y="2174191"/>
              <a:ext cx="204070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5385152" y="2448758"/>
              <a:ext cx="205925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6181026" y="2289212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5861934" y="2348578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5585512" y="2368985"/>
              <a:ext cx="205925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6385096" y="2265094"/>
              <a:ext cx="204070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5053073" y="2749298"/>
              <a:ext cx="205926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5587366" y="2684366"/>
              <a:ext cx="204070" cy="18366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 bwMode="auto">
            <a:xfrm>
              <a:off x="5296103" y="2472875"/>
              <a:ext cx="204070" cy="185518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5194067" y="2374551"/>
              <a:ext cx="204070" cy="183663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 bwMode="auto">
            <a:xfrm>
              <a:off x="1865316" y="2889736"/>
              <a:ext cx="204070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456387" y="2989899"/>
              <a:ext cx="205926" cy="18551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 bwMode="auto">
            <a:xfrm>
              <a:off x="3064315" y="2710339"/>
              <a:ext cx="204070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2912190" y="2602738"/>
              <a:ext cx="205926" cy="18180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 bwMode="auto">
            <a:xfrm>
              <a:off x="2904769" y="3044272"/>
              <a:ext cx="205926" cy="183664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1737148" y="2731753"/>
              <a:ext cx="204070" cy="185518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2689568" y="2675091"/>
              <a:ext cx="205926" cy="183663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2348214" y="3231646"/>
              <a:ext cx="205926" cy="183663"/>
            </a:xfrm>
            <a:prstGeom prst="ellipse">
              <a:avLst/>
            </a:prstGeom>
            <a:solidFill>
              <a:srgbClr val="9966FF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 bwMode="auto">
            <a:xfrm>
              <a:off x="3166351" y="4817828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3450193" y="4992216"/>
              <a:ext cx="204070" cy="183664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3158930" y="3584131"/>
              <a:ext cx="204070" cy="18366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 bwMode="auto">
            <a:xfrm>
              <a:off x="2990108" y="3923629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 bwMode="auto">
            <a:xfrm>
              <a:off x="3865755" y="4530275"/>
              <a:ext cx="204070" cy="185518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 bwMode="auto">
            <a:xfrm>
              <a:off x="3772996" y="4715794"/>
              <a:ext cx="204070" cy="18366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3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Pie 115"/>
            <p:cNvSpPr/>
            <p:nvPr/>
          </p:nvSpPr>
          <p:spPr bwMode="auto">
            <a:xfrm>
              <a:off x="9573449" y="4808553"/>
              <a:ext cx="204070" cy="18366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we add the “one-percent dots” from an earlier map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world map of cold areas, dry areas, and cropland.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381000" y="228600"/>
            <a:ext cx="102870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a “night-time” map of the world,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compiled by NASA from satellite images.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92690" y="7417837"/>
            <a:ext cx="731520" cy="5486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C674BD-1EE6-497B-A377-EEC6C0A2D5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533400"/>
            <a:ext cx="9601200" cy="716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endParaRPr lang="en-US" sz="11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We will use </a:t>
            </a: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simple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maps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about world history and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geography.</a:t>
            </a:r>
          </a:p>
          <a:p>
            <a:pPr algn="ctr">
              <a:defRPr/>
            </a:pPr>
            <a:endParaRPr lang="en-US" sz="10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  Specifically, we will: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11480" indent="-411480" algn="ctr">
              <a:buFontTx/>
              <a:buAutoNum type="arabicPeriod"/>
              <a:defRPr/>
            </a:pPr>
            <a:endParaRPr lang="en-US" sz="12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buFontTx/>
              <a:buAutoNum type="arabicPeriod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0600" y="5181600"/>
            <a:ext cx="8915400" cy="11373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3200"/>
              </a:lnSpc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2. Use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“location” phrases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 describe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where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things are located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2819400"/>
            <a:ext cx="8305800" cy="1121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3500"/>
              </a:lnSpc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ts val="3500"/>
              </a:lnSpc>
              <a:defRPr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3500"/>
              </a:lnSpc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1. Use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 title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 key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talk about the </a:t>
            </a:r>
            <a: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 </a:t>
            </a:r>
            <a:r>
              <a:rPr lang="en-US" sz="40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topic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lnSpc>
                <a:spcPts val="3500"/>
              </a:lnSpc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3200" y="3947020"/>
            <a:ext cx="5672973" cy="11757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2600"/>
              </a:lnSpc>
              <a:defRPr/>
            </a:pPr>
            <a:endParaRPr lang="en-US" sz="2900" dirty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ts val="2600"/>
              </a:lnSpc>
              <a:defRPr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2600"/>
              </a:lnSpc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the focus of a thematic map, </a:t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the kinds or amounts of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something)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 different parts of the world)</a:t>
            </a:r>
          </a:p>
          <a:p>
            <a:pPr marL="411480" indent="-411480" algn="ctr">
              <a:lnSpc>
                <a:spcPts val="2600"/>
              </a:lnSpc>
              <a:buFontTx/>
              <a:buAutoNum type="arabicPeriod"/>
              <a:defRPr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marL="411480" indent="-411480" algn="ctr">
              <a:lnSpc>
                <a:spcPts val="2600"/>
              </a:lnSpc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16651" y="6248400"/>
            <a:ext cx="7368099" cy="12511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lnSpc>
                <a:spcPts val="2500"/>
              </a:lnSpc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(inside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in the middle, in a corner,  on the edge; </a:t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on the north,  south,  west,  or east side,</a:t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in a line, in a region, close to vs. far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from).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92690" y="7417837"/>
            <a:ext cx="731520" cy="5486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C674BD-1EE6-497B-A377-EEC6C0A2D5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" y="642815"/>
            <a:ext cx="9875520" cy="7281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109718" tIns="54860" rIns="109718" bIns="54860">
            <a:spAutoFit/>
          </a:bodyPr>
          <a:lstStyle/>
          <a:p>
            <a:pPr algn="ctr">
              <a:defRPr/>
            </a:pPr>
            <a:endParaRPr lang="en-US" sz="1200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We will use </a:t>
            </a: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simple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maps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to work on the following GLCEs.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 – G1.1.1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Use </a:t>
            </a:r>
            <a:r>
              <a:rPr lang="en-US" sz="2000" u="sng" dirty="0" smtClean="0">
                <a:solidFill>
                  <a:schemeClr val="accent2">
                    <a:lumMod val="50000"/>
                  </a:schemeClr>
                </a:solidFill>
              </a:rPr>
              <a:t>maps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. . .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investigate the world at [several] scales.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 – G1.1.2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Draw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a sketch map or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add information to an outline map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world.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 – G1.3.1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Use the fundamental themes of geography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location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place,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human environment interaction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movement, </a:t>
            </a:r>
            <a:r>
              <a:rPr lang="en-US" sz="2000" u="sng" dirty="0">
                <a:solidFill>
                  <a:schemeClr val="accent2">
                    <a:lumMod val="50000"/>
                  </a:schemeClr>
                </a:solidFill>
              </a:rPr>
              <a:t>region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to describe regions or places on earth.</a:t>
            </a:r>
          </a:p>
          <a:p>
            <a:pPr algn="ctr">
              <a:defRPr/>
            </a:pP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6 –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G3.2.2 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Explain why some regions provide greater opportunities for humans.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7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– H1.2.1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Explain how historians use a variety of information to explore the past.</a:t>
            </a:r>
          </a:p>
          <a:p>
            <a:pPr algn="ctr">
              <a:defRPr/>
            </a:pP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7 –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W2.1.3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Use historical and modern maps to locate, describe, and analyze . . . </a:t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permanent settlements and the development of early civilizations.</a:t>
            </a:r>
            <a:endParaRPr lang="en-US" sz="1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743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925050" y="7656196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29D5986-6538-4818-B211-B0D59244FFC1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6781800"/>
            <a:ext cx="885825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A Modern “Mega-city”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Lower Manhattan (“downtown”), New York City, 2015</a:t>
            </a:r>
            <a:endParaRPr lang="en-US" alt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7006" y="204788"/>
            <a:ext cx="5537834" cy="726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67400" y="2560320"/>
            <a:ext cx="1280160" cy="1190626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00400" y="3962400"/>
            <a:ext cx="1280160" cy="1190624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875520" y="7724776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52EED32-3C4D-4822-B2B0-BB470A12AB6B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781800"/>
            <a:ext cx="885825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An Ancient “Mega-City” -  575 BCE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Ruins of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the ancient Ishtar </a:t>
            </a: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Gate in Babylon, Mesopotamia.    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0006"/>
            <a:ext cx="8869680" cy="66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70760" y="1554480"/>
            <a:ext cx="1463040" cy="1190626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86200" y="4905376"/>
            <a:ext cx="1463040" cy="1190624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966960" y="7479031"/>
            <a:ext cx="72961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91540" indent="-34290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900">
                <a:solidFill>
                  <a:schemeClr val="tx1"/>
                </a:solidFill>
                <a:latin typeface="Verdana" pitchFamily="34" charset="0"/>
              </a:defRPr>
            </a:lvl2pPr>
            <a:lvl3pPr marL="137160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92024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468880" indent="-274320" eaLnBrk="0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ts val="72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D96B0B6-BE9B-489D-8521-E5714F6E0102}" type="slidenum">
              <a:rPr lang="en-US" altLang="en-US" smtClean="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781800"/>
            <a:ext cx="885825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Restoration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of the Ishtar Gate in Berlin, </a:t>
            </a: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Germany.</a:t>
            </a:r>
            <a:endParaRPr lang="en-US" alt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07" y="1756162"/>
            <a:ext cx="10237117" cy="4692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6493" y="2384425"/>
            <a:ext cx="520700" cy="5429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33398" y="304800"/>
            <a:ext cx="9987267" cy="1752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36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the really big 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cities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798" y="1143000"/>
            <a:ext cx="9601202" cy="86995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did people choose to live in the past?)</a:t>
            </a:r>
          </a:p>
        </p:txBody>
      </p:sp>
    </p:spTree>
    <p:extLst>
      <p:ext uri="{BB962C8B-B14F-4D97-AF65-F5344CB8AC3E}">
        <p14:creationId xmlns:p14="http://schemas.microsoft.com/office/powerpoint/2010/main" val="24451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813" y="1306582"/>
            <a:ext cx="103327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94855" y="365760"/>
            <a:ext cx="2576945" cy="100584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ago:</a:t>
            </a:r>
            <a:br>
              <a:rPr lang="en-US" sz="29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  BCE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453044"/>
            <a:ext cx="4419600" cy="83127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pPr algn="ctr"/>
            <a:r>
              <a:rPr lang="en-US" sz="29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Region, Pattern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3399" y="6606540"/>
            <a:ext cx="9753602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Region: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box around a </a:t>
            </a:r>
            <a:r>
              <a:rPr lang="en-US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similar places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Describe location of box.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34733" y="3354145"/>
            <a:ext cx="1286256" cy="453422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58200" y="3316506"/>
            <a:ext cx="381630" cy="460664"/>
          </a:xfrm>
          <a:prstGeom prst="round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95544" y="3600450"/>
            <a:ext cx="3424428" cy="0"/>
          </a:xfrm>
          <a:prstGeom prst="line">
            <a:avLst/>
          </a:prstGeom>
          <a:ln w="63500">
            <a:solidFill>
              <a:srgbClr val="0099FF"/>
            </a:solidFill>
            <a:prstDash val="dash"/>
          </a:ln>
          <a:effectLst>
            <a:glow rad="114300">
              <a:srgbClr val="00B0F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533399" y="7368540"/>
            <a:ext cx="9753601" cy="708660"/>
          </a:xfrm>
          <a:prstGeom prst="wedgeRoundRectCallout">
            <a:avLst>
              <a:gd name="adj1" fmla="val -27593"/>
              <a:gd name="adj2" fmla="val -4495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4" tIns="54858" rIns="109714" bIns="54858" spcCol="0" rtlCol="0" anchor="ctr"/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ancient cities spread evenly throughout the world?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arranged in a line?   If so, describe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of the line.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148" y="4217313"/>
            <a:ext cx="1426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Equator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074" y="3455059"/>
            <a:ext cx="1426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Tropic 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9901" y="4904997"/>
            <a:ext cx="1426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Tropic 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3" grpId="0" animBg="1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3734</TotalTime>
  <Words>934</Words>
  <Application>Microsoft Office PowerPoint</Application>
  <PresentationFormat>Custom</PresentationFormat>
  <Paragraphs>204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Visual Vocabulary in Geographic Education</dc:title>
  <dc:creator>PG</dc:creator>
  <cp:lastModifiedBy>PG</cp:lastModifiedBy>
  <cp:revision>209</cp:revision>
  <cp:lastPrinted>2015-07-27T19:23:54Z</cp:lastPrinted>
  <dcterms:created xsi:type="dcterms:W3CDTF">2013-12-20T00:46:28Z</dcterms:created>
  <dcterms:modified xsi:type="dcterms:W3CDTF">2017-04-27T00:37:38Z</dcterms:modified>
</cp:coreProperties>
</file>