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9" r:id="rId4"/>
    <p:sldId id="278" r:id="rId5"/>
    <p:sldId id="291" r:id="rId6"/>
    <p:sldId id="292" r:id="rId7"/>
    <p:sldId id="288" r:id="rId8"/>
    <p:sldId id="289" r:id="rId9"/>
    <p:sldId id="293" r:id="rId10"/>
    <p:sldId id="290" r:id="rId11"/>
    <p:sldId id="294" r:id="rId12"/>
    <p:sldId id="299" r:id="rId13"/>
    <p:sldId id="281" r:id="rId14"/>
    <p:sldId id="296" r:id="rId15"/>
    <p:sldId id="295" r:id="rId16"/>
    <p:sldId id="297" r:id="rId17"/>
    <p:sldId id="262" r:id="rId18"/>
    <p:sldId id="261" r:id="rId19"/>
    <p:sldId id="307" r:id="rId20"/>
    <p:sldId id="308" r:id="rId21"/>
    <p:sldId id="309" r:id="rId22"/>
    <p:sldId id="298" r:id="rId23"/>
    <p:sldId id="302" r:id="rId24"/>
    <p:sldId id="311" r:id="rId25"/>
    <p:sldId id="303" r:id="rId26"/>
    <p:sldId id="305" r:id="rId27"/>
    <p:sldId id="306" r:id="rId28"/>
    <p:sldId id="304" r:id="rId29"/>
    <p:sldId id="274" r:id="rId30"/>
    <p:sldId id="286" r:id="rId31"/>
    <p:sldId id="287" r:id="rId32"/>
    <p:sldId id="310" r:id="rId33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562" y="-67"/>
      </p:cViewPr>
      <p:guideLst>
        <p:guide orient="horz" pos="2592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645920"/>
            <a:ext cx="9421978" cy="2194560"/>
          </a:xfrm>
          <a:ln>
            <a:noFill/>
          </a:ln>
        </p:spPr>
        <p:txBody>
          <a:bodyPr vert="horz" tIns="0" rIns="219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874243"/>
            <a:ext cx="9425635" cy="2103120"/>
          </a:xfrm>
        </p:spPr>
        <p:txBody>
          <a:bodyPr lIns="0" rIns="21946"/>
          <a:lstStyle>
            <a:lvl1pPr marL="0" marR="54864" indent="0" algn="r">
              <a:buNone/>
              <a:defRPr>
                <a:solidFill>
                  <a:schemeClr val="tx1"/>
                </a:solidFill>
              </a:defRPr>
            </a:lvl1pPr>
            <a:lvl2pPr marL="548640" indent="0" algn="ctr">
              <a:buNone/>
            </a:lvl2pPr>
            <a:lvl3pPr marL="1097280" indent="0" algn="ctr">
              <a:buNone/>
            </a:lvl3pPr>
            <a:lvl4pPr marL="1645920" indent="0" algn="ctr">
              <a:buNone/>
            </a:lvl4pPr>
            <a:lvl5pPr marL="2194560" indent="0" algn="ctr">
              <a:buNone/>
            </a:lvl5pPr>
            <a:lvl6pPr marL="2743200" indent="0" algn="ctr">
              <a:buNone/>
            </a:lvl6pPr>
            <a:lvl7pPr marL="3291840" indent="0" algn="ctr">
              <a:buNone/>
            </a:lvl7pPr>
            <a:lvl8pPr marL="3840480" indent="0" algn="ctr">
              <a:buNone/>
            </a:lvl8pPr>
            <a:lvl9pPr marL="43891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1097282"/>
            <a:ext cx="2468880" cy="62541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097282"/>
            <a:ext cx="7223760" cy="62541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580083"/>
            <a:ext cx="9326880" cy="163494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7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3245597"/>
            <a:ext cx="9326880" cy="1811654"/>
          </a:xfrm>
        </p:spPr>
        <p:txBody>
          <a:bodyPr lIns="54864" rIns="54864" anchor="t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304102"/>
            <a:ext cx="4846320" cy="5321808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</p:spPr>
        <p:txBody>
          <a:bodyPr tIns="54864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226298"/>
            <a:ext cx="4848226" cy="791222"/>
          </a:xfrm>
        </p:spPr>
        <p:txBody>
          <a:bodyPr lIns="54864" tIns="0" rIns="54864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2231709"/>
            <a:ext cx="4850130" cy="785812"/>
          </a:xfrm>
        </p:spPr>
        <p:txBody>
          <a:bodyPr lIns="54864" tIns="0" rIns="54864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3017520"/>
            <a:ext cx="4848226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3017520"/>
            <a:ext cx="4850130" cy="4614864"/>
          </a:xfr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4906"/>
            <a:ext cx="9966960" cy="1371600"/>
          </a:xfrm>
        </p:spPr>
        <p:txBody>
          <a:bodyPr vert="horz" tIns="5486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17222"/>
            <a:ext cx="3291840" cy="139446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1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2011680"/>
            <a:ext cx="3291840" cy="5486400"/>
          </a:xfrm>
        </p:spPr>
        <p:txBody>
          <a:bodyPr lIns="21946" rIns="21946"/>
          <a:lstStyle>
            <a:lvl1pPr marL="0" indent="0" algn="l">
              <a:buNone/>
              <a:defRPr sz="1700"/>
            </a:lvl1pPr>
            <a:lvl2pPr indent="0" algn="l">
              <a:buNone/>
              <a:defRPr sz="1400"/>
            </a:lvl2pPr>
            <a:lvl3pPr indent="0" algn="l">
              <a:buNone/>
              <a:defRPr sz="1200"/>
            </a:lvl3pPr>
            <a:lvl4pPr indent="0" algn="l">
              <a:buNone/>
              <a:defRPr sz="1100"/>
            </a:lvl4pPr>
            <a:lvl5pPr indent="0" algn="l"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2011680"/>
            <a:ext cx="6134100" cy="5486400"/>
          </a:xfrm>
        </p:spPr>
        <p:txBody>
          <a:bodyPr tIns="0"/>
          <a:lstStyle>
            <a:lvl1pPr>
              <a:defRPr sz="3400"/>
            </a:lvl1pPr>
            <a:lvl2pPr>
              <a:defRPr sz="3100"/>
            </a:lvl2pPr>
            <a:lvl3pPr>
              <a:defRPr sz="2900"/>
            </a:lvl3pPr>
            <a:lvl4pPr>
              <a:defRPr sz="2400"/>
            </a:lvl4pPr>
            <a:lvl5pPr>
              <a:defRPr sz="22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329692"/>
            <a:ext cx="6309360" cy="493776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6431723"/>
            <a:ext cx="186538" cy="18653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412396"/>
            <a:ext cx="2655418" cy="1899145"/>
          </a:xfrm>
        </p:spPr>
        <p:txBody>
          <a:bodyPr vert="horz" lIns="54864" tIns="54864" rIns="54864" bIns="54864" anchor="b"/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3394542"/>
            <a:ext cx="2651760" cy="2615184"/>
          </a:xfrm>
        </p:spPr>
        <p:txBody>
          <a:bodyPr lIns="76810" rIns="54864" bIns="54864" anchor="t"/>
          <a:lstStyle>
            <a:lvl1pPr marL="0" indent="0" algn="l">
              <a:spcBef>
                <a:spcPts val="300"/>
              </a:spcBef>
              <a:buFontTx/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7627621"/>
            <a:ext cx="731520" cy="438150"/>
          </a:xfrm>
        </p:spPr>
        <p:txBody>
          <a:bodyPr/>
          <a:lstStyle/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439420"/>
            <a:ext cx="5541264" cy="471830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8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6979920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7463791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8573"/>
            <a:ext cx="10995660" cy="12496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8572"/>
            <a:ext cx="5715000" cy="7658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9728" tIns="54864" rIns="109728" bIns="54864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844906"/>
            <a:ext cx="9875520" cy="1371600"/>
          </a:xfrm>
          <a:prstGeom prst="rect">
            <a:avLst/>
          </a:prstGeom>
        </p:spPr>
        <p:txBody>
          <a:bodyPr vert="horz" lIns="0" tIns="54864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2322576"/>
            <a:ext cx="9875520" cy="5266944"/>
          </a:xfrm>
          <a:prstGeom prst="rect">
            <a:avLst/>
          </a:prstGeom>
        </p:spPr>
        <p:txBody>
          <a:bodyPr vert="horz" lIns="109728" tIns="54864" rIns="109728" bIns="54864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7627621"/>
            <a:ext cx="256032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FABB5F-9275-4ED5-BE91-F773EED5A50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7627621"/>
            <a:ext cx="402336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7627621"/>
            <a:ext cx="914400" cy="4381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AB3D48-D019-497A-861B-B4B7679E6B9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42890"/>
            <a:ext cx="11016658" cy="77906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6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29184" indent="-32918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962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962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64" indent="-25237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5648" indent="-25237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5237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33472" indent="-219456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62656" indent="-21945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10972800" cy="541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7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  <a:p>
            <a:pPr algn="ctr"/>
            <a:r>
              <a:rPr lang="en-US" sz="4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r>
              <a:rPr lang="en-US" sz="60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78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Pioneers</a:t>
            </a:r>
          </a:p>
          <a:p>
            <a:pPr algn="ctr"/>
            <a:endParaRPr lang="en-US" sz="3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“cultural baggage”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a pioneer family take with them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they moved to the western frontier?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04800" y="2341418"/>
            <a:ext cx="43434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 you look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eastern North America,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see evidence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log-cabin cultural ideas.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1143000"/>
            <a:ext cx="5211155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7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191"/>
            <a:ext cx="8001000" cy="5334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14400" y="5486400"/>
            <a:ext cx="914400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let’s stop and ask a key question:</a:t>
            </a:r>
          </a:p>
          <a:p>
            <a:pPr algn="ctr"/>
            <a:r>
              <a:rPr lang="en-US" sz="1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grew up in this cabin, but you decided to move west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claim a free homestead on the frontier,</a:t>
            </a:r>
          </a:p>
          <a:p>
            <a:pPr algn="ctr"/>
            <a:endParaRPr lang="en-US" sz="1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take in your wagon?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1752600" y="2514600"/>
            <a:ext cx="7543800" cy="2667000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 tools needed to use those ideas.</a:t>
            </a:r>
          </a:p>
          <a:p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57400" y="990600"/>
            <a:ext cx="70104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of the pioneers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wagon full of tools, and heads full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mental rules about how to use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274320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Axe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chop trees down, to clear fields for corn, and to build cabins.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4705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Saw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cut logs to length, and to turn logs into boards for building.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1563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Wedge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split logs into rails for fences and corrals.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1272" y="48421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split logs into thin sheets for roof shingles and boards.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5536437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Whetstone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to sharpen axes, saws, froes, and other tools.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90728" y="623071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Firebrick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line a chimney for a wood-burning stove or fireplace.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689956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Nails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fasten boards together in buildings, furniture, wagons, etc.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71272" y="7568418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Hammer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drive nails (or to pull them out to be reused).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81000" y="2743200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Corn seed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and plow, harness, planter, corn knife, husking tool.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431375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Apple seed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trimming saw, ladder, pail, corer, cider press, bottles.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4780866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Rifle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lead, bullet mold, powder, keg, sling, repair parts.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71272" y="5466666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shovel, spade, tile mold, pump, pipe, pail, dishpan, bathtub.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" y="6141484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Cooking pot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flint, steel, hatchet, fire grate, wood stove, ash bin.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4114521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Cotton seed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gin, spinning wheel, loom, scissors, needles.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6821465"/>
            <a:ext cx="101346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Candle mold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tallow tub, fire grate, wick trimmer, candle holder. 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524000" y="7520602"/>
            <a:ext cx="87630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 on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lots of tools, lots of mental rules, lots of skill. 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2057400" y="990600"/>
            <a:ext cx="70104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of the pioneers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wagon full of tools, and heads full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mental rules about how to use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057400" y="990600"/>
            <a:ext cx="70104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culture of the pioneers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wagon full of tools, and heads full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mental rules about how to use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971799" y="3657600"/>
            <a:ext cx="5257801" cy="2590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big question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10185400" cy="7639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205902"/>
            <a:ext cx="4152900" cy="238489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of those tools,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ideas, and skills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useful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environment?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04800"/>
            <a:ext cx="10317019" cy="773776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5562600"/>
            <a:ext cx="769620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the middle of the United States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natural grassland, too dry for trees.</a:t>
            </a:r>
          </a:p>
          <a:p>
            <a:pPr algn="ctr"/>
            <a:endParaRPr lang="en-US" sz="7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here, an axe, corn planter, cider press,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shallow-well pump, and single-shot rifle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about as useful as an airplane made of bricks.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10058400" cy="7543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52400" y="110836"/>
            <a:ext cx="58674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the animals out here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 can get close to them)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likely to fall after a shot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front-loading deer rifle.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409700" y="1316477"/>
            <a:ext cx="7543800" cy="1960123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9158630" cy="695675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05000" y="6172200"/>
            <a:ext cx="86106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Europeans arrived in the 1500s,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eastern North America was covered by forest.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forest was especially thick on steep slopes.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409700" y="1316477"/>
            <a:ext cx="7543800" cy="1960123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981200" y="3048000"/>
            <a:ext cx="7543800" cy="2362200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 shock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what you feel when you go      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into a place where your cultural ideas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do not fit the environment.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90936" y="5181600"/>
            <a:ext cx="4495800" cy="914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tools do not work!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2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1409700" y="1316477"/>
            <a:ext cx="7543800" cy="1960123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shared ideas about how to behave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and the tools needed to use those ideas.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981200" y="3048000"/>
            <a:ext cx="7543800" cy="2362200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Culture shock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 – what you feel when you go      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into a place where your cultural ideas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do not fit the environment.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90936" y="5257800"/>
            <a:ext cx="4495800" cy="914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tools do not work!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2667000" y="5174304"/>
            <a:ext cx="7543800" cy="1995791"/>
          </a:xfrm>
          <a:prstGeom prst="snip1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endParaRPr lang="en-US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Cultural adaptation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– changing your ideas      </a:t>
            </a:r>
            <a:b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to fit the conditions around you better.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6858000"/>
            <a:ext cx="4495800" cy="914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tools that work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7620000" cy="5715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209800" y="914400"/>
            <a:ext cx="83058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grassland, people had to build houses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something else besides wood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(unless they could afford to ship some in).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 house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(one made mostly of grass and dirt).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62700" y="2729051"/>
            <a:ext cx="41529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look like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nice place to live,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. . .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7620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4" y="304800"/>
            <a:ext cx="7635240" cy="509016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829300" y="5067300"/>
            <a:ext cx="4191000" cy="20955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also a sod house.</a:t>
            </a:r>
          </a:p>
          <a:p>
            <a:pPr algn="ctr"/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an example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better kind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“sod-house culture.”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09800"/>
            <a:ext cx="7620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54" y="304800"/>
            <a:ext cx="7635240" cy="509016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248400" y="4347210"/>
            <a:ext cx="4572000" cy="372999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(after railroads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built across the Plains)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like Sears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sell the plans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ship the materials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the kind of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see all over the Plains.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4" y="787400"/>
            <a:ext cx="58801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1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28600" y="304800"/>
            <a:ext cx="10515600" cy="2590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Walter Prescott Webb’s book,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Plains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read the stories of many discoveries and inventions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people needed to live comfortably in a dry grassland environment.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even reading this book, can you think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some inventions might be needed?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012722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Wheat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crop that can grow with less rain than corn needs.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" y="4234666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Longhorn cow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 animal that could eat dry, tough grasses.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05319" y="48637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Barbed wire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keep the longhorns from eating your wheat.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81000" y="54733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Fencing pliers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hold, cut, stretch, and attach barbed wire.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05319" y="608292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Deepwell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bring water up hundreds of feet.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8290" y="6710356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Windmill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run the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deepwell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pump (it’s really windy out here!)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18290" y="7339411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Repeating rifle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 hunt and defend in a treeless environment.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95872" y="7585326"/>
            <a:ext cx="3733800" cy="60112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etc., etc., etc.,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81000" y="3634685"/>
            <a:ext cx="10134600" cy="546479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Steel plow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 tool that can work in dry soil full of grass roots.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22300"/>
            <a:ext cx="9601200" cy="6400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438400" y="5445868"/>
            <a:ext cx="8305800" cy="2632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into any county historical museum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Great Plains states, and you will see evidence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pride that people have in their inventiveness.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display of some of the 700+ patents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different kinds of wire fence.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758638"/>
            <a:ext cx="9601200" cy="612812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81200" y="5445868"/>
            <a:ext cx="8839200" cy="2632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most important inventions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fit in a museum, but you can see it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through nearly every town in the region –</a:t>
            </a:r>
          </a:p>
          <a:p>
            <a:pPr algn="ctr"/>
            <a:endParaRPr lang="en-US" sz="9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railroad to haul wheat to customers in faraway cities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to bring wood and other supplies back to the farmers).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9880600" cy="74104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09800" y="5867400"/>
            <a:ext cx="8305800" cy="21751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still farther west, and the climate gets even drier.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Eventually, even the best inventions were not enough.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people live in the very dry regions,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there is not enough rain or snow to support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plant cover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large animal population)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68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04800"/>
            <a:ext cx="9448800" cy="70866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209800" y="6172200"/>
            <a:ext cx="83058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Valley in California is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extremely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Plants are very few and far between,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is covered by toxic salts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(which tend to accumulate in the soil in very dry places).</a:t>
            </a:r>
            <a:endParaRPr lang="en-US" sz="1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3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81000"/>
            <a:ext cx="9144000" cy="67738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905000" y="6172200"/>
            <a:ext cx="86106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many places, the forest was more open,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Native American people often set fires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burn brush and make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better for animals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071"/>
            <a:ext cx="10566400" cy="671957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143000" y="5562600"/>
            <a:ext cx="8686800" cy="246323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moral of this story?</a:t>
            </a:r>
          </a:p>
          <a:p>
            <a:pPr algn="ctr"/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see a map that uses lines and colors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mark areas it calls “forest,” “grassland,” and “desert,”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people need different tools and cultural ideas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to make a living in these different environments.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57400" y="2743200"/>
            <a:ext cx="6934200" cy="246323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“tools” do you need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live in the place where you are?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gone to a place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none of those tools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well?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3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82270"/>
            <a:ext cx="9158630" cy="675193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09800" y="6172200"/>
            <a:ext cx="83058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people who lived in a forest region 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Europe or eastern North America), 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learned how to build log cabins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roofs made out of wooden shingles.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81000" y="314528"/>
            <a:ext cx="81534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say these people had a log-cabin culture,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any cultural artifact, there are good examples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some that are not so well done.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8343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83439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01111"/>
            <a:ext cx="5829300" cy="3886200"/>
          </a:xfrm>
          <a:prstGeom prst="rect">
            <a:avLst/>
          </a:prstGeom>
          <a:effectLst>
            <a:outerShdw blurRad="520700" dist="190500" dir="2700000" algn="tl" rotWithShape="0">
              <a:prstClr val="black">
                <a:alpha val="90000"/>
              </a:prst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381000" y="314528"/>
            <a:ext cx="8153400" cy="187036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one, for example, looks sturdy,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 closer look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shows that the logs are cut square.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easy to do, but square logs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trap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rainwater,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can cause the wood to rot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7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6JPGs\JPGs08\0JPG08-KSNE\KS080919 2Manhattan\P1160755 log ca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381000" y="6857999"/>
            <a:ext cx="8305800" cy="121286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cabin doesn’t look as “neat,” BUT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actually an example of superior log cabin culture.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6JPGs\JPGs08\0JPG08-KSNE\KS080919 2Manhattan\P1160755 log ca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6JPGs\JPGs08\0JPG08-KSNE\KS080919 2Manhattan\P1160756 log cabin corner v not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457200"/>
            <a:ext cx="5849022" cy="4876800"/>
          </a:xfrm>
          <a:prstGeom prst="rect">
            <a:avLst/>
          </a:prstGeom>
          <a:ln>
            <a:noFill/>
          </a:ln>
          <a:effectLst>
            <a:outerShdw blurRad="520700" dist="444500" dir="2700000" algn="tl" rotWithShape="0">
              <a:srgbClr val="333333">
                <a:alpha val="9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971800" y="5105400"/>
            <a:ext cx="7315200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that the log ends are upside-down Vs.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require more time and skill to make,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they shed rainwater better and last a lot longer.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8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6324579" y="220494"/>
            <a:ext cx="4419600" cy="366570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same with fences.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on top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easier to build fast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some people think </a:t>
            </a:r>
            <a:b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 looks more “authentic,”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one below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more effective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uses less wood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mile of fence.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5" y="3962400"/>
            <a:ext cx="6109855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6095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4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1335</Words>
  <Application>Microsoft Office PowerPoint</Application>
  <PresentationFormat>Custom</PresentationFormat>
  <Paragraphs>181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Visual Vocabulary in Geographic Education</dc:title>
  <dc:creator>PG</dc:creator>
  <cp:lastModifiedBy>PG</cp:lastModifiedBy>
  <cp:revision>69</cp:revision>
  <dcterms:created xsi:type="dcterms:W3CDTF">2013-12-20T00:46:28Z</dcterms:created>
  <dcterms:modified xsi:type="dcterms:W3CDTF">2015-12-01T23:32:13Z</dcterms:modified>
</cp:coreProperties>
</file>