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99" r:id="rId3"/>
    <p:sldId id="257" r:id="rId4"/>
    <p:sldId id="266" r:id="rId5"/>
    <p:sldId id="323" r:id="rId6"/>
    <p:sldId id="324" r:id="rId7"/>
    <p:sldId id="325" r:id="rId8"/>
    <p:sldId id="330" r:id="rId9"/>
    <p:sldId id="331" r:id="rId10"/>
    <p:sldId id="332" r:id="rId11"/>
    <p:sldId id="333" r:id="rId12"/>
    <p:sldId id="329" r:id="rId13"/>
    <p:sldId id="327" r:id="rId14"/>
    <p:sldId id="328" r:id="rId15"/>
    <p:sldId id="349" r:id="rId16"/>
    <p:sldId id="334" r:id="rId17"/>
    <p:sldId id="335" r:id="rId18"/>
    <p:sldId id="336" r:id="rId19"/>
    <p:sldId id="342" r:id="rId20"/>
    <p:sldId id="339" r:id="rId21"/>
    <p:sldId id="341" r:id="rId22"/>
    <p:sldId id="338" r:id="rId23"/>
    <p:sldId id="343" r:id="rId24"/>
    <p:sldId id="344" r:id="rId25"/>
    <p:sldId id="345" r:id="rId26"/>
    <p:sldId id="346" r:id="rId27"/>
    <p:sldId id="347" r:id="rId28"/>
    <p:sldId id="348" r:id="rId29"/>
    <p:sldId id="31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FF"/>
    <a:srgbClr val="C64EAC"/>
    <a:srgbClr val="FFCC99"/>
    <a:srgbClr val="663300"/>
    <a:srgbClr val="FFFFFF"/>
    <a:srgbClr val="FFC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36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96F82E3-D4C2-4282-9CAF-92077608C695}" type="datetimeFigureOut">
              <a:rPr lang="en-US" smtClean="0"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9058A4B-876E-4CA3-BC95-ED372E5D2A7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g"/><Relationship Id="rId4" Type="http://schemas.openxmlformats.org/officeDocument/2006/relationships/image" Target="../media/image7.jp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8077200" cy="4191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FFCC99"/>
                </a:solidFill>
              </a:rPr>
              <a:t>Three Highland Regions</a:t>
            </a:r>
            <a:br>
              <a:rPr lang="en-US" sz="5400" b="1" dirty="0" smtClean="0">
                <a:solidFill>
                  <a:srgbClr val="FFCC99"/>
                </a:solidFill>
              </a:rPr>
            </a:br>
            <a:r>
              <a:rPr lang="en-US" sz="4000" b="1" dirty="0" smtClean="0">
                <a:solidFill>
                  <a:srgbClr val="FFCC99"/>
                </a:solidFill>
              </a:rPr>
              <a:t>and</a:t>
            </a:r>
            <a:r>
              <a:rPr lang="en-US" sz="5400" b="1" dirty="0" smtClean="0">
                <a:solidFill>
                  <a:srgbClr val="FFCC99"/>
                </a:solidFill>
              </a:rPr>
              <a:t> </a:t>
            </a:r>
            <a:br>
              <a:rPr lang="en-US" sz="5400" b="1" dirty="0" smtClean="0">
                <a:solidFill>
                  <a:srgbClr val="FFCC99"/>
                </a:solidFill>
              </a:rPr>
            </a:br>
            <a:r>
              <a:rPr lang="en-US" sz="5400" b="1" dirty="0" smtClean="0">
                <a:solidFill>
                  <a:srgbClr val="FFCC99"/>
                </a:solidFill>
              </a:rPr>
              <a:t>Three River Systems</a:t>
            </a:r>
            <a:r>
              <a:rPr lang="en-US" sz="5400" dirty="0" smtClean="0">
                <a:solidFill>
                  <a:srgbClr val="FFCC99"/>
                </a:solidFill>
              </a:rPr>
              <a:t/>
            </a:r>
            <a:br>
              <a:rPr lang="en-US" sz="5400" dirty="0" smtClean="0">
                <a:solidFill>
                  <a:srgbClr val="FFCC99"/>
                </a:solidFill>
              </a:rPr>
            </a:br>
            <a:r>
              <a:rPr lang="en-US" sz="2400" dirty="0">
                <a:solidFill>
                  <a:srgbClr val="FFCC99"/>
                </a:solidFill>
              </a:rPr>
              <a:t/>
            </a:r>
            <a:br>
              <a:rPr lang="en-US" sz="2400" dirty="0">
                <a:solidFill>
                  <a:srgbClr val="FFCC99"/>
                </a:solidFill>
              </a:rPr>
            </a:br>
            <a:r>
              <a:rPr lang="en-US" sz="2400" b="1" dirty="0" smtClean="0">
                <a:solidFill>
                  <a:srgbClr val="FFCC99"/>
                </a:solidFill>
              </a:rPr>
              <a:t>Constructing</a:t>
            </a:r>
            <a:br>
              <a:rPr lang="en-US" sz="2400" b="1" dirty="0" smtClean="0">
                <a:solidFill>
                  <a:srgbClr val="FFCC99"/>
                </a:solidFill>
              </a:rPr>
            </a:br>
            <a:r>
              <a:rPr lang="en-US" sz="2400" b="1" dirty="0" smtClean="0">
                <a:solidFill>
                  <a:srgbClr val="FFCC99"/>
                </a:solidFill>
              </a:rPr>
              <a:t>a good mental map</a:t>
            </a:r>
            <a:br>
              <a:rPr lang="en-US" sz="2400" b="1" dirty="0" smtClean="0">
                <a:solidFill>
                  <a:srgbClr val="FFCC99"/>
                </a:solidFill>
              </a:rPr>
            </a:br>
            <a:r>
              <a:rPr lang="en-US" sz="2400" b="1" dirty="0" smtClean="0">
                <a:solidFill>
                  <a:srgbClr val="FFCC99"/>
                </a:solidFill>
              </a:rPr>
              <a:t>of</a:t>
            </a:r>
            <a:br>
              <a:rPr lang="en-US" sz="2400" b="1" dirty="0" smtClean="0">
                <a:solidFill>
                  <a:srgbClr val="FFCC99"/>
                </a:solidFill>
              </a:rPr>
            </a:br>
            <a:r>
              <a:rPr lang="en-US" sz="4000" b="1" dirty="0" smtClean="0">
                <a:solidFill>
                  <a:srgbClr val="FFCC99"/>
                </a:solidFill>
              </a:rPr>
              <a:t>South America</a:t>
            </a:r>
            <a:endParaRPr lang="en-US" sz="4000" b="1" dirty="0">
              <a:solidFill>
                <a:srgbClr val="FFCC99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143000" y="3733800"/>
            <a:ext cx="69342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237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4495800" y="4572000"/>
            <a:ext cx="3429000" cy="1981200"/>
          </a:xfrm>
          <a:prstGeom prst="wedgeRoundRectCallout">
            <a:avLst>
              <a:gd name="adj1" fmla="val -65708"/>
              <a:gd name="adj2" fmla="val -9085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hills start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close to the coast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area around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 de Janeiro.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1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4495800" y="4572000"/>
            <a:ext cx="3429000" cy="1981200"/>
          </a:xfrm>
          <a:prstGeom prst="wedgeRoundRectCallout">
            <a:avLst>
              <a:gd name="adj1" fmla="val -65708"/>
              <a:gd name="adj2" fmla="val -9085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hills start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 close to the coast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area around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 de Janeiro.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5439665" y="2819400"/>
            <a:ext cx="3429000" cy="1981200"/>
          </a:xfrm>
          <a:prstGeom prst="wedgeRoundRectCallout">
            <a:avLst>
              <a:gd name="adj1" fmla="val -72819"/>
              <a:gd name="adj2" fmla="val -3085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north, there is 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small coastal plain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the hills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Atlantic shore.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07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791200" y="198120"/>
            <a:ext cx="2819400" cy="259080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other 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 area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easier to draw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know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location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Equator.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51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ular Callout 6"/>
          <p:cNvSpPr/>
          <p:nvPr/>
        </p:nvSpPr>
        <p:spPr>
          <a:xfrm>
            <a:off x="5715000" y="304800"/>
            <a:ext cx="3314700" cy="2286000"/>
          </a:xfrm>
          <a:prstGeom prst="wedgeRoundRectCallout">
            <a:avLst>
              <a:gd name="adj1" fmla="val -104341"/>
              <a:gd name="adj2" fmla="val -9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Equator crosses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South America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deep “notch”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 Amazon River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 into the Atlantic.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828800"/>
            <a:ext cx="1920240" cy="2133600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5562600" y="2529840"/>
            <a:ext cx="3436620" cy="3870960"/>
          </a:xfrm>
          <a:prstGeom prst="wedgeRoundRectCallout">
            <a:avLst>
              <a:gd name="adj1" fmla="val -48709"/>
              <a:gd name="adj2" fmla="val -2759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That’s just luck –</a:t>
            </a:r>
          </a:p>
          <a:p>
            <a:pPr algn="ctr"/>
            <a:endParaRPr lang="en-US" sz="9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it makes it easy</a:t>
            </a: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remember the location</a:t>
            </a: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equator on maps</a:t>
            </a: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 mapmaker</a:t>
            </a: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forgot to draw it in</a:t>
            </a:r>
          </a:p>
          <a:p>
            <a:pPr algn="ctr"/>
            <a:endParaRPr lang="en-US" sz="9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it makes it easier</a:t>
            </a: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remember the location</a:t>
            </a: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largest river</a:t>
            </a:r>
          </a:p>
          <a:p>
            <a:pPr algn="ctr"/>
            <a:r>
              <a:rPr lang="en-US" sz="20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planet.</a:t>
            </a:r>
            <a:endParaRPr lang="en-US" sz="2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2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sp>
        <p:nvSpPr>
          <p:cNvPr id="14" name="Rounded Rectangular Callout 13"/>
          <p:cNvSpPr/>
          <p:nvPr/>
        </p:nvSpPr>
        <p:spPr>
          <a:xfrm>
            <a:off x="5257800" y="162560"/>
            <a:ext cx="3429000" cy="1981200"/>
          </a:xfrm>
          <a:prstGeom prst="wedgeRoundRectCallout">
            <a:avLst>
              <a:gd name="adj1" fmla="val -105263"/>
              <a:gd name="adj2" fmla="val -7010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northern border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Guiana Highlands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runs roughly parallel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ocean shore.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5273040" y="2026920"/>
            <a:ext cx="3429000" cy="1981200"/>
          </a:xfrm>
          <a:prstGeom prst="wedgeRoundRectCallout">
            <a:avLst>
              <a:gd name="adj1" fmla="val -105263"/>
              <a:gd name="adj2" fmla="val -76241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southern border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Guiana Highlands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runs fairly close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equator.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82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ular Callout 6"/>
          <p:cNvSpPr/>
          <p:nvPr/>
        </p:nvSpPr>
        <p:spPr>
          <a:xfrm>
            <a:off x="215900" y="2910840"/>
            <a:ext cx="1831340" cy="102108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Andes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">
            <a:off x="1051560" y="613156"/>
            <a:ext cx="1620520" cy="5621528"/>
          </a:xfrm>
          <a:prstGeom prst="rect">
            <a:avLst/>
          </a:prstGeom>
          <a:scene3d>
            <a:camera prst="orthographicFront">
              <a:rot lat="0" lon="0" rev="60000"/>
            </a:camera>
            <a:lightRig rig="threePt" dir="t"/>
          </a:scene3d>
        </p:spPr>
      </p:pic>
      <p:sp>
        <p:nvSpPr>
          <p:cNvPr id="11" name="Rounded Rectangular Callout 10"/>
          <p:cNvSpPr/>
          <p:nvPr/>
        </p:nvSpPr>
        <p:spPr>
          <a:xfrm>
            <a:off x="3901440" y="223520"/>
            <a:ext cx="1831340" cy="1021080"/>
          </a:xfrm>
          <a:prstGeom prst="wedgeRoundRectCallout">
            <a:avLst>
              <a:gd name="adj1" fmla="val -86157"/>
              <a:gd name="adj2" fmla="val 52723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Guiana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954270" y="3124200"/>
            <a:ext cx="1831340" cy="1021080"/>
          </a:xfrm>
          <a:prstGeom prst="wedgeRoundRectCallout">
            <a:avLst>
              <a:gd name="adj1" fmla="val -84493"/>
              <a:gd name="adj2" fmla="val -47277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5791200" y="198120"/>
            <a:ext cx="2819400" cy="259080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That’s it –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lines,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three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 regions.</a:t>
            </a:r>
          </a:p>
          <a:p>
            <a:pPr algn="ctr"/>
            <a:endParaRPr lang="en-US" sz="10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remember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names?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59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ular Callout 6"/>
          <p:cNvSpPr/>
          <p:nvPr/>
        </p:nvSpPr>
        <p:spPr>
          <a:xfrm>
            <a:off x="5593080" y="1295400"/>
            <a:ext cx="3314700" cy="1371600"/>
          </a:xfrm>
          <a:prstGeom prst="wedgeRoundRectCallout">
            <a:avLst>
              <a:gd name="adj1" fmla="val -49169"/>
              <a:gd name="adj2" fmla="val -14041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large river systems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water away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these high areas.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5753100" y="2590800"/>
            <a:ext cx="3314700" cy="1371600"/>
          </a:xfrm>
          <a:prstGeom prst="wedgeRoundRectCallout">
            <a:avLst>
              <a:gd name="adj1" fmla="val -118135"/>
              <a:gd name="adj2" fmla="val -111819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Amazon River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by far the largest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 in the world.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5135880" y="4495800"/>
            <a:ext cx="3314700" cy="1752600"/>
          </a:xfrm>
          <a:prstGeom prst="wedgeRoundRectCallout">
            <a:avLst>
              <a:gd name="adj1" fmla="val -111698"/>
              <a:gd name="adj2" fmla="val -73897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large river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three names –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Paraguay, Parana,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Rio de la Plata.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4175760" y="76200"/>
            <a:ext cx="4273805" cy="1264920"/>
          </a:xfrm>
          <a:prstGeom prst="wedgeRoundRectCallout">
            <a:avLst>
              <a:gd name="adj1" fmla="val -84448"/>
              <a:gd name="adj2" fmla="val -780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Orinoco watershed is small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it gets a lot of rain,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the river is also quite large.</a:t>
            </a:r>
          </a:p>
        </p:txBody>
      </p:sp>
    </p:spTree>
    <p:extLst>
      <p:ext uri="{BB962C8B-B14F-4D97-AF65-F5344CB8AC3E}">
        <p14:creationId xmlns:p14="http://schemas.microsoft.com/office/powerpoint/2010/main" val="80617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ular Callout 6"/>
          <p:cNvSpPr/>
          <p:nvPr/>
        </p:nvSpPr>
        <p:spPr>
          <a:xfrm>
            <a:off x="4648200" y="4572000"/>
            <a:ext cx="3733800" cy="2148840"/>
          </a:xfrm>
          <a:prstGeom prst="wedgeRoundRectCallout">
            <a:avLst>
              <a:gd name="adj1" fmla="val -108488"/>
              <a:gd name="adj2" fmla="val -1206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Finally, this “empty” area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called Patagonia.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a windy grassland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dry summers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cold winters.</a:t>
            </a:r>
          </a:p>
        </p:txBody>
      </p:sp>
    </p:spTree>
    <p:extLst>
      <p:ext uri="{BB962C8B-B14F-4D97-AF65-F5344CB8AC3E}">
        <p14:creationId xmlns:p14="http://schemas.microsoft.com/office/powerpoint/2010/main" val="186397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ular Callout 6"/>
          <p:cNvSpPr/>
          <p:nvPr/>
        </p:nvSpPr>
        <p:spPr>
          <a:xfrm>
            <a:off x="5562600" y="228600"/>
            <a:ext cx="3429000" cy="2148840"/>
          </a:xfrm>
          <a:prstGeom prst="wedgeRoundRectCallout">
            <a:avLst>
              <a:gd name="adj1" fmla="val -48896"/>
              <a:gd name="adj2" fmla="val -15608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you remember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locations and names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three highlands,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river basins,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 grassland?</a:t>
            </a:r>
          </a:p>
        </p:txBody>
      </p:sp>
    </p:spTree>
    <p:extLst>
      <p:ext uri="{BB962C8B-B14F-4D97-AF65-F5344CB8AC3E}">
        <p14:creationId xmlns:p14="http://schemas.microsoft.com/office/powerpoint/2010/main" val="103673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ular Callout 6"/>
          <p:cNvSpPr/>
          <p:nvPr/>
        </p:nvSpPr>
        <p:spPr>
          <a:xfrm>
            <a:off x="215900" y="2910840"/>
            <a:ext cx="1831340" cy="102108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Andes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">
            <a:off x="1051560" y="613156"/>
            <a:ext cx="1620520" cy="5621528"/>
          </a:xfrm>
          <a:prstGeom prst="rect">
            <a:avLst/>
          </a:prstGeom>
          <a:scene3d>
            <a:camera prst="orthographicFront">
              <a:rot lat="0" lon="0" rev="60000"/>
            </a:camera>
            <a:lightRig rig="threePt" dir="t"/>
          </a:scene3d>
        </p:spPr>
      </p:pic>
      <p:sp>
        <p:nvSpPr>
          <p:cNvPr id="11" name="Rounded Rectangular Callout 10"/>
          <p:cNvSpPr/>
          <p:nvPr/>
        </p:nvSpPr>
        <p:spPr>
          <a:xfrm>
            <a:off x="3901440" y="223520"/>
            <a:ext cx="1831340" cy="1021080"/>
          </a:xfrm>
          <a:prstGeom prst="wedgeRoundRectCallout">
            <a:avLst>
              <a:gd name="adj1" fmla="val -86157"/>
              <a:gd name="adj2" fmla="val 52723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Guiana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954270" y="3124200"/>
            <a:ext cx="1831340" cy="1021080"/>
          </a:xfrm>
          <a:prstGeom prst="wedgeRoundRectCallout">
            <a:avLst>
              <a:gd name="adj1" fmla="val -84493"/>
              <a:gd name="adj2" fmla="val -47277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</p:spTree>
    <p:extLst>
      <p:ext uri="{BB962C8B-B14F-4D97-AF65-F5344CB8AC3E}">
        <p14:creationId xmlns:p14="http://schemas.microsoft.com/office/powerpoint/2010/main" val="237972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143000" y="3733800"/>
            <a:ext cx="69342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endParaRPr lang="en-US" dirty="0" smtClean="0"/>
          </a:p>
        </p:txBody>
      </p:sp>
      <p:sp>
        <p:nvSpPr>
          <p:cNvPr id="3" name="Snip Single Corner Rectangle 2"/>
          <p:cNvSpPr/>
          <p:nvPr/>
        </p:nvSpPr>
        <p:spPr>
          <a:xfrm>
            <a:off x="1712007" y="1066800"/>
            <a:ext cx="6096000" cy="1752600"/>
          </a:xfrm>
          <a:prstGeom prst="snip1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C00000"/>
                </a:solidFill>
              </a:rPr>
              <a:t>  Definition:  a </a:t>
            </a:r>
            <a:r>
              <a:rPr lang="en-US" sz="2400" b="1" dirty="0" smtClean="0">
                <a:solidFill>
                  <a:srgbClr val="C00000"/>
                </a:solidFill>
              </a:rPr>
              <a:t>region </a:t>
            </a:r>
            <a:r>
              <a:rPr lang="en-US" sz="2400" dirty="0" smtClean="0">
                <a:solidFill>
                  <a:srgbClr val="C00000"/>
                </a:solidFill>
              </a:rPr>
              <a:t>is a group of places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                         that are like each other </a:t>
            </a:r>
          </a:p>
          <a:p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                        </a:t>
            </a:r>
            <a:r>
              <a:rPr lang="en-US" sz="2400" u="sng" dirty="0" smtClean="0">
                <a:solidFill>
                  <a:srgbClr val="C00000"/>
                </a:solidFill>
              </a:rPr>
              <a:t>and</a:t>
            </a:r>
            <a:r>
              <a:rPr lang="en-US" sz="2400" dirty="0" smtClean="0">
                <a:solidFill>
                  <a:srgbClr val="C00000"/>
                </a:solidFill>
              </a:rPr>
              <a:t> close to each other  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48654" y="2679819"/>
            <a:ext cx="4114800" cy="95250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If you draw a line around the places,  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the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 is a 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 map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3962400" y="3289419"/>
            <a:ext cx="4724400" cy="2349381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Why do we make regional maps?</a:t>
            </a: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114800" y="3845964"/>
            <a:ext cx="4495800" cy="1640436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it is usually easier to remember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general shape of a region, 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rather than the locations 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many individual places. 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990600" y="4648200"/>
            <a:ext cx="3420454" cy="190500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Let’s look at how to make 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simple regional map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help us remember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environments</a:t>
            </a:r>
          </a:p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South America.</a:t>
            </a:r>
            <a:endParaRPr lang="en-US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686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ular Callout 6"/>
          <p:cNvSpPr/>
          <p:nvPr/>
        </p:nvSpPr>
        <p:spPr>
          <a:xfrm>
            <a:off x="215900" y="2910840"/>
            <a:ext cx="1831340" cy="102108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Andes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Mountains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3215640" y="4290060"/>
            <a:ext cx="1601470" cy="89154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 de la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Plata</a:t>
            </a:r>
          </a:p>
        </p:txBody>
      </p:sp>
      <p:sp>
        <p:nvSpPr>
          <p:cNvPr id="14" name="Rounded Rectangular Callout 13"/>
          <p:cNvSpPr/>
          <p:nvPr/>
        </p:nvSpPr>
        <p:spPr>
          <a:xfrm>
            <a:off x="2047240" y="1600200"/>
            <a:ext cx="1522095" cy="83820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Amazon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201545" y="27940"/>
            <a:ext cx="1367790" cy="73914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Orinoco </a:t>
            </a:r>
          </a:p>
          <a:p>
            <a:pPr algn="ctr">
              <a:lnSpc>
                <a:spcPts val="2400"/>
              </a:lnSpc>
            </a:pPr>
            <a:r>
              <a:rPr lang="en-US" sz="24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">
            <a:off x="1051560" y="613156"/>
            <a:ext cx="1620520" cy="5621528"/>
          </a:xfrm>
          <a:prstGeom prst="rect">
            <a:avLst/>
          </a:prstGeom>
          <a:scene3d>
            <a:camera prst="orthographicFront">
              <a:rot lat="0" lon="0" rev="60000"/>
            </a:camera>
            <a:lightRig rig="threePt" dir="t"/>
          </a:scene3d>
        </p:spPr>
      </p:pic>
      <p:sp>
        <p:nvSpPr>
          <p:cNvPr id="21" name="Rounded Rectangular Callout 20"/>
          <p:cNvSpPr/>
          <p:nvPr/>
        </p:nvSpPr>
        <p:spPr>
          <a:xfrm>
            <a:off x="4953000" y="3124200"/>
            <a:ext cx="1831340" cy="1021080"/>
          </a:xfrm>
          <a:prstGeom prst="wedgeRoundRectCallout">
            <a:avLst>
              <a:gd name="adj1" fmla="val -84493"/>
              <a:gd name="adj2" fmla="val -47277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  <p:sp>
        <p:nvSpPr>
          <p:cNvPr id="22" name="Rounded Rectangular Callout 21"/>
          <p:cNvSpPr/>
          <p:nvPr/>
        </p:nvSpPr>
        <p:spPr>
          <a:xfrm>
            <a:off x="3901440" y="223520"/>
            <a:ext cx="1831340" cy="1021080"/>
          </a:xfrm>
          <a:prstGeom prst="wedgeRoundRectCallout">
            <a:avLst>
              <a:gd name="adj1" fmla="val -86157"/>
              <a:gd name="adj2" fmla="val 52723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Guiana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</p:spTree>
    <p:extLst>
      <p:ext uri="{BB962C8B-B14F-4D97-AF65-F5344CB8AC3E}">
        <p14:creationId xmlns:p14="http://schemas.microsoft.com/office/powerpoint/2010/main" val="12532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ular Callout 6"/>
          <p:cNvSpPr/>
          <p:nvPr/>
        </p:nvSpPr>
        <p:spPr>
          <a:xfrm>
            <a:off x="215900" y="2910840"/>
            <a:ext cx="1831340" cy="102108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Andes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Mountains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901440" y="223520"/>
            <a:ext cx="1831340" cy="1021080"/>
          </a:xfrm>
          <a:prstGeom prst="wedgeRoundRectCallout">
            <a:avLst>
              <a:gd name="adj1" fmla="val -86157"/>
              <a:gd name="adj2" fmla="val 52723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Guiana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4954270" y="3124200"/>
            <a:ext cx="1831340" cy="1021080"/>
          </a:xfrm>
          <a:prstGeom prst="wedgeRoundRectCallout">
            <a:avLst>
              <a:gd name="adj1" fmla="val -84493"/>
              <a:gd name="adj2" fmla="val -47277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201545" y="27940"/>
            <a:ext cx="1367790" cy="73914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Orinoco </a:t>
            </a:r>
          </a:p>
          <a:p>
            <a:pPr algn="ctr">
              <a:lnSpc>
                <a:spcPts val="2400"/>
              </a:lnSpc>
            </a:pPr>
            <a:r>
              <a:rPr lang="en-US" sz="24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2426970" y="5444490"/>
            <a:ext cx="1831340" cy="69342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Patagonia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3215640" y="4290060"/>
            <a:ext cx="1601470" cy="89154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 de la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Plata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2047240" y="1600200"/>
            <a:ext cx="1522095" cy="83820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Amazon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</a:t>
            </a:r>
          </a:p>
        </p:txBody>
      </p:sp>
    </p:spTree>
    <p:extLst>
      <p:ext uri="{BB962C8B-B14F-4D97-AF65-F5344CB8AC3E}">
        <p14:creationId xmlns:p14="http://schemas.microsoft.com/office/powerpoint/2010/main" val="46119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sp>
        <p:nvSpPr>
          <p:cNvPr id="19" name="Rounded Rectangular Callout 18"/>
          <p:cNvSpPr/>
          <p:nvPr/>
        </p:nvSpPr>
        <p:spPr>
          <a:xfrm>
            <a:off x="5928360" y="645160"/>
            <a:ext cx="2819400" cy="324104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can remember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general position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these three lines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(plus the Equator)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can divide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 America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seven 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regions.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2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215900" y="2910840"/>
            <a:ext cx="1831340" cy="102108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Andes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Mountains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901440" y="223520"/>
            <a:ext cx="1831340" cy="1021080"/>
          </a:xfrm>
          <a:prstGeom prst="wedgeRoundRectCallout">
            <a:avLst>
              <a:gd name="adj1" fmla="val -86157"/>
              <a:gd name="adj2" fmla="val 52723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Guiana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  <p:sp>
        <p:nvSpPr>
          <p:cNvPr id="12" name="Rounded Rectangular Callout 11"/>
          <p:cNvSpPr/>
          <p:nvPr/>
        </p:nvSpPr>
        <p:spPr>
          <a:xfrm>
            <a:off x="4954270" y="3124200"/>
            <a:ext cx="1831340" cy="1021080"/>
          </a:xfrm>
          <a:prstGeom prst="wedgeRoundRectCallout">
            <a:avLst>
              <a:gd name="adj1" fmla="val -84493"/>
              <a:gd name="adj2" fmla="val -47277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Brazil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Highlands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201545" y="27940"/>
            <a:ext cx="1367790" cy="73914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400"/>
              </a:lnSpc>
            </a:pPr>
            <a:r>
              <a:rPr lang="en-US" sz="24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Orinoco </a:t>
            </a:r>
          </a:p>
          <a:p>
            <a:pPr algn="ctr">
              <a:lnSpc>
                <a:spcPts val="2400"/>
              </a:lnSpc>
            </a:pPr>
            <a:r>
              <a:rPr lang="en-US" sz="24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2426970" y="5444490"/>
            <a:ext cx="1831340" cy="69342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Patagonia</a:t>
            </a:r>
          </a:p>
        </p:txBody>
      </p:sp>
      <p:sp>
        <p:nvSpPr>
          <p:cNvPr id="17" name="Rounded Rectangular Callout 16"/>
          <p:cNvSpPr/>
          <p:nvPr/>
        </p:nvSpPr>
        <p:spPr>
          <a:xfrm>
            <a:off x="3215640" y="4290060"/>
            <a:ext cx="1601470" cy="89154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Rio de la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Plata</a:t>
            </a:r>
          </a:p>
        </p:txBody>
      </p:sp>
      <p:sp>
        <p:nvSpPr>
          <p:cNvPr id="18" name="Rounded Rectangular Callout 17"/>
          <p:cNvSpPr/>
          <p:nvPr/>
        </p:nvSpPr>
        <p:spPr>
          <a:xfrm>
            <a:off x="2047240" y="1600200"/>
            <a:ext cx="1522095" cy="838200"/>
          </a:xfrm>
          <a:prstGeom prst="wedgeRoundRectCallout">
            <a:avLst>
              <a:gd name="adj1" fmla="val -48709"/>
              <a:gd name="adj2" fmla="val -17426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Amazon</a:t>
            </a:r>
          </a:p>
          <a:p>
            <a:pPr algn="ctr">
              <a:lnSpc>
                <a:spcPts val="2800"/>
              </a:lnSpc>
            </a:pPr>
            <a:r>
              <a:rPr lang="en-US" sz="28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River</a:t>
            </a:r>
          </a:p>
        </p:txBody>
      </p:sp>
    </p:spTree>
    <p:extLst>
      <p:ext uri="{BB962C8B-B14F-4D97-AF65-F5344CB8AC3E}">
        <p14:creationId xmlns:p14="http://schemas.microsoft.com/office/powerpoint/2010/main" val="1388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sp>
        <p:nvSpPr>
          <p:cNvPr id="19" name="Rounded Rectangular Callout 18"/>
          <p:cNvSpPr/>
          <p:nvPr/>
        </p:nvSpPr>
        <p:spPr>
          <a:xfrm>
            <a:off x="5928360" y="645160"/>
            <a:ext cx="2819400" cy="324104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 are four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historic facts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27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715000" y="2065020"/>
            <a:ext cx="3048000" cy="2049780"/>
          </a:xfrm>
          <a:prstGeom prst="wedgeRoundRectCallout">
            <a:avLst>
              <a:gd name="adj1" fmla="val -163602"/>
              <a:gd name="adj2" fmla="val -176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Inka Empire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ruled over</a:t>
            </a:r>
            <a:r>
              <a:rPr lang="en-US" sz="22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mountain region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early 1500s.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1463040"/>
            <a:ext cx="1676400" cy="356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76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760720" y="304800"/>
            <a:ext cx="3048000" cy="2286000"/>
          </a:xfrm>
          <a:prstGeom prst="wedgeRoundRectCallout">
            <a:avLst>
              <a:gd name="adj1" fmla="val -125102"/>
              <a:gd name="adj2" fmla="val -29510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languages,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lasting effect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colonial era.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3331464" y="882650"/>
            <a:ext cx="402336" cy="342900"/>
          </a:xfrm>
          <a:prstGeom prst="star5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3050033" y="711200"/>
            <a:ext cx="402336" cy="342900"/>
          </a:xfrm>
          <a:prstGeom prst="star5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2731008" y="539750"/>
            <a:ext cx="402336" cy="342900"/>
          </a:xfrm>
          <a:prstGeom prst="star5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2096008" y="388620"/>
            <a:ext cx="402336" cy="342900"/>
          </a:xfrm>
          <a:prstGeom prst="star5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ular Callout 14"/>
          <p:cNvSpPr/>
          <p:nvPr/>
        </p:nvSpPr>
        <p:spPr>
          <a:xfrm>
            <a:off x="5791200" y="152400"/>
            <a:ext cx="3048000" cy="6644640"/>
          </a:xfrm>
          <a:prstGeom prst="wedgeRoundRectCallout">
            <a:avLst>
              <a:gd name="adj1" fmla="val -48102"/>
              <a:gd name="adj2" fmla="val -2266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European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colonial powers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wanted a safe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landing area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north coast.</a:t>
            </a:r>
          </a:p>
          <a:p>
            <a:pPr algn="ctr"/>
            <a:endParaRPr lang="en-US" sz="10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stars represent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capital cities of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small countries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north side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Guiana Highlands.</a:t>
            </a:r>
          </a:p>
          <a:p>
            <a:pPr algn="ctr"/>
            <a:endParaRPr lang="en-US" sz="11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there speak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different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European languages,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lasting effect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colonial era.</a:t>
            </a:r>
          </a:p>
        </p:txBody>
      </p:sp>
    </p:spTree>
    <p:extLst>
      <p:ext uri="{BB962C8B-B14F-4D97-AF65-F5344CB8AC3E}">
        <p14:creationId xmlns:p14="http://schemas.microsoft.com/office/powerpoint/2010/main" val="215413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760720" y="629920"/>
            <a:ext cx="3048000" cy="4932680"/>
          </a:xfrm>
          <a:prstGeom prst="wedgeRoundRectCallout">
            <a:avLst>
              <a:gd name="adj1" fmla="val -131602"/>
              <a:gd name="adj2" fmla="val 21957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countries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their capitals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to this river.</a:t>
            </a:r>
          </a:p>
          <a:p>
            <a:pPr algn="ctr"/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called Paraguay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 Paraguay),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Parana</a:t>
            </a:r>
            <a:b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 Argentina)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Rio de la Plata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(between Argentina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Uruguay)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2925064" y="3575050"/>
            <a:ext cx="402336" cy="342900"/>
          </a:xfrm>
          <a:prstGeom prst="star5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2727960" y="4354830"/>
            <a:ext cx="402336" cy="342900"/>
          </a:xfrm>
          <a:prstGeom prst="star5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3016504" y="4419600"/>
            <a:ext cx="402336" cy="342900"/>
          </a:xfrm>
          <a:prstGeom prst="star5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53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>
            <a:off x="608585" y="1493520"/>
            <a:ext cx="4954015" cy="0"/>
          </a:xfrm>
          <a:prstGeom prst="line">
            <a:avLst/>
          </a:prstGeom>
          <a:ln w="76200" cap="rnd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762000"/>
            <a:ext cx="1371600" cy="680720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5943600" y="2534920"/>
            <a:ext cx="3048000" cy="3027680"/>
          </a:xfrm>
          <a:prstGeom prst="wedgeRoundRectCallout">
            <a:avLst>
              <a:gd name="adj1" fmla="val -108102"/>
              <a:gd name="adj2" fmla="val -33659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Finally, Brazil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built its new capital</a:t>
            </a:r>
          </a:p>
          <a:p>
            <a:pPr algn="ctr"/>
            <a:r>
              <a:rPr lang="en-US" sz="22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Brasilia –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middle of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Brazil Highlands</a:t>
            </a:r>
          </a:p>
          <a:p>
            <a:pPr algn="ctr"/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(higher above sea level</a:t>
            </a:r>
          </a:p>
          <a:p>
            <a:pPr algn="ctr"/>
            <a:r>
              <a:rPr lang="en-US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 99% of </a:t>
            </a:r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country!)</a:t>
            </a:r>
          </a:p>
        </p:txBody>
      </p:sp>
      <p:sp>
        <p:nvSpPr>
          <p:cNvPr id="12" name="5-Point Star 11"/>
          <p:cNvSpPr/>
          <p:nvPr/>
        </p:nvSpPr>
        <p:spPr>
          <a:xfrm>
            <a:off x="3826256" y="2769870"/>
            <a:ext cx="402336" cy="342900"/>
          </a:xfrm>
          <a:prstGeom prst="star5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8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989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715000" y="685800"/>
            <a:ext cx="2819400" cy="213360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continent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South America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looks a little bit like an ice-cream cone.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6400800" y="2667000"/>
            <a:ext cx="2514600" cy="297180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unit,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will see how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draw</a:t>
            </a:r>
            <a:r>
              <a:rPr lang="en-US" sz="22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 lines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can separate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 America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seven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regions.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220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4191000" y="304800"/>
            <a:ext cx="3124200" cy="1752600"/>
          </a:xfrm>
          <a:prstGeom prst="wedgeRoundRectCallout">
            <a:avLst>
              <a:gd name="adj1" fmla="val -128405"/>
              <a:gd name="adj2" fmla="val 52421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most important line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runs roughly parallel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West Coast.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457700" y="1905000"/>
            <a:ext cx="3314700" cy="2057400"/>
          </a:xfrm>
          <a:prstGeom prst="wedgeRoundRectCallout">
            <a:avLst>
              <a:gd name="adj1" fmla="val -104341"/>
              <a:gd name="adj2" fmla="val -833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reaches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little farther inland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 the “big bend”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West Coast.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sp>
        <p:nvSpPr>
          <p:cNvPr id="8" name="Rounded Rectangular Callout 7"/>
          <p:cNvSpPr/>
          <p:nvPr/>
        </p:nvSpPr>
        <p:spPr>
          <a:xfrm>
            <a:off x="4191000" y="4191000"/>
            <a:ext cx="3314700" cy="2057400"/>
          </a:xfrm>
          <a:prstGeom prst="wedgeRoundRectCallout">
            <a:avLst>
              <a:gd name="adj1" fmla="val -104341"/>
              <a:gd name="adj2" fmla="val -833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gets closer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West Coast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southern part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continent.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94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029200" y="838200"/>
            <a:ext cx="3886200" cy="5423050"/>
          </a:xfrm>
          <a:prstGeom prst="wedgeRoundRectCallout">
            <a:avLst>
              <a:gd name="adj1" fmla="val -138170"/>
              <a:gd name="adj2" fmla="val -17941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line divides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South America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 two main regions:</a:t>
            </a:r>
          </a:p>
          <a:p>
            <a:pPr algn="ctr"/>
            <a:endParaRPr lang="en-US" sz="20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600"/>
              </a:lnSpc>
            </a:pPr>
            <a:r>
              <a:rPr lang="en-US" sz="4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Andes Mountains,</a:t>
            </a:r>
          </a:p>
          <a:p>
            <a:pPr algn="ctr">
              <a:lnSpc>
                <a:spcPts val="2600"/>
              </a:lnSpc>
            </a:pP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region of young rocks,</a:t>
            </a:r>
          </a:p>
          <a:p>
            <a:pPr algn="ctr">
              <a:lnSpc>
                <a:spcPts val="2600"/>
              </a:lnSpc>
            </a:pP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earthquakes, volcanoes,</a:t>
            </a:r>
          </a:p>
          <a:p>
            <a:pPr algn="ctr">
              <a:lnSpc>
                <a:spcPts val="2600"/>
              </a:lnSpc>
            </a:pP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rugged mountains,</a:t>
            </a:r>
          </a:p>
          <a:p>
            <a:pPr algn="ctr"/>
            <a:endParaRPr lang="en-US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2600"/>
              </a:lnSpc>
            </a:pP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 much larger area</a:t>
            </a:r>
          </a:p>
          <a:p>
            <a:pPr algn="ctr">
              <a:lnSpc>
                <a:spcPts val="2600"/>
              </a:lnSpc>
            </a:pP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worn-down hills</a:t>
            </a:r>
          </a:p>
          <a:p>
            <a:pPr algn="ctr">
              <a:lnSpc>
                <a:spcPts val="2600"/>
              </a:lnSpc>
            </a:pP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(made of ancient rocks)</a:t>
            </a:r>
          </a:p>
          <a:p>
            <a:pPr algn="ctr">
              <a:lnSpc>
                <a:spcPts val="2600"/>
              </a:lnSpc>
            </a:pP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low, flat plains</a:t>
            </a:r>
          </a:p>
          <a:p>
            <a:pPr algn="ctr">
              <a:lnSpc>
                <a:spcPts val="2600"/>
              </a:lnSpc>
            </a:pP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(made by river floods). 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">
            <a:off x="1051560" y="613156"/>
            <a:ext cx="1620520" cy="5621528"/>
          </a:xfrm>
          <a:prstGeom prst="rect">
            <a:avLst/>
          </a:prstGeom>
          <a:scene3d>
            <a:camera prst="orthographicFront">
              <a:rot lat="0" lon="0" rev="6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483376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715000" y="2065020"/>
            <a:ext cx="3048000" cy="2049780"/>
          </a:xfrm>
          <a:prstGeom prst="wedgeRoundRectCallout">
            <a:avLst>
              <a:gd name="adj1" fmla="val -163602"/>
              <a:gd name="adj2" fmla="val -1766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Inka Empire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ruled over</a:t>
            </a:r>
            <a:r>
              <a:rPr lang="en-US" sz="2200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of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mountain region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early 1500s.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0" y="1463040"/>
            <a:ext cx="1676400" cy="3566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">
            <a:off x="1051560" y="613156"/>
            <a:ext cx="1620520" cy="5621528"/>
          </a:xfrm>
          <a:prstGeom prst="rect">
            <a:avLst/>
          </a:prstGeom>
          <a:scene3d>
            <a:camera prst="orthographicFront">
              <a:rot lat="0" lon="0" rev="6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74435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715000" y="3383280"/>
            <a:ext cx="3048000" cy="2636520"/>
          </a:xfrm>
          <a:prstGeom prst="wedgeRoundRectCallout">
            <a:avLst>
              <a:gd name="adj1" fmla="val -161102"/>
              <a:gd name="adj2" fmla="val -57528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mountain region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has nearly all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metal mines</a:t>
            </a:r>
            <a:endParaRPr lang="en-US" sz="22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are the source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lot of 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wealth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South America</a:t>
            </a:r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2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5562600" y="381000"/>
            <a:ext cx="3429000" cy="198120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large eastern part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two separate areas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low, worn-down hills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made of really old rocks.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998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5" y="76200"/>
            <a:ext cx="4754880" cy="66446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440" y="629920"/>
            <a:ext cx="1178560" cy="56184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5640" y="2011680"/>
            <a:ext cx="1920240" cy="2133600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3258523" y="2028894"/>
            <a:ext cx="1928077" cy="2465897"/>
          </a:xfrm>
          <a:custGeom>
            <a:avLst/>
            <a:gdLst>
              <a:gd name="connsiteX0" fmla="*/ 0 w 1981200"/>
              <a:gd name="connsiteY0" fmla="*/ 1470660 h 2941320"/>
              <a:gd name="connsiteX1" fmla="*/ 990600 w 1981200"/>
              <a:gd name="connsiteY1" fmla="*/ 0 h 2941320"/>
              <a:gd name="connsiteX2" fmla="*/ 1981200 w 1981200"/>
              <a:gd name="connsiteY2" fmla="*/ 1470660 h 2941320"/>
              <a:gd name="connsiteX3" fmla="*/ 990600 w 1981200"/>
              <a:gd name="connsiteY3" fmla="*/ 2941320 h 2941320"/>
              <a:gd name="connsiteX4" fmla="*/ 0 w 1981200"/>
              <a:gd name="connsiteY4" fmla="*/ 1470660 h 2941320"/>
              <a:gd name="connsiteX0" fmla="*/ 37503 w 2430019"/>
              <a:gd name="connsiteY0" fmla="*/ 1424940 h 2895600"/>
              <a:gd name="connsiteX1" fmla="*/ 2232063 w 2430019"/>
              <a:gd name="connsiteY1" fmla="*/ 0 h 2895600"/>
              <a:gd name="connsiteX2" fmla="*/ 2018703 w 2430019"/>
              <a:gd name="connsiteY2" fmla="*/ 1424940 h 2895600"/>
              <a:gd name="connsiteX3" fmla="*/ 1028103 w 2430019"/>
              <a:gd name="connsiteY3" fmla="*/ 2895600 h 2895600"/>
              <a:gd name="connsiteX4" fmla="*/ 37503 w 2430019"/>
              <a:gd name="connsiteY4" fmla="*/ 1424940 h 2895600"/>
              <a:gd name="connsiteX0" fmla="*/ 33898 w 2761858"/>
              <a:gd name="connsiteY0" fmla="*/ 1425119 h 2896071"/>
              <a:gd name="connsiteX1" fmla="*/ 2228458 w 2761858"/>
              <a:gd name="connsiteY1" fmla="*/ 179 h 2896071"/>
              <a:gd name="connsiteX2" fmla="*/ 2761858 w 2761858"/>
              <a:gd name="connsiteY2" fmla="*/ 1516559 h 2896071"/>
              <a:gd name="connsiteX3" fmla="*/ 1024498 w 2761858"/>
              <a:gd name="connsiteY3" fmla="*/ 2895779 h 2896071"/>
              <a:gd name="connsiteX4" fmla="*/ 33898 w 2761858"/>
              <a:gd name="connsiteY4" fmla="*/ 1425119 h 2896071"/>
              <a:gd name="connsiteX0" fmla="*/ 92834 w 2104514"/>
              <a:gd name="connsiteY0" fmla="*/ 876544 h 2922703"/>
              <a:gd name="connsiteX1" fmla="*/ 1571114 w 2104514"/>
              <a:gd name="connsiteY1" fmla="*/ 15484 h 2922703"/>
              <a:gd name="connsiteX2" fmla="*/ 2104514 w 2104514"/>
              <a:gd name="connsiteY2" fmla="*/ 1531864 h 2922703"/>
              <a:gd name="connsiteX3" fmla="*/ 367154 w 2104514"/>
              <a:gd name="connsiteY3" fmla="*/ 2911084 h 2922703"/>
              <a:gd name="connsiteX4" fmla="*/ 92834 w 2104514"/>
              <a:gd name="connsiteY4" fmla="*/ 876544 h 2922703"/>
              <a:gd name="connsiteX0" fmla="*/ 119479 w 2131159"/>
              <a:gd name="connsiteY0" fmla="*/ 875200 h 2579690"/>
              <a:gd name="connsiteX1" fmla="*/ 1597759 w 2131159"/>
              <a:gd name="connsiteY1" fmla="*/ 14140 h 2579690"/>
              <a:gd name="connsiteX2" fmla="*/ 2131159 w 2131159"/>
              <a:gd name="connsiteY2" fmla="*/ 1530520 h 2579690"/>
              <a:gd name="connsiteX3" fmla="*/ 317599 w 2131159"/>
              <a:gd name="connsiteY3" fmla="*/ 2559220 h 2579690"/>
              <a:gd name="connsiteX4" fmla="*/ 119479 w 2131159"/>
              <a:gd name="connsiteY4" fmla="*/ 875200 h 2579690"/>
              <a:gd name="connsiteX0" fmla="*/ 119479 w 2131159"/>
              <a:gd name="connsiteY0" fmla="*/ 875200 h 2585903"/>
              <a:gd name="connsiteX1" fmla="*/ 1597759 w 2131159"/>
              <a:gd name="connsiteY1" fmla="*/ 14140 h 2585903"/>
              <a:gd name="connsiteX2" fmla="*/ 2131159 w 2131159"/>
              <a:gd name="connsiteY2" fmla="*/ 1530520 h 2585903"/>
              <a:gd name="connsiteX3" fmla="*/ 317599 w 2131159"/>
              <a:gd name="connsiteY3" fmla="*/ 2559220 h 2585903"/>
              <a:gd name="connsiteX4" fmla="*/ 119479 w 2131159"/>
              <a:gd name="connsiteY4" fmla="*/ 875200 h 2585903"/>
              <a:gd name="connsiteX0" fmla="*/ 119479 w 2201508"/>
              <a:gd name="connsiteY0" fmla="*/ 875200 h 2585903"/>
              <a:gd name="connsiteX1" fmla="*/ 1597759 w 2201508"/>
              <a:gd name="connsiteY1" fmla="*/ 14140 h 2585903"/>
              <a:gd name="connsiteX2" fmla="*/ 2131159 w 2201508"/>
              <a:gd name="connsiteY2" fmla="*/ 1530520 h 2585903"/>
              <a:gd name="connsiteX3" fmla="*/ 317599 w 2201508"/>
              <a:gd name="connsiteY3" fmla="*/ 2559220 h 2585903"/>
              <a:gd name="connsiteX4" fmla="*/ 119479 w 2201508"/>
              <a:gd name="connsiteY4" fmla="*/ 875200 h 2585903"/>
              <a:gd name="connsiteX0" fmla="*/ 114226 w 2087031"/>
              <a:gd name="connsiteY0" fmla="*/ 884317 h 2637633"/>
              <a:gd name="connsiteX1" fmla="*/ 1592506 w 2087031"/>
              <a:gd name="connsiteY1" fmla="*/ 23257 h 2637633"/>
              <a:gd name="connsiteX2" fmla="*/ 2003986 w 2087031"/>
              <a:gd name="connsiteY2" fmla="*/ 1768237 h 2637633"/>
              <a:gd name="connsiteX3" fmla="*/ 312346 w 2087031"/>
              <a:gd name="connsiteY3" fmla="*/ 2568337 h 2637633"/>
              <a:gd name="connsiteX4" fmla="*/ 114226 w 2087031"/>
              <a:gd name="connsiteY4" fmla="*/ 884317 h 2637633"/>
              <a:gd name="connsiteX0" fmla="*/ 114226 w 2085090"/>
              <a:gd name="connsiteY0" fmla="*/ 884317 h 2637633"/>
              <a:gd name="connsiteX1" fmla="*/ 1592506 w 2085090"/>
              <a:gd name="connsiteY1" fmla="*/ 23257 h 2637633"/>
              <a:gd name="connsiteX2" fmla="*/ 2003986 w 2085090"/>
              <a:gd name="connsiteY2" fmla="*/ 1768237 h 2637633"/>
              <a:gd name="connsiteX3" fmla="*/ 312346 w 2085090"/>
              <a:gd name="connsiteY3" fmla="*/ 2568337 h 2637633"/>
              <a:gd name="connsiteX4" fmla="*/ 114226 w 2085090"/>
              <a:gd name="connsiteY4" fmla="*/ 884317 h 2637633"/>
              <a:gd name="connsiteX0" fmla="*/ 108607 w 1964700"/>
              <a:gd name="connsiteY0" fmla="*/ 882382 h 2624544"/>
              <a:gd name="connsiteX1" fmla="*/ 1586887 w 1964700"/>
              <a:gd name="connsiteY1" fmla="*/ 21322 h 2624544"/>
              <a:gd name="connsiteX2" fmla="*/ 1861207 w 1964700"/>
              <a:gd name="connsiteY2" fmla="*/ 1720582 h 2624544"/>
              <a:gd name="connsiteX3" fmla="*/ 306727 w 1964700"/>
              <a:gd name="connsiteY3" fmla="*/ 2566402 h 2624544"/>
              <a:gd name="connsiteX4" fmla="*/ 108607 w 1964700"/>
              <a:gd name="connsiteY4" fmla="*/ 882382 h 2624544"/>
              <a:gd name="connsiteX0" fmla="*/ 98395 w 2001643"/>
              <a:gd name="connsiteY0" fmla="*/ 982417 h 2610409"/>
              <a:gd name="connsiteX1" fmla="*/ 1622395 w 2001643"/>
              <a:gd name="connsiteY1" fmla="*/ 14677 h 2610409"/>
              <a:gd name="connsiteX2" fmla="*/ 1896715 w 2001643"/>
              <a:gd name="connsiteY2" fmla="*/ 1713937 h 2610409"/>
              <a:gd name="connsiteX3" fmla="*/ 342235 w 2001643"/>
              <a:gd name="connsiteY3" fmla="*/ 2559757 h 2610409"/>
              <a:gd name="connsiteX4" fmla="*/ 98395 w 2001643"/>
              <a:gd name="connsiteY4" fmla="*/ 982417 h 2610409"/>
              <a:gd name="connsiteX0" fmla="*/ 132224 w 2035472"/>
              <a:gd name="connsiteY0" fmla="*/ 987169 h 2615161"/>
              <a:gd name="connsiteX1" fmla="*/ 1656224 w 2035472"/>
              <a:gd name="connsiteY1" fmla="*/ 19429 h 2615161"/>
              <a:gd name="connsiteX2" fmla="*/ 1930544 w 2035472"/>
              <a:gd name="connsiteY2" fmla="*/ 1718689 h 2615161"/>
              <a:gd name="connsiteX3" fmla="*/ 376064 w 2035472"/>
              <a:gd name="connsiteY3" fmla="*/ 2564509 h 2615161"/>
              <a:gd name="connsiteX4" fmla="*/ 132224 w 2035472"/>
              <a:gd name="connsiteY4" fmla="*/ 987169 h 2615161"/>
              <a:gd name="connsiteX0" fmla="*/ 0 w 1903248"/>
              <a:gd name="connsiteY0" fmla="*/ 987169 h 2667215"/>
              <a:gd name="connsiteX1" fmla="*/ 1524000 w 1903248"/>
              <a:gd name="connsiteY1" fmla="*/ 19429 h 2667215"/>
              <a:gd name="connsiteX2" fmla="*/ 1798320 w 1903248"/>
              <a:gd name="connsiteY2" fmla="*/ 1718689 h 2667215"/>
              <a:gd name="connsiteX3" fmla="*/ 243840 w 1903248"/>
              <a:gd name="connsiteY3" fmla="*/ 2564509 h 2667215"/>
              <a:gd name="connsiteX4" fmla="*/ 0 w 1903248"/>
              <a:gd name="connsiteY4" fmla="*/ 987169 h 2667215"/>
              <a:gd name="connsiteX0" fmla="*/ 118034 w 2021282"/>
              <a:gd name="connsiteY0" fmla="*/ 981918 h 2531911"/>
              <a:gd name="connsiteX1" fmla="*/ 1642034 w 2021282"/>
              <a:gd name="connsiteY1" fmla="*/ 14178 h 2531911"/>
              <a:gd name="connsiteX2" fmla="*/ 1916354 w 2021282"/>
              <a:gd name="connsiteY2" fmla="*/ 1713438 h 2531911"/>
              <a:gd name="connsiteX3" fmla="*/ 407594 w 2021282"/>
              <a:gd name="connsiteY3" fmla="*/ 2391618 h 2531911"/>
              <a:gd name="connsiteX4" fmla="*/ 118034 w 2021282"/>
              <a:gd name="connsiteY4" fmla="*/ 981918 h 2531911"/>
              <a:gd name="connsiteX0" fmla="*/ 124753 w 2028001"/>
              <a:gd name="connsiteY0" fmla="*/ 985497 h 2535490"/>
              <a:gd name="connsiteX1" fmla="*/ 1648753 w 2028001"/>
              <a:gd name="connsiteY1" fmla="*/ 17757 h 2535490"/>
              <a:gd name="connsiteX2" fmla="*/ 1923073 w 2028001"/>
              <a:gd name="connsiteY2" fmla="*/ 1717017 h 2535490"/>
              <a:gd name="connsiteX3" fmla="*/ 414313 w 2028001"/>
              <a:gd name="connsiteY3" fmla="*/ 2395197 h 2535490"/>
              <a:gd name="connsiteX4" fmla="*/ 124753 w 2028001"/>
              <a:gd name="connsiteY4" fmla="*/ 985497 h 2535490"/>
              <a:gd name="connsiteX0" fmla="*/ 122514 w 2040557"/>
              <a:gd name="connsiteY0" fmla="*/ 981918 h 2531911"/>
              <a:gd name="connsiteX1" fmla="*/ 1707474 w 2040557"/>
              <a:gd name="connsiteY1" fmla="*/ 14178 h 2531911"/>
              <a:gd name="connsiteX2" fmla="*/ 1920834 w 2040557"/>
              <a:gd name="connsiteY2" fmla="*/ 1713438 h 2531911"/>
              <a:gd name="connsiteX3" fmla="*/ 412074 w 2040557"/>
              <a:gd name="connsiteY3" fmla="*/ 2391618 h 2531911"/>
              <a:gd name="connsiteX4" fmla="*/ 122514 w 2040557"/>
              <a:gd name="connsiteY4" fmla="*/ 981918 h 2531911"/>
              <a:gd name="connsiteX0" fmla="*/ 122514 w 2063824"/>
              <a:gd name="connsiteY0" fmla="*/ 1008076 h 2558069"/>
              <a:gd name="connsiteX1" fmla="*/ 1707474 w 2063824"/>
              <a:gd name="connsiteY1" fmla="*/ 40336 h 2558069"/>
              <a:gd name="connsiteX2" fmla="*/ 1920834 w 2063824"/>
              <a:gd name="connsiteY2" fmla="*/ 1739596 h 2558069"/>
              <a:gd name="connsiteX3" fmla="*/ 412074 w 2063824"/>
              <a:gd name="connsiteY3" fmla="*/ 2417776 h 2558069"/>
              <a:gd name="connsiteX4" fmla="*/ 122514 w 2063824"/>
              <a:gd name="connsiteY4" fmla="*/ 1008076 h 2558069"/>
              <a:gd name="connsiteX0" fmla="*/ 86799 w 1938060"/>
              <a:gd name="connsiteY0" fmla="*/ 983480 h 2496299"/>
              <a:gd name="connsiteX1" fmla="*/ 1671759 w 1938060"/>
              <a:gd name="connsiteY1" fmla="*/ 15740 h 2496299"/>
              <a:gd name="connsiteX2" fmla="*/ 1793679 w 1938060"/>
              <a:gd name="connsiteY2" fmla="*/ 1760720 h 2496299"/>
              <a:gd name="connsiteX3" fmla="*/ 376359 w 1938060"/>
              <a:gd name="connsiteY3" fmla="*/ 2393180 h 2496299"/>
              <a:gd name="connsiteX4" fmla="*/ 86799 w 1938060"/>
              <a:gd name="connsiteY4" fmla="*/ 983480 h 2496299"/>
              <a:gd name="connsiteX0" fmla="*/ 100104 w 1951365"/>
              <a:gd name="connsiteY0" fmla="*/ 987801 h 2500620"/>
              <a:gd name="connsiteX1" fmla="*/ 1685064 w 1951365"/>
              <a:gd name="connsiteY1" fmla="*/ 20061 h 2500620"/>
              <a:gd name="connsiteX2" fmla="*/ 1806984 w 1951365"/>
              <a:gd name="connsiteY2" fmla="*/ 1765041 h 2500620"/>
              <a:gd name="connsiteX3" fmla="*/ 389664 w 1951365"/>
              <a:gd name="connsiteY3" fmla="*/ 2397501 h 2500620"/>
              <a:gd name="connsiteX4" fmla="*/ 100104 w 1951365"/>
              <a:gd name="connsiteY4" fmla="*/ 987801 h 2500620"/>
              <a:gd name="connsiteX0" fmla="*/ 106772 w 1958033"/>
              <a:gd name="connsiteY0" fmla="*/ 990313 h 2503132"/>
              <a:gd name="connsiteX1" fmla="*/ 1691732 w 1958033"/>
              <a:gd name="connsiteY1" fmla="*/ 22573 h 2503132"/>
              <a:gd name="connsiteX2" fmla="*/ 1813652 w 1958033"/>
              <a:gd name="connsiteY2" fmla="*/ 1767553 h 2503132"/>
              <a:gd name="connsiteX3" fmla="*/ 396332 w 1958033"/>
              <a:gd name="connsiteY3" fmla="*/ 2400013 h 2503132"/>
              <a:gd name="connsiteX4" fmla="*/ 106772 w 1958033"/>
              <a:gd name="connsiteY4" fmla="*/ 990313 h 2503132"/>
              <a:gd name="connsiteX0" fmla="*/ 95259 w 1946520"/>
              <a:gd name="connsiteY0" fmla="*/ 983244 h 2446425"/>
              <a:gd name="connsiteX1" fmla="*/ 1680219 w 1946520"/>
              <a:gd name="connsiteY1" fmla="*/ 15504 h 2446425"/>
              <a:gd name="connsiteX2" fmla="*/ 1802139 w 1946520"/>
              <a:gd name="connsiteY2" fmla="*/ 1760484 h 2446425"/>
              <a:gd name="connsiteX3" fmla="*/ 354339 w 1946520"/>
              <a:gd name="connsiteY3" fmla="*/ 2316744 h 2446425"/>
              <a:gd name="connsiteX4" fmla="*/ 95259 w 1946520"/>
              <a:gd name="connsiteY4" fmla="*/ 983244 h 2446425"/>
              <a:gd name="connsiteX0" fmla="*/ 115448 w 1966709"/>
              <a:gd name="connsiteY0" fmla="*/ 988340 h 2451521"/>
              <a:gd name="connsiteX1" fmla="*/ 1700408 w 1966709"/>
              <a:gd name="connsiteY1" fmla="*/ 20600 h 2451521"/>
              <a:gd name="connsiteX2" fmla="*/ 1822328 w 1966709"/>
              <a:gd name="connsiteY2" fmla="*/ 1765580 h 2451521"/>
              <a:gd name="connsiteX3" fmla="*/ 374528 w 1966709"/>
              <a:gd name="connsiteY3" fmla="*/ 2321840 h 2451521"/>
              <a:gd name="connsiteX4" fmla="*/ 115448 w 1966709"/>
              <a:gd name="connsiteY4" fmla="*/ 988340 h 2451521"/>
              <a:gd name="connsiteX0" fmla="*/ 124757 w 1928077"/>
              <a:gd name="connsiteY0" fmla="*/ 904806 h 2465897"/>
              <a:gd name="connsiteX1" fmla="*/ 1663997 w 1928077"/>
              <a:gd name="connsiteY1" fmla="*/ 28506 h 2465897"/>
              <a:gd name="connsiteX2" fmla="*/ 1785917 w 1928077"/>
              <a:gd name="connsiteY2" fmla="*/ 1773486 h 2465897"/>
              <a:gd name="connsiteX3" fmla="*/ 338117 w 1928077"/>
              <a:gd name="connsiteY3" fmla="*/ 2329746 h 2465897"/>
              <a:gd name="connsiteX4" fmla="*/ 124757 w 1928077"/>
              <a:gd name="connsiteY4" fmla="*/ 904806 h 2465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8077" h="2465897">
                <a:moveTo>
                  <a:pt x="124757" y="904806"/>
                </a:moveTo>
                <a:cubicBezTo>
                  <a:pt x="391457" y="307906"/>
                  <a:pt x="1387137" y="-116274"/>
                  <a:pt x="1663997" y="28506"/>
                </a:cubicBezTo>
                <a:cubicBezTo>
                  <a:pt x="1940857" y="173286"/>
                  <a:pt x="2029757" y="1189863"/>
                  <a:pt x="1785917" y="1773486"/>
                </a:cubicBezTo>
                <a:cubicBezTo>
                  <a:pt x="1298237" y="2707629"/>
                  <a:pt x="614977" y="2474526"/>
                  <a:pt x="338117" y="2329746"/>
                </a:cubicBezTo>
                <a:cubicBezTo>
                  <a:pt x="61257" y="2184966"/>
                  <a:pt x="-141943" y="1501706"/>
                  <a:pt x="124757" y="904806"/>
                </a:cubicBezTo>
                <a:close/>
              </a:path>
            </a:pathLst>
          </a:custGeom>
          <a:solidFill>
            <a:srgbClr val="C64EAC">
              <a:alpha val="1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ular Callout 7"/>
          <p:cNvSpPr/>
          <p:nvPr/>
        </p:nvSpPr>
        <p:spPr>
          <a:xfrm>
            <a:off x="5577840" y="1752600"/>
            <a:ext cx="3429000" cy="213360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larger area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 Brazil Highlands)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looks like roughly half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big, egg-shaped</a:t>
            </a:r>
          </a:p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 of ancient rock . . .</a:t>
            </a:r>
            <a:endParaRPr lang="en-US" sz="2200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5151120" y="3733800"/>
            <a:ext cx="3855720" cy="2758440"/>
          </a:xfrm>
          <a:prstGeom prst="wedgeRoundRectCallout">
            <a:avLst>
              <a:gd name="adj1" fmla="val -47930"/>
              <a:gd name="adj2" fmla="val 3068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because, in fact, it is!</a:t>
            </a:r>
          </a:p>
          <a:p>
            <a:pPr algn="ctr"/>
            <a:endParaRPr lang="en-US" sz="900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other half is in Africa,</a:t>
            </a:r>
          </a:p>
          <a:p>
            <a:pPr algn="ctr"/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“supercontinent”</a:t>
            </a:r>
          </a:p>
          <a:p>
            <a:pPr algn="ctr"/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Pangaea split apart</a:t>
            </a:r>
          </a:p>
          <a:p>
            <a:pPr algn="ctr"/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separate pieces</a:t>
            </a:r>
          </a:p>
          <a:p>
            <a:pPr algn="ctr"/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moved to opposite sides </a:t>
            </a:r>
          </a:p>
          <a:p>
            <a:pPr algn="ctr"/>
            <a:r>
              <a:rPr lang="en-US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Atlantic Ocean.</a:t>
            </a:r>
            <a:endParaRPr lang="en-US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38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ustom 2">
      <a:dk1>
        <a:sysClr val="windowText" lastClr="000000"/>
      </a:dk1>
      <a:lt1>
        <a:srgbClr val="4A3928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3454</TotalTime>
  <Words>846</Words>
  <Application>Microsoft Office PowerPoint</Application>
  <PresentationFormat>On-screen Show (4:3)</PresentationFormat>
  <Paragraphs>257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Executive</vt:lpstr>
      <vt:lpstr>Three Highland Regions and  Three River Systems  Constructing a good mental map of South America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PG</dc:creator>
  <cp:lastModifiedBy>PG</cp:lastModifiedBy>
  <cp:revision>95</cp:revision>
  <dcterms:created xsi:type="dcterms:W3CDTF">2013-11-24T00:23:58Z</dcterms:created>
  <dcterms:modified xsi:type="dcterms:W3CDTF">2016-06-09T00:46:20Z</dcterms:modified>
</cp:coreProperties>
</file>