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63" r:id="rId3"/>
    <p:sldId id="271" r:id="rId4"/>
    <p:sldId id="270" r:id="rId5"/>
    <p:sldId id="297" r:id="rId6"/>
    <p:sldId id="265" r:id="rId7"/>
    <p:sldId id="266" r:id="rId8"/>
    <p:sldId id="272" r:id="rId9"/>
    <p:sldId id="273" r:id="rId10"/>
    <p:sldId id="267" r:id="rId11"/>
    <p:sldId id="268" r:id="rId12"/>
    <p:sldId id="269" r:id="rId13"/>
    <p:sldId id="274" r:id="rId14"/>
    <p:sldId id="275" r:id="rId15"/>
    <p:sldId id="285" r:id="rId16"/>
    <p:sldId id="284" r:id="rId17"/>
    <p:sldId id="278" r:id="rId18"/>
    <p:sldId id="279" r:id="rId19"/>
    <p:sldId id="280" r:id="rId20"/>
    <p:sldId id="281" r:id="rId21"/>
    <p:sldId id="288" r:id="rId22"/>
    <p:sldId id="298" r:id="rId23"/>
    <p:sldId id="289" r:id="rId24"/>
    <p:sldId id="287" r:id="rId25"/>
    <p:sldId id="290" r:id="rId26"/>
    <p:sldId id="291" r:id="rId27"/>
    <p:sldId id="299" r:id="rId2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  <a:srgbClr val="FFCC66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-360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>
                <a:gd name="T0" fmla="*/ 329 w 2135"/>
                <a:gd name="T1" fmla="*/ 66 h 1804"/>
                <a:gd name="T2" fmla="*/ 161 w 2135"/>
                <a:gd name="T3" fmla="*/ 30 h 1804"/>
                <a:gd name="T4" fmla="*/ 0 w 2135"/>
                <a:gd name="T5" fmla="*/ 0 h 1804"/>
                <a:gd name="T6" fmla="*/ 0 w 2135"/>
                <a:gd name="T7" fmla="*/ 12 h 1804"/>
                <a:gd name="T8" fmla="*/ 161 w 2135"/>
                <a:gd name="T9" fmla="*/ 42 h 1804"/>
                <a:gd name="T10" fmla="*/ 323 w 2135"/>
                <a:gd name="T11" fmla="*/ 78 h 1804"/>
                <a:gd name="T12" fmla="*/ 556 w 2135"/>
                <a:gd name="T13" fmla="*/ 150 h 1804"/>
                <a:gd name="T14" fmla="*/ 777 w 2135"/>
                <a:gd name="T15" fmla="*/ 245 h 1804"/>
                <a:gd name="T16" fmla="*/ 993 w 2135"/>
                <a:gd name="T17" fmla="*/ 365 h 1804"/>
                <a:gd name="T18" fmla="*/ 1196 w 2135"/>
                <a:gd name="T19" fmla="*/ 503 h 1804"/>
                <a:gd name="T20" fmla="*/ 1381 w 2135"/>
                <a:gd name="T21" fmla="*/ 653 h 1804"/>
                <a:gd name="T22" fmla="*/ 1555 w 2135"/>
                <a:gd name="T23" fmla="*/ 827 h 1804"/>
                <a:gd name="T24" fmla="*/ 1710 w 2135"/>
                <a:gd name="T25" fmla="*/ 1019 h 1804"/>
                <a:gd name="T26" fmla="*/ 1854 w 2135"/>
                <a:gd name="T27" fmla="*/ 1229 h 1804"/>
                <a:gd name="T28" fmla="*/ 1937 w 2135"/>
                <a:gd name="T29" fmla="*/ 1366 h 1804"/>
                <a:gd name="T30" fmla="*/ 2009 w 2135"/>
                <a:gd name="T31" fmla="*/ 1510 h 1804"/>
                <a:gd name="T32" fmla="*/ 2069 w 2135"/>
                <a:gd name="T33" fmla="*/ 1654 h 1804"/>
                <a:gd name="T34" fmla="*/ 2123 w 2135"/>
                <a:gd name="T35" fmla="*/ 1804 h 1804"/>
                <a:gd name="T36" fmla="*/ 2135 w 2135"/>
                <a:gd name="T37" fmla="*/ 1804 h 1804"/>
                <a:gd name="T38" fmla="*/ 2081 w 2135"/>
                <a:gd name="T39" fmla="*/ 1654 h 1804"/>
                <a:gd name="T40" fmla="*/ 2021 w 2135"/>
                <a:gd name="T41" fmla="*/ 1510 h 1804"/>
                <a:gd name="T42" fmla="*/ 1949 w 2135"/>
                <a:gd name="T43" fmla="*/ 1366 h 1804"/>
                <a:gd name="T44" fmla="*/ 1866 w 2135"/>
                <a:gd name="T45" fmla="*/ 1223 h 1804"/>
                <a:gd name="T46" fmla="*/ 1722 w 2135"/>
                <a:gd name="T47" fmla="*/ 1013 h 1804"/>
                <a:gd name="T48" fmla="*/ 1561 w 2135"/>
                <a:gd name="T49" fmla="*/ 821 h 1804"/>
                <a:gd name="T50" fmla="*/ 1387 w 2135"/>
                <a:gd name="T51" fmla="*/ 647 h 1804"/>
                <a:gd name="T52" fmla="*/ 1202 w 2135"/>
                <a:gd name="T53" fmla="*/ 491 h 1804"/>
                <a:gd name="T54" fmla="*/ 999 w 2135"/>
                <a:gd name="T55" fmla="*/ 353 h 1804"/>
                <a:gd name="T56" fmla="*/ 783 w 2135"/>
                <a:gd name="T57" fmla="*/ 239 h 1804"/>
                <a:gd name="T58" fmla="*/ 562 w 2135"/>
                <a:gd name="T59" fmla="*/ 138 h 1804"/>
                <a:gd name="T60" fmla="*/ 329 w 2135"/>
                <a:gd name="T61" fmla="*/ 66 h 1804"/>
                <a:gd name="T62" fmla="*/ 329 w 2135"/>
                <a:gd name="T63" fmla="*/ 66 h 1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>
                <a:gd name="T0" fmla="*/ 1854 w 1854"/>
                <a:gd name="T1" fmla="*/ 1858 h 1858"/>
                <a:gd name="T2" fmla="*/ 0 w 1854"/>
                <a:gd name="T3" fmla="*/ 1858 h 1858"/>
                <a:gd name="T4" fmla="*/ 0 w 1854"/>
                <a:gd name="T5" fmla="*/ 0 h 1858"/>
                <a:gd name="T6" fmla="*/ 1854 w 1854"/>
                <a:gd name="T7" fmla="*/ 1858 h 1858"/>
                <a:gd name="T8" fmla="*/ 1854 w 1854"/>
                <a:gd name="T9" fmla="*/ 1858 h 1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>
                <a:gd name="T0" fmla="*/ 1640 w 1745"/>
                <a:gd name="T1" fmla="*/ 1377 h 1577"/>
                <a:gd name="T2" fmla="*/ 1692 w 1745"/>
                <a:gd name="T3" fmla="*/ 1479 h 1577"/>
                <a:gd name="T4" fmla="*/ 1732 w 1745"/>
                <a:gd name="T5" fmla="*/ 1577 h 1577"/>
                <a:gd name="T6" fmla="*/ 1745 w 1745"/>
                <a:gd name="T7" fmla="*/ 1577 h 1577"/>
                <a:gd name="T8" fmla="*/ 1703 w 1745"/>
                <a:gd name="T9" fmla="*/ 1469 h 1577"/>
                <a:gd name="T10" fmla="*/ 1649 w 1745"/>
                <a:gd name="T11" fmla="*/ 1367 h 1577"/>
                <a:gd name="T12" fmla="*/ 1535 w 1745"/>
                <a:gd name="T13" fmla="*/ 1157 h 1577"/>
                <a:gd name="T14" fmla="*/ 1395 w 1745"/>
                <a:gd name="T15" fmla="*/ 951 h 1577"/>
                <a:gd name="T16" fmla="*/ 1236 w 1745"/>
                <a:gd name="T17" fmla="*/ 756 h 1577"/>
                <a:gd name="T18" fmla="*/ 1061 w 1745"/>
                <a:gd name="T19" fmla="*/ 582 h 1577"/>
                <a:gd name="T20" fmla="*/ 876 w 1745"/>
                <a:gd name="T21" fmla="*/ 426 h 1577"/>
                <a:gd name="T22" fmla="*/ 672 w 1745"/>
                <a:gd name="T23" fmla="*/ 294 h 1577"/>
                <a:gd name="T24" fmla="*/ 455 w 1745"/>
                <a:gd name="T25" fmla="*/ 174 h 1577"/>
                <a:gd name="T26" fmla="*/ 234 w 1745"/>
                <a:gd name="T27" fmla="*/ 78 h 1577"/>
                <a:gd name="T28" fmla="*/ 0 w 1745"/>
                <a:gd name="T29" fmla="*/ 0 h 1577"/>
                <a:gd name="T30" fmla="*/ 0 w 1745"/>
                <a:gd name="T31" fmla="*/ 12 h 1577"/>
                <a:gd name="T32" fmla="*/ 222 w 1745"/>
                <a:gd name="T33" fmla="*/ 89 h 1577"/>
                <a:gd name="T34" fmla="*/ 446 w 1745"/>
                <a:gd name="T35" fmla="*/ 185 h 1577"/>
                <a:gd name="T36" fmla="*/ 662 w 1745"/>
                <a:gd name="T37" fmla="*/ 305 h 1577"/>
                <a:gd name="T38" fmla="*/ 866 w 1745"/>
                <a:gd name="T39" fmla="*/ 437 h 1577"/>
                <a:gd name="T40" fmla="*/ 1052 w 1745"/>
                <a:gd name="T41" fmla="*/ 593 h 1577"/>
                <a:gd name="T42" fmla="*/ 1226 w 1745"/>
                <a:gd name="T43" fmla="*/ 767 h 1577"/>
                <a:gd name="T44" fmla="*/ 1385 w 1745"/>
                <a:gd name="T45" fmla="*/ 960 h 1577"/>
                <a:gd name="T46" fmla="*/ 1526 w 1745"/>
                <a:gd name="T47" fmla="*/ 1167 h 1577"/>
                <a:gd name="T48" fmla="*/ 1640 w 1745"/>
                <a:gd name="T49" fmla="*/ 1377 h 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>
                <a:gd name="T0" fmla="*/ 0 w 1745"/>
                <a:gd name="T1" fmla="*/ 0 h 1768"/>
                <a:gd name="T2" fmla="*/ 0 w 1745"/>
                <a:gd name="T3" fmla="*/ 12 h 1768"/>
                <a:gd name="T4" fmla="*/ 210 w 1745"/>
                <a:gd name="T5" fmla="*/ 88 h 1768"/>
                <a:gd name="T6" fmla="*/ 426 w 1745"/>
                <a:gd name="T7" fmla="*/ 190 h 1768"/>
                <a:gd name="T8" fmla="*/ 630 w 1745"/>
                <a:gd name="T9" fmla="*/ 304 h 1768"/>
                <a:gd name="T10" fmla="*/ 818 w 1745"/>
                <a:gd name="T11" fmla="*/ 442 h 1768"/>
                <a:gd name="T12" fmla="*/ 998 w 1745"/>
                <a:gd name="T13" fmla="*/ 592 h 1768"/>
                <a:gd name="T14" fmla="*/ 1164 w 1745"/>
                <a:gd name="T15" fmla="*/ 766 h 1768"/>
                <a:gd name="T16" fmla="*/ 1310 w 1745"/>
                <a:gd name="T17" fmla="*/ 942 h 1768"/>
                <a:gd name="T18" fmla="*/ 1454 w 1745"/>
                <a:gd name="T19" fmla="*/ 1146 h 1768"/>
                <a:gd name="T20" fmla="*/ 1536 w 1745"/>
                <a:gd name="T21" fmla="*/ 1298 h 1768"/>
                <a:gd name="T22" fmla="*/ 1614 w 1745"/>
                <a:gd name="T23" fmla="*/ 1456 h 1768"/>
                <a:gd name="T24" fmla="*/ 1682 w 1745"/>
                <a:gd name="T25" fmla="*/ 1616 h 1768"/>
                <a:gd name="T26" fmla="*/ 1733 w 1745"/>
                <a:gd name="T27" fmla="*/ 1768 h 1768"/>
                <a:gd name="T28" fmla="*/ 1745 w 1745"/>
                <a:gd name="T29" fmla="*/ 1768 h 1768"/>
                <a:gd name="T30" fmla="*/ 1691 w 1745"/>
                <a:gd name="T31" fmla="*/ 1606 h 1768"/>
                <a:gd name="T32" fmla="*/ 1623 w 1745"/>
                <a:gd name="T33" fmla="*/ 1445 h 1768"/>
                <a:gd name="T34" fmla="*/ 1547 w 1745"/>
                <a:gd name="T35" fmla="*/ 1288 h 1768"/>
                <a:gd name="T36" fmla="*/ 1463 w 1745"/>
                <a:gd name="T37" fmla="*/ 1136 h 1768"/>
                <a:gd name="T38" fmla="*/ 1320 w 1745"/>
                <a:gd name="T39" fmla="*/ 932 h 1768"/>
                <a:gd name="T40" fmla="*/ 1173 w 1745"/>
                <a:gd name="T41" fmla="*/ 755 h 1768"/>
                <a:gd name="T42" fmla="*/ 1008 w 1745"/>
                <a:gd name="T43" fmla="*/ 581 h 1768"/>
                <a:gd name="T44" fmla="*/ 827 w 1745"/>
                <a:gd name="T45" fmla="*/ 431 h 1768"/>
                <a:gd name="T46" fmla="*/ 642 w 1745"/>
                <a:gd name="T47" fmla="*/ 293 h 1768"/>
                <a:gd name="T48" fmla="*/ 437 w 1745"/>
                <a:gd name="T49" fmla="*/ 179 h 1768"/>
                <a:gd name="T50" fmla="*/ 222 w 1745"/>
                <a:gd name="T51" fmla="*/ 78 h 1768"/>
                <a:gd name="T52" fmla="*/ 0 w 1745"/>
                <a:gd name="T53" fmla="*/ 0 h 1768"/>
                <a:gd name="T54" fmla="*/ 0 w 1745"/>
                <a:gd name="T55" fmla="*/ 0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274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73250"/>
            <a:ext cx="7772400" cy="155575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1275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3FE2926-6020-4935-97B1-ED99075FE1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214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EEA4F0-E189-472A-9CE6-EF821A3AB8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497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54FFEA-2DF3-41D6-9658-B019005251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944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2507C8-FCAB-472A-9ECD-A6DB53C356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282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E479D6-2AF2-47EB-A638-891C058931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572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FA890D-204B-4413-A292-E9A59937DD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26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7E39AF-21FC-41CB-BB85-19BCCDBC9C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707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137496-9A57-4B53-A22A-EF41E1736F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802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FC7727-905B-40BD-8D0C-67CACA6A0B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446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BDEAF3-F1F9-4183-BD23-122C5FD16E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559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8BEBB3-C7FF-4CB0-8D65-D9DCEFBAE3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501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10243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>
                <a:gd name="T0" fmla="*/ 329 w 2135"/>
                <a:gd name="T1" fmla="*/ 66 h 1804"/>
                <a:gd name="T2" fmla="*/ 161 w 2135"/>
                <a:gd name="T3" fmla="*/ 30 h 1804"/>
                <a:gd name="T4" fmla="*/ 0 w 2135"/>
                <a:gd name="T5" fmla="*/ 0 h 1804"/>
                <a:gd name="T6" fmla="*/ 0 w 2135"/>
                <a:gd name="T7" fmla="*/ 12 h 1804"/>
                <a:gd name="T8" fmla="*/ 161 w 2135"/>
                <a:gd name="T9" fmla="*/ 42 h 1804"/>
                <a:gd name="T10" fmla="*/ 323 w 2135"/>
                <a:gd name="T11" fmla="*/ 78 h 1804"/>
                <a:gd name="T12" fmla="*/ 556 w 2135"/>
                <a:gd name="T13" fmla="*/ 150 h 1804"/>
                <a:gd name="T14" fmla="*/ 777 w 2135"/>
                <a:gd name="T15" fmla="*/ 245 h 1804"/>
                <a:gd name="T16" fmla="*/ 993 w 2135"/>
                <a:gd name="T17" fmla="*/ 365 h 1804"/>
                <a:gd name="T18" fmla="*/ 1196 w 2135"/>
                <a:gd name="T19" fmla="*/ 503 h 1804"/>
                <a:gd name="T20" fmla="*/ 1381 w 2135"/>
                <a:gd name="T21" fmla="*/ 653 h 1804"/>
                <a:gd name="T22" fmla="*/ 1555 w 2135"/>
                <a:gd name="T23" fmla="*/ 827 h 1804"/>
                <a:gd name="T24" fmla="*/ 1710 w 2135"/>
                <a:gd name="T25" fmla="*/ 1019 h 1804"/>
                <a:gd name="T26" fmla="*/ 1854 w 2135"/>
                <a:gd name="T27" fmla="*/ 1229 h 1804"/>
                <a:gd name="T28" fmla="*/ 1937 w 2135"/>
                <a:gd name="T29" fmla="*/ 1366 h 1804"/>
                <a:gd name="T30" fmla="*/ 2009 w 2135"/>
                <a:gd name="T31" fmla="*/ 1510 h 1804"/>
                <a:gd name="T32" fmla="*/ 2069 w 2135"/>
                <a:gd name="T33" fmla="*/ 1654 h 1804"/>
                <a:gd name="T34" fmla="*/ 2123 w 2135"/>
                <a:gd name="T35" fmla="*/ 1804 h 1804"/>
                <a:gd name="T36" fmla="*/ 2135 w 2135"/>
                <a:gd name="T37" fmla="*/ 1804 h 1804"/>
                <a:gd name="T38" fmla="*/ 2081 w 2135"/>
                <a:gd name="T39" fmla="*/ 1654 h 1804"/>
                <a:gd name="T40" fmla="*/ 2021 w 2135"/>
                <a:gd name="T41" fmla="*/ 1510 h 1804"/>
                <a:gd name="T42" fmla="*/ 1949 w 2135"/>
                <a:gd name="T43" fmla="*/ 1366 h 1804"/>
                <a:gd name="T44" fmla="*/ 1866 w 2135"/>
                <a:gd name="T45" fmla="*/ 1223 h 1804"/>
                <a:gd name="T46" fmla="*/ 1722 w 2135"/>
                <a:gd name="T47" fmla="*/ 1013 h 1804"/>
                <a:gd name="T48" fmla="*/ 1561 w 2135"/>
                <a:gd name="T49" fmla="*/ 821 h 1804"/>
                <a:gd name="T50" fmla="*/ 1387 w 2135"/>
                <a:gd name="T51" fmla="*/ 647 h 1804"/>
                <a:gd name="T52" fmla="*/ 1202 w 2135"/>
                <a:gd name="T53" fmla="*/ 491 h 1804"/>
                <a:gd name="T54" fmla="*/ 999 w 2135"/>
                <a:gd name="T55" fmla="*/ 353 h 1804"/>
                <a:gd name="T56" fmla="*/ 783 w 2135"/>
                <a:gd name="T57" fmla="*/ 239 h 1804"/>
                <a:gd name="T58" fmla="*/ 562 w 2135"/>
                <a:gd name="T59" fmla="*/ 138 h 1804"/>
                <a:gd name="T60" fmla="*/ 329 w 2135"/>
                <a:gd name="T61" fmla="*/ 66 h 1804"/>
                <a:gd name="T62" fmla="*/ 329 w 2135"/>
                <a:gd name="T63" fmla="*/ 66 h 1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244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>
                <a:gd name="T0" fmla="*/ 1854 w 1854"/>
                <a:gd name="T1" fmla="*/ 1858 h 1858"/>
                <a:gd name="T2" fmla="*/ 0 w 1854"/>
                <a:gd name="T3" fmla="*/ 1858 h 1858"/>
                <a:gd name="T4" fmla="*/ 0 w 1854"/>
                <a:gd name="T5" fmla="*/ 0 h 1858"/>
                <a:gd name="T6" fmla="*/ 1854 w 1854"/>
                <a:gd name="T7" fmla="*/ 1858 h 1858"/>
                <a:gd name="T8" fmla="*/ 1854 w 1854"/>
                <a:gd name="T9" fmla="*/ 1858 h 1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245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>
                <a:gd name="T0" fmla="*/ 1640 w 1745"/>
                <a:gd name="T1" fmla="*/ 1377 h 1577"/>
                <a:gd name="T2" fmla="*/ 1692 w 1745"/>
                <a:gd name="T3" fmla="*/ 1479 h 1577"/>
                <a:gd name="T4" fmla="*/ 1732 w 1745"/>
                <a:gd name="T5" fmla="*/ 1577 h 1577"/>
                <a:gd name="T6" fmla="*/ 1745 w 1745"/>
                <a:gd name="T7" fmla="*/ 1577 h 1577"/>
                <a:gd name="T8" fmla="*/ 1703 w 1745"/>
                <a:gd name="T9" fmla="*/ 1469 h 1577"/>
                <a:gd name="T10" fmla="*/ 1649 w 1745"/>
                <a:gd name="T11" fmla="*/ 1367 h 1577"/>
                <a:gd name="T12" fmla="*/ 1535 w 1745"/>
                <a:gd name="T13" fmla="*/ 1157 h 1577"/>
                <a:gd name="T14" fmla="*/ 1395 w 1745"/>
                <a:gd name="T15" fmla="*/ 951 h 1577"/>
                <a:gd name="T16" fmla="*/ 1236 w 1745"/>
                <a:gd name="T17" fmla="*/ 756 h 1577"/>
                <a:gd name="T18" fmla="*/ 1061 w 1745"/>
                <a:gd name="T19" fmla="*/ 582 h 1577"/>
                <a:gd name="T20" fmla="*/ 876 w 1745"/>
                <a:gd name="T21" fmla="*/ 426 h 1577"/>
                <a:gd name="T22" fmla="*/ 672 w 1745"/>
                <a:gd name="T23" fmla="*/ 294 h 1577"/>
                <a:gd name="T24" fmla="*/ 455 w 1745"/>
                <a:gd name="T25" fmla="*/ 174 h 1577"/>
                <a:gd name="T26" fmla="*/ 234 w 1745"/>
                <a:gd name="T27" fmla="*/ 78 h 1577"/>
                <a:gd name="T28" fmla="*/ 0 w 1745"/>
                <a:gd name="T29" fmla="*/ 0 h 1577"/>
                <a:gd name="T30" fmla="*/ 0 w 1745"/>
                <a:gd name="T31" fmla="*/ 12 h 1577"/>
                <a:gd name="T32" fmla="*/ 222 w 1745"/>
                <a:gd name="T33" fmla="*/ 89 h 1577"/>
                <a:gd name="T34" fmla="*/ 446 w 1745"/>
                <a:gd name="T35" fmla="*/ 185 h 1577"/>
                <a:gd name="T36" fmla="*/ 662 w 1745"/>
                <a:gd name="T37" fmla="*/ 305 h 1577"/>
                <a:gd name="T38" fmla="*/ 866 w 1745"/>
                <a:gd name="T39" fmla="*/ 437 h 1577"/>
                <a:gd name="T40" fmla="*/ 1052 w 1745"/>
                <a:gd name="T41" fmla="*/ 593 h 1577"/>
                <a:gd name="T42" fmla="*/ 1226 w 1745"/>
                <a:gd name="T43" fmla="*/ 767 h 1577"/>
                <a:gd name="T44" fmla="*/ 1385 w 1745"/>
                <a:gd name="T45" fmla="*/ 960 h 1577"/>
                <a:gd name="T46" fmla="*/ 1526 w 1745"/>
                <a:gd name="T47" fmla="*/ 1167 h 1577"/>
                <a:gd name="T48" fmla="*/ 1640 w 1745"/>
                <a:gd name="T49" fmla="*/ 1377 h 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246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>
                <a:gd name="T0" fmla="*/ 0 w 1745"/>
                <a:gd name="T1" fmla="*/ 0 h 1768"/>
                <a:gd name="T2" fmla="*/ 0 w 1745"/>
                <a:gd name="T3" fmla="*/ 12 h 1768"/>
                <a:gd name="T4" fmla="*/ 210 w 1745"/>
                <a:gd name="T5" fmla="*/ 88 h 1768"/>
                <a:gd name="T6" fmla="*/ 426 w 1745"/>
                <a:gd name="T7" fmla="*/ 190 h 1768"/>
                <a:gd name="T8" fmla="*/ 630 w 1745"/>
                <a:gd name="T9" fmla="*/ 304 h 1768"/>
                <a:gd name="T10" fmla="*/ 818 w 1745"/>
                <a:gd name="T11" fmla="*/ 442 h 1768"/>
                <a:gd name="T12" fmla="*/ 998 w 1745"/>
                <a:gd name="T13" fmla="*/ 592 h 1768"/>
                <a:gd name="T14" fmla="*/ 1164 w 1745"/>
                <a:gd name="T15" fmla="*/ 766 h 1768"/>
                <a:gd name="T16" fmla="*/ 1310 w 1745"/>
                <a:gd name="T17" fmla="*/ 942 h 1768"/>
                <a:gd name="T18" fmla="*/ 1454 w 1745"/>
                <a:gd name="T19" fmla="*/ 1146 h 1768"/>
                <a:gd name="T20" fmla="*/ 1536 w 1745"/>
                <a:gd name="T21" fmla="*/ 1298 h 1768"/>
                <a:gd name="T22" fmla="*/ 1614 w 1745"/>
                <a:gd name="T23" fmla="*/ 1456 h 1768"/>
                <a:gd name="T24" fmla="*/ 1682 w 1745"/>
                <a:gd name="T25" fmla="*/ 1616 h 1768"/>
                <a:gd name="T26" fmla="*/ 1733 w 1745"/>
                <a:gd name="T27" fmla="*/ 1768 h 1768"/>
                <a:gd name="T28" fmla="*/ 1745 w 1745"/>
                <a:gd name="T29" fmla="*/ 1768 h 1768"/>
                <a:gd name="T30" fmla="*/ 1691 w 1745"/>
                <a:gd name="T31" fmla="*/ 1606 h 1768"/>
                <a:gd name="T32" fmla="*/ 1623 w 1745"/>
                <a:gd name="T33" fmla="*/ 1445 h 1768"/>
                <a:gd name="T34" fmla="*/ 1547 w 1745"/>
                <a:gd name="T35" fmla="*/ 1288 h 1768"/>
                <a:gd name="T36" fmla="*/ 1463 w 1745"/>
                <a:gd name="T37" fmla="*/ 1136 h 1768"/>
                <a:gd name="T38" fmla="*/ 1320 w 1745"/>
                <a:gd name="T39" fmla="*/ 932 h 1768"/>
                <a:gd name="T40" fmla="*/ 1173 w 1745"/>
                <a:gd name="T41" fmla="*/ 755 h 1768"/>
                <a:gd name="T42" fmla="*/ 1008 w 1745"/>
                <a:gd name="T43" fmla="*/ 581 h 1768"/>
                <a:gd name="T44" fmla="*/ 827 w 1745"/>
                <a:gd name="T45" fmla="*/ 431 h 1768"/>
                <a:gd name="T46" fmla="*/ 642 w 1745"/>
                <a:gd name="T47" fmla="*/ 293 h 1768"/>
                <a:gd name="T48" fmla="*/ 437 w 1745"/>
                <a:gd name="T49" fmla="*/ 179 h 1768"/>
                <a:gd name="T50" fmla="*/ 222 w 1745"/>
                <a:gd name="T51" fmla="*/ 78 h 1768"/>
                <a:gd name="T52" fmla="*/ 0 w 1745"/>
                <a:gd name="T53" fmla="*/ 0 h 1768"/>
                <a:gd name="T54" fmla="*/ 0 w 1745"/>
                <a:gd name="T55" fmla="*/ 0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6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7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8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50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51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52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smtClean="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53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smtClean="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54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pPr>
              <a:defRPr/>
            </a:pPr>
            <a:fld id="{B3181223-79CD-4A6A-8CAB-203808558C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5"/>
          <p:cNvSpPr txBox="1">
            <a:spLocks noChangeArrowheads="1"/>
          </p:cNvSpPr>
          <p:nvPr/>
        </p:nvSpPr>
        <p:spPr bwMode="auto">
          <a:xfrm>
            <a:off x="1295400" y="1600200"/>
            <a:ext cx="6629400" cy="4524315"/>
          </a:xfrm>
          <a:prstGeom prst="rect">
            <a:avLst/>
          </a:prstGeom>
          <a:solidFill>
            <a:srgbClr val="99CCFF"/>
          </a:solidFill>
          <a:ln w="730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 dirty="0">
                <a:solidFill>
                  <a:schemeClr val="bg2"/>
                </a:solidFill>
              </a:rPr>
              <a:t/>
            </a:r>
            <a:br>
              <a:rPr lang="en-US" sz="2000" b="1" dirty="0">
                <a:solidFill>
                  <a:schemeClr val="bg2"/>
                </a:solidFill>
              </a:rPr>
            </a:br>
            <a:r>
              <a:rPr lang="en-US" sz="4000" b="1" dirty="0" smtClean="0">
                <a:solidFill>
                  <a:schemeClr val="bg2"/>
                </a:solidFill>
                <a:latin typeface="Comic Sans MS" pitchFamily="66" charset="0"/>
              </a:rPr>
              <a:t>Why Did Columbus</a:t>
            </a:r>
          </a:p>
          <a:p>
            <a:pPr algn="ctr">
              <a:spcBef>
                <a:spcPct val="50000"/>
              </a:spcBef>
            </a:pPr>
            <a:r>
              <a:rPr lang="en-US" sz="4000" b="1" dirty="0" smtClean="0">
                <a:solidFill>
                  <a:schemeClr val="bg2"/>
                </a:solidFill>
                <a:latin typeface="Comic Sans MS" pitchFamily="66" charset="0"/>
              </a:rPr>
              <a:t>Land on an Island</a:t>
            </a:r>
          </a:p>
          <a:p>
            <a:pPr algn="ctr">
              <a:spcBef>
                <a:spcPct val="50000"/>
              </a:spcBef>
            </a:pPr>
            <a:r>
              <a:rPr lang="en-US" sz="4000" b="1" dirty="0" smtClean="0">
                <a:solidFill>
                  <a:schemeClr val="bg2"/>
                </a:solidFill>
                <a:latin typeface="Comic Sans MS" pitchFamily="66" charset="0"/>
              </a:rPr>
              <a:t>in the Caribbean Sea?</a:t>
            </a:r>
            <a:endParaRPr lang="en-US" sz="4000" b="1" dirty="0">
              <a:solidFill>
                <a:schemeClr val="bg2"/>
              </a:solidFill>
              <a:latin typeface="Comic Sans MS" pitchFamily="66" charset="0"/>
            </a:endParaRPr>
          </a:p>
          <a:p>
            <a:pPr algn="ctr">
              <a:spcBef>
                <a:spcPct val="50000"/>
              </a:spcBef>
            </a:pPr>
            <a:r>
              <a:rPr lang="en-US" sz="2400" b="1" dirty="0" smtClean="0">
                <a:solidFill>
                  <a:schemeClr val="bg2"/>
                </a:solidFill>
                <a:latin typeface="Comic Sans MS" pitchFamily="66" charset="0"/>
              </a:rPr>
              <a:t>And why did every European country</a:t>
            </a:r>
          </a:p>
          <a:p>
            <a:pPr algn="ctr">
              <a:spcBef>
                <a:spcPct val="50000"/>
              </a:spcBef>
            </a:pPr>
            <a:r>
              <a:rPr lang="en-US" sz="2400" b="1" dirty="0" smtClean="0">
                <a:solidFill>
                  <a:schemeClr val="bg2"/>
                </a:solidFill>
                <a:latin typeface="Comic Sans MS" pitchFamily="66" charset="0"/>
              </a:rPr>
              <a:t>want at least one of those islands</a:t>
            </a:r>
          </a:p>
          <a:p>
            <a:pPr algn="ctr">
              <a:spcBef>
                <a:spcPct val="50000"/>
              </a:spcBef>
            </a:pPr>
            <a:r>
              <a:rPr lang="en-US" sz="2400" b="1" dirty="0" smtClean="0">
                <a:solidFill>
                  <a:schemeClr val="bg2"/>
                </a:solidFill>
                <a:latin typeface="Comic Sans MS" pitchFamily="66" charset="0"/>
              </a:rPr>
              <a:t>or a piece of northern South America?</a:t>
            </a:r>
            <a:endParaRPr lang="en-US" sz="2400" b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 descr="globeTWW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-1588"/>
            <a:ext cx="6861175" cy="6861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 Box 4"/>
          <p:cNvSpPr txBox="1">
            <a:spLocks noChangeArrowheads="1"/>
          </p:cNvSpPr>
          <p:nvPr/>
        </p:nvSpPr>
        <p:spPr bwMode="auto">
          <a:xfrm>
            <a:off x="4495800" y="4343400"/>
            <a:ext cx="4495800" cy="2355850"/>
          </a:xfrm>
          <a:prstGeom prst="rect">
            <a:avLst/>
          </a:prstGeom>
          <a:solidFill>
            <a:srgbClr val="99CCFF"/>
          </a:solidFill>
          <a:ln w="730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400" b="1">
                <a:solidFill>
                  <a:schemeClr val="bg2"/>
                </a:solidFill>
                <a:latin typeface="Comic Sans MS" pitchFamily="66" charset="0"/>
              </a:rPr>
              <a:t>Observations there</a:t>
            </a:r>
          </a:p>
          <a:p>
            <a:pPr algn="ctr"/>
            <a:r>
              <a:rPr lang="en-US" sz="2400" b="1">
                <a:solidFill>
                  <a:schemeClr val="bg2"/>
                </a:solidFill>
                <a:latin typeface="Comic Sans MS" pitchFamily="66" charset="0"/>
              </a:rPr>
              <a:t> led to the conclusion</a:t>
            </a:r>
          </a:p>
          <a:p>
            <a:pPr algn="ctr"/>
            <a:r>
              <a:rPr lang="en-US" sz="2400" b="1">
                <a:solidFill>
                  <a:schemeClr val="bg2"/>
                </a:solidFill>
                <a:latin typeface="Comic Sans MS" pitchFamily="66" charset="0"/>
              </a:rPr>
              <a:t>that the winds tended</a:t>
            </a:r>
          </a:p>
          <a:p>
            <a:pPr algn="ctr"/>
            <a:r>
              <a:rPr lang="en-US" sz="2400" b="1">
                <a:solidFill>
                  <a:schemeClr val="bg2"/>
                </a:solidFill>
                <a:latin typeface="Comic Sans MS" pitchFamily="66" charset="0"/>
              </a:rPr>
              <a:t>to blow more often</a:t>
            </a:r>
          </a:p>
          <a:p>
            <a:pPr algn="ctr"/>
            <a:r>
              <a:rPr lang="en-US" sz="2400" b="1">
                <a:solidFill>
                  <a:schemeClr val="bg2"/>
                </a:solidFill>
                <a:latin typeface="Comic Sans MS" pitchFamily="66" charset="0"/>
              </a:rPr>
              <a:t>from the west</a:t>
            </a:r>
          </a:p>
          <a:p>
            <a:pPr algn="ctr"/>
            <a:r>
              <a:rPr lang="en-US" sz="2400" b="1">
                <a:solidFill>
                  <a:schemeClr val="bg2"/>
                </a:solidFill>
                <a:latin typeface="Comic Sans MS" pitchFamily="66" charset="0"/>
              </a:rPr>
              <a:t> or southwest.</a:t>
            </a:r>
            <a:endParaRPr lang="en-US" sz="2800" b="1">
              <a:solidFill>
                <a:schemeClr val="bg2"/>
              </a:solidFill>
            </a:endParaRPr>
          </a:p>
        </p:txBody>
      </p:sp>
      <p:sp>
        <p:nvSpPr>
          <p:cNvPr id="11268" name="Rectangle 5"/>
          <p:cNvSpPr>
            <a:spLocks noChangeArrowheads="1"/>
          </p:cNvSpPr>
          <p:nvPr/>
        </p:nvSpPr>
        <p:spPr bwMode="auto">
          <a:xfrm>
            <a:off x="3886200" y="1905000"/>
            <a:ext cx="304800" cy="304800"/>
          </a:xfrm>
          <a:prstGeom prst="rect">
            <a:avLst/>
          </a:prstGeom>
          <a:solidFill>
            <a:srgbClr val="FF66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69" name="Oval 6"/>
          <p:cNvSpPr>
            <a:spLocks noChangeArrowheads="1"/>
          </p:cNvSpPr>
          <p:nvPr/>
        </p:nvSpPr>
        <p:spPr bwMode="auto">
          <a:xfrm>
            <a:off x="3962400" y="1981200"/>
            <a:ext cx="152400" cy="152400"/>
          </a:xfrm>
          <a:prstGeom prst="ellipse">
            <a:avLst/>
          </a:prstGeom>
          <a:solidFill>
            <a:srgbClr val="FFCC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270" name="Picture 7" descr="SailingShip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43675" y="152400"/>
            <a:ext cx="2600325" cy="192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 descr="globe8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-1588"/>
            <a:ext cx="6861175" cy="6861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6" descr="SailingShip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37375" y="2413000"/>
            <a:ext cx="2359025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Text Box 8"/>
          <p:cNvSpPr txBox="1">
            <a:spLocks noChangeArrowheads="1"/>
          </p:cNvSpPr>
          <p:nvPr/>
        </p:nvSpPr>
        <p:spPr bwMode="auto">
          <a:xfrm>
            <a:off x="4495800" y="4343400"/>
            <a:ext cx="4495800" cy="2355850"/>
          </a:xfrm>
          <a:prstGeom prst="rect">
            <a:avLst/>
          </a:prstGeom>
          <a:solidFill>
            <a:srgbClr val="99CCFF"/>
          </a:solidFill>
          <a:ln w="730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400" b="1">
                <a:solidFill>
                  <a:schemeClr val="bg2"/>
                </a:solidFill>
                <a:latin typeface="Comic Sans MS" pitchFamily="66" charset="0"/>
              </a:rPr>
              <a:t>When people put these</a:t>
            </a:r>
          </a:p>
          <a:p>
            <a:pPr algn="ctr"/>
            <a:r>
              <a:rPr lang="en-US" sz="2400" b="1">
                <a:solidFill>
                  <a:schemeClr val="bg2"/>
                </a:solidFill>
                <a:latin typeface="Comic Sans MS" pitchFamily="66" charset="0"/>
              </a:rPr>
              <a:t>observations together,</a:t>
            </a:r>
          </a:p>
          <a:p>
            <a:pPr algn="ctr"/>
            <a:r>
              <a:rPr lang="en-US" sz="2400" b="1">
                <a:solidFill>
                  <a:schemeClr val="bg2"/>
                </a:solidFill>
                <a:latin typeface="Comic Sans MS" pitchFamily="66" charset="0"/>
              </a:rPr>
              <a:t>they realized that a ship</a:t>
            </a:r>
          </a:p>
          <a:p>
            <a:pPr algn="ctr"/>
            <a:r>
              <a:rPr lang="en-US" sz="2400" b="1">
                <a:solidFill>
                  <a:schemeClr val="bg2"/>
                </a:solidFill>
                <a:latin typeface="Comic Sans MS" pitchFamily="66" charset="0"/>
              </a:rPr>
              <a:t>could “ride the trade winds”</a:t>
            </a:r>
          </a:p>
          <a:p>
            <a:pPr algn="ctr"/>
            <a:r>
              <a:rPr lang="en-US" sz="2400" b="1">
                <a:solidFill>
                  <a:schemeClr val="bg2"/>
                </a:solidFill>
                <a:latin typeface="Comic Sans MS" pitchFamily="66" charset="0"/>
              </a:rPr>
              <a:t>across the Atlantic Ocean</a:t>
            </a:r>
          </a:p>
          <a:p>
            <a:pPr algn="ctr"/>
            <a:r>
              <a:rPr lang="en-US" sz="2400" b="1">
                <a:solidFill>
                  <a:schemeClr val="bg2"/>
                </a:solidFill>
                <a:latin typeface="Comic Sans MS" pitchFamily="66" charset="0"/>
              </a:rPr>
              <a:t>. . . 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 descr="globe9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-1588"/>
            <a:ext cx="6861175" cy="6861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 Box 6"/>
          <p:cNvSpPr txBox="1">
            <a:spLocks noChangeArrowheads="1"/>
          </p:cNvSpPr>
          <p:nvPr/>
        </p:nvSpPr>
        <p:spPr bwMode="auto">
          <a:xfrm>
            <a:off x="4495800" y="4349750"/>
            <a:ext cx="4495800" cy="2295525"/>
          </a:xfrm>
          <a:prstGeom prst="rect">
            <a:avLst/>
          </a:prstGeom>
          <a:solidFill>
            <a:srgbClr val="99CCFF"/>
          </a:solidFill>
          <a:ln w="730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400" b="1">
                <a:solidFill>
                  <a:schemeClr val="bg2"/>
                </a:solidFill>
                <a:latin typeface="Comic Sans MS" pitchFamily="66" charset="0"/>
              </a:rPr>
              <a:t>. . and then turn northward and go along the coast</a:t>
            </a:r>
          </a:p>
          <a:p>
            <a:pPr algn="ctr"/>
            <a:r>
              <a:rPr lang="en-US" sz="2000" b="1">
                <a:solidFill>
                  <a:schemeClr val="bg2"/>
                </a:solidFill>
                <a:latin typeface="Comic Sans MS" pitchFamily="66" charset="0"/>
              </a:rPr>
              <a:t>(or the edge of the world!)</a:t>
            </a:r>
          </a:p>
          <a:p>
            <a:pPr algn="ctr"/>
            <a:r>
              <a:rPr lang="en-US" sz="2400" b="1">
                <a:solidFill>
                  <a:schemeClr val="bg2"/>
                </a:solidFill>
                <a:latin typeface="Comic Sans MS" pitchFamily="66" charset="0"/>
              </a:rPr>
              <a:t>until the westerly winds could push their ships </a:t>
            </a:r>
          </a:p>
          <a:p>
            <a:pPr algn="ctr"/>
            <a:r>
              <a:rPr lang="en-US" sz="2400" b="1">
                <a:solidFill>
                  <a:schemeClr val="bg2"/>
                </a:solidFill>
                <a:latin typeface="Comic Sans MS" pitchFamily="66" charset="0"/>
              </a:rPr>
              <a:t>back to Europe.</a:t>
            </a:r>
          </a:p>
        </p:txBody>
      </p:sp>
      <p:pic>
        <p:nvPicPr>
          <p:cNvPr id="13316" name="Picture 7" descr="SailingShip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19875" y="152400"/>
            <a:ext cx="2600325" cy="192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globe9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-1588"/>
            <a:ext cx="6861175" cy="6861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4495800" y="4349750"/>
            <a:ext cx="4495800" cy="1938992"/>
          </a:xfrm>
          <a:prstGeom prst="rect">
            <a:avLst/>
          </a:prstGeom>
          <a:solidFill>
            <a:srgbClr val="99CCFF"/>
          </a:solidFill>
          <a:ln w="730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400" b="1" dirty="0">
                <a:solidFill>
                  <a:schemeClr val="bg2"/>
                </a:solidFill>
                <a:latin typeface="Comic Sans MS" pitchFamily="66" charset="0"/>
              </a:rPr>
              <a:t>That is why explorers </a:t>
            </a:r>
          </a:p>
          <a:p>
            <a:pPr algn="ctr"/>
            <a:r>
              <a:rPr lang="en-US" sz="2400" b="1" dirty="0">
                <a:solidFill>
                  <a:schemeClr val="bg2"/>
                </a:solidFill>
                <a:latin typeface="Comic Sans MS" pitchFamily="66" charset="0"/>
              </a:rPr>
              <a:t>often landed on islands</a:t>
            </a:r>
          </a:p>
          <a:p>
            <a:pPr algn="ctr"/>
            <a:r>
              <a:rPr lang="en-US" sz="2400" b="1" dirty="0">
                <a:solidFill>
                  <a:schemeClr val="bg2"/>
                </a:solidFill>
                <a:latin typeface="Comic Sans MS" pitchFamily="66" charset="0"/>
              </a:rPr>
              <a:t>in the Caribbean Sea</a:t>
            </a:r>
          </a:p>
          <a:p>
            <a:pPr algn="ctr"/>
            <a:r>
              <a:rPr lang="en-US" sz="2400" b="1" dirty="0" smtClean="0">
                <a:solidFill>
                  <a:schemeClr val="bg2"/>
                </a:solidFill>
                <a:latin typeface="Comic Sans MS" pitchFamily="66" charset="0"/>
              </a:rPr>
              <a:t>or on the northern coast</a:t>
            </a:r>
          </a:p>
          <a:p>
            <a:pPr algn="ctr"/>
            <a:r>
              <a:rPr lang="en-US" sz="2400" b="1" dirty="0" smtClean="0">
                <a:solidFill>
                  <a:schemeClr val="bg2"/>
                </a:solidFill>
                <a:latin typeface="Comic Sans MS" pitchFamily="66" charset="0"/>
              </a:rPr>
              <a:t>of </a:t>
            </a:r>
            <a:r>
              <a:rPr lang="en-US" sz="2400" b="1" dirty="0" smtClean="0">
                <a:solidFill>
                  <a:schemeClr val="bg2"/>
                </a:solidFill>
                <a:latin typeface="Comic Sans MS" pitchFamily="66" charset="0"/>
              </a:rPr>
              <a:t>South </a:t>
            </a:r>
            <a:r>
              <a:rPr lang="en-US" sz="2400" b="1" dirty="0">
                <a:solidFill>
                  <a:schemeClr val="bg2"/>
                </a:solidFill>
                <a:latin typeface="Comic Sans MS" pitchFamily="66" charset="0"/>
              </a:rPr>
              <a:t>America.</a:t>
            </a: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1143000" y="3124200"/>
            <a:ext cx="304800" cy="304800"/>
          </a:xfrm>
          <a:prstGeom prst="rect">
            <a:avLst/>
          </a:prstGeom>
          <a:solidFill>
            <a:srgbClr val="FF66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Oval 5"/>
          <p:cNvSpPr>
            <a:spLocks noChangeArrowheads="1"/>
          </p:cNvSpPr>
          <p:nvPr/>
        </p:nvSpPr>
        <p:spPr bwMode="auto">
          <a:xfrm>
            <a:off x="1219200" y="3200400"/>
            <a:ext cx="152400" cy="152400"/>
          </a:xfrm>
          <a:prstGeom prst="ellipse">
            <a:avLst/>
          </a:prstGeom>
          <a:solidFill>
            <a:srgbClr val="FFCC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globe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6625" y="-1588"/>
            <a:ext cx="6861175" cy="6861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152400" y="4699000"/>
            <a:ext cx="3429000" cy="1625600"/>
          </a:xfrm>
          <a:prstGeom prst="rect">
            <a:avLst/>
          </a:prstGeom>
          <a:solidFill>
            <a:srgbClr val="99CCFF"/>
          </a:solidFill>
          <a:ln w="730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400" b="1">
                <a:solidFill>
                  <a:schemeClr val="bg2"/>
                </a:solidFill>
                <a:latin typeface="Comic Sans MS" pitchFamily="66" charset="0"/>
              </a:rPr>
              <a:t>Now let’s look at</a:t>
            </a:r>
          </a:p>
          <a:p>
            <a:pPr algn="ctr"/>
            <a:r>
              <a:rPr lang="en-US" sz="2400" b="1">
                <a:solidFill>
                  <a:schemeClr val="bg2"/>
                </a:solidFill>
                <a:latin typeface="Comic Sans MS" pitchFamily="66" charset="0"/>
              </a:rPr>
              <a:t>how this worked</a:t>
            </a:r>
          </a:p>
          <a:p>
            <a:pPr algn="ctr"/>
            <a:r>
              <a:rPr lang="en-US" sz="2400" b="1">
                <a:solidFill>
                  <a:schemeClr val="bg2"/>
                </a:solidFill>
                <a:latin typeface="Comic Sans MS" pitchFamily="66" charset="0"/>
              </a:rPr>
              <a:t>during the era</a:t>
            </a:r>
          </a:p>
          <a:p>
            <a:pPr algn="ctr"/>
            <a:r>
              <a:rPr lang="en-US" sz="2400" b="1">
                <a:solidFill>
                  <a:schemeClr val="bg2"/>
                </a:solidFill>
                <a:latin typeface="Comic Sans MS" pitchFamily="66" charset="0"/>
              </a:rPr>
              <a:t>of colonial trade. </a:t>
            </a:r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globe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6625" y="-1588"/>
            <a:ext cx="6861175" cy="6861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 descr="globe1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9800" y="0"/>
            <a:ext cx="6861175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152400" y="4699000"/>
            <a:ext cx="3429000" cy="1625600"/>
          </a:xfrm>
          <a:prstGeom prst="rect">
            <a:avLst/>
          </a:prstGeom>
          <a:solidFill>
            <a:srgbClr val="99CCFF"/>
          </a:solidFill>
          <a:ln w="730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400" b="1">
                <a:solidFill>
                  <a:schemeClr val="bg2"/>
                </a:solidFill>
                <a:latin typeface="Comic Sans MS" pitchFamily="66" charset="0"/>
              </a:rPr>
              <a:t>Ships from Europe</a:t>
            </a:r>
          </a:p>
          <a:p>
            <a:pPr algn="ctr"/>
            <a:r>
              <a:rPr lang="en-US" sz="2400" b="1">
                <a:solidFill>
                  <a:schemeClr val="bg2"/>
                </a:solidFill>
                <a:latin typeface="Comic Sans MS" pitchFamily="66" charset="0"/>
              </a:rPr>
              <a:t>would first go south</a:t>
            </a:r>
          </a:p>
          <a:p>
            <a:pPr algn="ctr"/>
            <a:r>
              <a:rPr lang="en-US" sz="2400" b="1">
                <a:solidFill>
                  <a:schemeClr val="bg2"/>
                </a:solidFill>
                <a:latin typeface="Comic Sans MS" pitchFamily="66" charset="0"/>
              </a:rPr>
              <a:t>along the coast</a:t>
            </a:r>
          </a:p>
          <a:p>
            <a:pPr algn="ctr"/>
            <a:r>
              <a:rPr lang="en-US" sz="2400" b="1">
                <a:solidFill>
                  <a:schemeClr val="bg2"/>
                </a:solidFill>
                <a:latin typeface="Comic Sans MS" pitchFamily="66" charset="0"/>
              </a:rPr>
              <a:t>of Africa.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globe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6625" y="-1588"/>
            <a:ext cx="6861175" cy="6861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 descr="globe1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9800" y="0"/>
            <a:ext cx="6861175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5" descr="globe2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9800" y="0"/>
            <a:ext cx="6861175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Text Box 7"/>
          <p:cNvSpPr txBox="1">
            <a:spLocks noChangeArrowheads="1"/>
          </p:cNvSpPr>
          <p:nvPr/>
        </p:nvSpPr>
        <p:spPr bwMode="auto">
          <a:xfrm>
            <a:off x="152400" y="4724400"/>
            <a:ext cx="3429000" cy="1625600"/>
          </a:xfrm>
          <a:prstGeom prst="rect">
            <a:avLst/>
          </a:prstGeom>
          <a:solidFill>
            <a:srgbClr val="99CCFF"/>
          </a:solidFill>
          <a:ln w="730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400" b="1">
                <a:solidFill>
                  <a:schemeClr val="bg2"/>
                </a:solidFill>
                <a:latin typeface="Comic Sans MS" pitchFamily="66" charset="0"/>
              </a:rPr>
              <a:t>Then they turned</a:t>
            </a:r>
          </a:p>
          <a:p>
            <a:pPr algn="ctr"/>
            <a:r>
              <a:rPr lang="en-US" sz="2400" b="1">
                <a:solidFill>
                  <a:schemeClr val="bg2"/>
                </a:solidFill>
                <a:latin typeface="Comic Sans MS" pitchFamily="66" charset="0"/>
              </a:rPr>
              <a:t>and headed west,</a:t>
            </a:r>
          </a:p>
          <a:p>
            <a:pPr algn="ctr"/>
            <a:r>
              <a:rPr lang="en-US" sz="2400" b="1">
                <a:solidFill>
                  <a:schemeClr val="bg2"/>
                </a:solidFill>
                <a:latin typeface="Comic Sans MS" pitchFamily="66" charset="0"/>
              </a:rPr>
              <a:t>pushed by the wind</a:t>
            </a:r>
          </a:p>
          <a:p>
            <a:pPr algn="ctr"/>
            <a:r>
              <a:rPr lang="en-US" sz="2400" b="1">
                <a:solidFill>
                  <a:schemeClr val="bg2"/>
                </a:solidFill>
                <a:latin typeface="Comic Sans MS" pitchFamily="66" charset="0"/>
              </a:rPr>
              <a:t> from the east.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globe3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6625" y="-1588"/>
            <a:ext cx="6861175" cy="6861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152400" y="4724400"/>
            <a:ext cx="3429000" cy="1625600"/>
          </a:xfrm>
          <a:prstGeom prst="rect">
            <a:avLst/>
          </a:prstGeom>
          <a:solidFill>
            <a:srgbClr val="99CCFF"/>
          </a:solidFill>
          <a:ln w="730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400" b="1">
                <a:solidFill>
                  <a:schemeClr val="bg2"/>
                </a:solidFill>
                <a:latin typeface="Comic Sans MS" pitchFamily="66" charset="0"/>
              </a:rPr>
              <a:t>The trade winds</a:t>
            </a:r>
          </a:p>
          <a:p>
            <a:pPr algn="ctr"/>
            <a:r>
              <a:rPr lang="en-US" sz="2400" b="1">
                <a:solidFill>
                  <a:schemeClr val="bg2"/>
                </a:solidFill>
                <a:latin typeface="Comic Sans MS" pitchFamily="66" charset="0"/>
              </a:rPr>
              <a:t>could take them </a:t>
            </a:r>
          </a:p>
          <a:p>
            <a:pPr algn="ctr"/>
            <a:r>
              <a:rPr lang="en-US" sz="2400" b="1">
                <a:solidFill>
                  <a:schemeClr val="bg2"/>
                </a:solidFill>
                <a:latin typeface="Comic Sans MS" pitchFamily="66" charset="0"/>
              </a:rPr>
              <a:t>quickly across </a:t>
            </a:r>
          </a:p>
          <a:p>
            <a:pPr algn="ctr"/>
            <a:r>
              <a:rPr lang="en-US" sz="2400" b="1">
                <a:solidFill>
                  <a:schemeClr val="bg2"/>
                </a:solidFill>
                <a:latin typeface="Comic Sans MS" pitchFamily="66" charset="0"/>
              </a:rPr>
              <a:t>the Atlantic Ocean.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globe4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9800" y="-1588"/>
            <a:ext cx="6861175" cy="6861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152400" y="4714875"/>
            <a:ext cx="3429000" cy="1625600"/>
          </a:xfrm>
          <a:prstGeom prst="rect">
            <a:avLst/>
          </a:prstGeom>
          <a:solidFill>
            <a:srgbClr val="99CCFF"/>
          </a:solidFill>
          <a:ln w="730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400" b="1">
                <a:solidFill>
                  <a:schemeClr val="bg2"/>
                </a:solidFill>
                <a:latin typeface="Comic Sans MS" pitchFamily="66" charset="0"/>
              </a:rPr>
              <a:t>Then they</a:t>
            </a:r>
          </a:p>
          <a:p>
            <a:pPr algn="ctr"/>
            <a:r>
              <a:rPr lang="en-US" sz="2400" b="1">
                <a:solidFill>
                  <a:schemeClr val="bg2"/>
                </a:solidFill>
                <a:latin typeface="Comic Sans MS" pitchFamily="66" charset="0"/>
              </a:rPr>
              <a:t>would go north</a:t>
            </a:r>
          </a:p>
          <a:p>
            <a:pPr algn="ctr"/>
            <a:r>
              <a:rPr lang="en-US" sz="2400" b="1">
                <a:solidFill>
                  <a:schemeClr val="bg2"/>
                </a:solidFill>
                <a:latin typeface="Comic Sans MS" pitchFamily="66" charset="0"/>
              </a:rPr>
              <a:t>along the coast</a:t>
            </a:r>
          </a:p>
          <a:p>
            <a:pPr algn="ctr"/>
            <a:r>
              <a:rPr lang="en-US" sz="2400" b="1">
                <a:solidFill>
                  <a:schemeClr val="bg2"/>
                </a:solidFill>
                <a:latin typeface="Comic Sans MS" pitchFamily="66" charset="0"/>
              </a:rPr>
              <a:t>of North America.</a:t>
            </a: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globe5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9800" y="-1588"/>
            <a:ext cx="6861175" cy="6861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152400" y="4714875"/>
            <a:ext cx="3352800" cy="1625600"/>
          </a:xfrm>
          <a:prstGeom prst="rect">
            <a:avLst/>
          </a:prstGeom>
          <a:solidFill>
            <a:srgbClr val="99CCFF"/>
          </a:solidFill>
          <a:ln w="730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400" b="1">
                <a:solidFill>
                  <a:schemeClr val="bg2"/>
                </a:solidFill>
                <a:latin typeface="Comic Sans MS" pitchFamily="66" charset="0"/>
              </a:rPr>
              <a:t>Finally, they used</a:t>
            </a:r>
          </a:p>
          <a:p>
            <a:pPr algn="ctr"/>
            <a:r>
              <a:rPr lang="en-US" sz="2400" b="1">
                <a:solidFill>
                  <a:schemeClr val="bg2"/>
                </a:solidFill>
                <a:latin typeface="Comic Sans MS" pitchFamily="66" charset="0"/>
              </a:rPr>
              <a:t>the westerly wind</a:t>
            </a:r>
          </a:p>
          <a:p>
            <a:pPr algn="ctr"/>
            <a:r>
              <a:rPr lang="en-US" sz="2400" b="1">
                <a:solidFill>
                  <a:schemeClr val="bg2"/>
                </a:solidFill>
                <a:latin typeface="Comic Sans MS" pitchFamily="66" charset="0"/>
              </a:rPr>
              <a:t>to push them</a:t>
            </a:r>
          </a:p>
          <a:p>
            <a:pPr algn="ctr"/>
            <a:r>
              <a:rPr lang="en-US" sz="2400" b="1">
                <a:solidFill>
                  <a:schemeClr val="bg2"/>
                </a:solidFill>
                <a:latin typeface="Comic Sans MS" pitchFamily="66" charset="0"/>
              </a:rPr>
              <a:t> back to Europe.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lobe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-1588"/>
            <a:ext cx="6861175" cy="6861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4953000" y="311150"/>
            <a:ext cx="3962400" cy="2355850"/>
          </a:xfrm>
          <a:prstGeom prst="rect">
            <a:avLst/>
          </a:prstGeom>
          <a:solidFill>
            <a:srgbClr val="99CCFF"/>
          </a:solidFill>
          <a:ln w="730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400" b="1">
                <a:solidFill>
                  <a:schemeClr val="bg2"/>
                </a:solidFill>
                <a:latin typeface="Comic Sans MS" pitchFamily="66" charset="0"/>
              </a:rPr>
              <a:t>Here is a globe,</a:t>
            </a:r>
          </a:p>
          <a:p>
            <a:pPr algn="ctr"/>
            <a:r>
              <a:rPr lang="en-US" sz="2400" b="1">
                <a:solidFill>
                  <a:schemeClr val="bg2"/>
                </a:solidFill>
                <a:latin typeface="Comic Sans MS" pitchFamily="66" charset="0"/>
              </a:rPr>
              <a:t>viewed from an angle </a:t>
            </a:r>
          </a:p>
          <a:p>
            <a:pPr algn="ctr"/>
            <a:r>
              <a:rPr lang="en-US" sz="2400" b="1">
                <a:solidFill>
                  <a:schemeClr val="bg2"/>
                </a:solidFill>
                <a:latin typeface="Comic Sans MS" pitchFamily="66" charset="0"/>
              </a:rPr>
              <a:t>that helps you focus </a:t>
            </a:r>
          </a:p>
          <a:p>
            <a:pPr algn="ctr"/>
            <a:r>
              <a:rPr lang="en-US" sz="2400" b="1">
                <a:solidFill>
                  <a:schemeClr val="bg2"/>
                </a:solidFill>
                <a:latin typeface="Comic Sans MS" pitchFamily="66" charset="0"/>
              </a:rPr>
              <a:t>on the Atlantic Ocean</a:t>
            </a:r>
          </a:p>
          <a:p>
            <a:pPr algn="ctr"/>
            <a:r>
              <a:rPr lang="en-US" sz="2400" b="1">
                <a:solidFill>
                  <a:schemeClr val="bg2"/>
                </a:solidFill>
                <a:latin typeface="Comic Sans MS" pitchFamily="66" charset="0"/>
              </a:rPr>
              <a:t>and the continents</a:t>
            </a:r>
          </a:p>
          <a:p>
            <a:pPr algn="ctr"/>
            <a:r>
              <a:rPr lang="en-US" sz="2400" b="1">
                <a:solidFill>
                  <a:schemeClr val="bg2"/>
                </a:solidFill>
                <a:latin typeface="Comic Sans MS" pitchFamily="66" charset="0"/>
              </a:rPr>
              <a:t>around it.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Summary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en-US" smtClean="0"/>
              <a:t>From the British point of view,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smtClean="0"/>
              <a:t>the North Atlantic winds were like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smtClean="0"/>
              <a:t>an automatic gold-delivery system.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en-US" sz="1000" smtClean="0"/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smtClean="0"/>
              <a:t>Spanish ships went to the Americas,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smtClean="0"/>
              <a:t>loaded up with treasure, and then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smtClean="0"/>
              <a:t>had to sail close to England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smtClean="0"/>
              <a:t>on their way back home.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en-US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en-US" smtClean="0"/>
              <a:t>And that is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smtClean="0"/>
              <a:t>the geographic setting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smtClean="0"/>
              <a:t>for the Spanish Armada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smtClean="0"/>
              <a:t>and, later,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smtClean="0"/>
              <a:t>the Triangle Trade.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en-US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38758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globe5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9375" y="-1450975"/>
            <a:ext cx="6861175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4495800" y="5029200"/>
            <a:ext cx="4267200" cy="1200150"/>
          </a:xfrm>
          <a:prstGeom prst="rect">
            <a:avLst/>
          </a:prstGeom>
          <a:solidFill>
            <a:srgbClr val="99CCFF"/>
          </a:solidFill>
          <a:ln w="730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400" b="1">
                <a:solidFill>
                  <a:schemeClr val="bg2"/>
                </a:solidFill>
                <a:latin typeface="Comic Sans MS" pitchFamily="66" charset="0"/>
              </a:rPr>
              <a:t>PS. Benjamin Franklin</a:t>
            </a:r>
          </a:p>
          <a:p>
            <a:pPr algn="ctr"/>
            <a:r>
              <a:rPr lang="en-US" sz="2400" b="1">
                <a:solidFill>
                  <a:schemeClr val="bg2"/>
                </a:solidFill>
                <a:latin typeface="Comic Sans MS" pitchFamily="66" charset="0"/>
              </a:rPr>
              <a:t>drew the first maps</a:t>
            </a:r>
          </a:p>
          <a:p>
            <a:pPr algn="ctr"/>
            <a:r>
              <a:rPr lang="en-US" sz="2400" b="1">
                <a:solidFill>
                  <a:schemeClr val="bg2"/>
                </a:solidFill>
                <a:latin typeface="Comic Sans MS" pitchFamily="66" charset="0"/>
              </a:rPr>
              <a:t>of this circulation.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6075" y="0"/>
            <a:ext cx="8451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4419600" y="685800"/>
            <a:ext cx="3124200" cy="830263"/>
          </a:xfrm>
          <a:prstGeom prst="rect">
            <a:avLst/>
          </a:prstGeom>
          <a:solidFill>
            <a:srgbClr val="99CCFF"/>
          </a:solidFill>
          <a:ln w="730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400" b="1">
                <a:solidFill>
                  <a:schemeClr val="bg2"/>
                </a:solidFill>
                <a:latin typeface="Comic Sans MS" pitchFamily="66" charset="0"/>
              </a:rPr>
              <a:t>Here is one</a:t>
            </a:r>
          </a:p>
          <a:p>
            <a:pPr algn="ctr"/>
            <a:r>
              <a:rPr lang="en-US" sz="2400" b="1">
                <a:solidFill>
                  <a:schemeClr val="bg2"/>
                </a:solidFill>
                <a:latin typeface="Comic Sans MS" pitchFamily="66" charset="0"/>
              </a:rPr>
              <a:t>of his maps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533400" y="3124200"/>
            <a:ext cx="3124200" cy="1200150"/>
          </a:xfrm>
          <a:prstGeom prst="rect">
            <a:avLst/>
          </a:prstGeom>
          <a:solidFill>
            <a:srgbClr val="99CCFF"/>
          </a:solidFill>
          <a:ln w="730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400" b="1">
                <a:solidFill>
                  <a:schemeClr val="bg2"/>
                </a:solidFill>
                <a:latin typeface="Comic Sans MS" pitchFamily="66" charset="0"/>
              </a:rPr>
              <a:t>He was especially</a:t>
            </a:r>
          </a:p>
          <a:p>
            <a:pPr algn="ctr"/>
            <a:r>
              <a:rPr lang="en-US" sz="2400" b="1">
                <a:solidFill>
                  <a:schemeClr val="bg2"/>
                </a:solidFill>
                <a:latin typeface="Comic Sans MS" pitchFamily="66" charset="0"/>
              </a:rPr>
              <a:t>interested in the Gulf Stream.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957587">
            <a:off x="1992313" y="2627313"/>
            <a:ext cx="5249862" cy="458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288925" y="228600"/>
            <a:ext cx="4267200" cy="2538413"/>
          </a:xfrm>
          <a:prstGeom prst="rect">
            <a:avLst/>
          </a:prstGeom>
          <a:solidFill>
            <a:srgbClr val="99CCFF"/>
          </a:solidFill>
          <a:ln w="730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400" b="1">
                <a:solidFill>
                  <a:schemeClr val="bg2"/>
                </a:solidFill>
                <a:latin typeface="Comic Sans MS" pitchFamily="66" charset="0"/>
              </a:rPr>
              <a:t>This is a modern map</a:t>
            </a:r>
          </a:p>
          <a:p>
            <a:pPr algn="ctr"/>
            <a:r>
              <a:rPr lang="en-US" sz="2400" b="1">
                <a:solidFill>
                  <a:schemeClr val="bg2"/>
                </a:solidFill>
                <a:latin typeface="Comic Sans MS" pitchFamily="66" charset="0"/>
              </a:rPr>
              <a:t>showing the temperature</a:t>
            </a:r>
          </a:p>
          <a:p>
            <a:pPr algn="ctr"/>
            <a:r>
              <a:rPr lang="en-US" sz="2400" b="1">
                <a:solidFill>
                  <a:schemeClr val="bg2"/>
                </a:solidFill>
                <a:latin typeface="Comic Sans MS" pitchFamily="66" charset="0"/>
              </a:rPr>
              <a:t>of the surface water</a:t>
            </a:r>
          </a:p>
          <a:p>
            <a:pPr algn="ctr"/>
            <a:r>
              <a:rPr lang="en-US" sz="2400" b="1">
                <a:solidFill>
                  <a:schemeClr val="bg2"/>
                </a:solidFill>
                <a:latin typeface="Comic Sans MS" pitchFamily="66" charset="0"/>
              </a:rPr>
              <a:t>in the Gulf Stream</a:t>
            </a:r>
          </a:p>
          <a:p>
            <a:pPr algn="ctr"/>
            <a:r>
              <a:rPr lang="en-US" b="1">
                <a:solidFill>
                  <a:schemeClr val="bg2"/>
                </a:solidFill>
                <a:latin typeface="Comic Sans MS" pitchFamily="66" charset="0"/>
              </a:rPr>
              <a:t>(red is warm, blue is cold).</a:t>
            </a:r>
          </a:p>
          <a:p>
            <a:pPr algn="ctr"/>
            <a:endParaRPr lang="en-US" sz="900" b="1">
              <a:solidFill>
                <a:schemeClr val="bg2"/>
              </a:solidFill>
              <a:latin typeface="Comic Sans MS" pitchFamily="66" charset="0"/>
            </a:endParaRPr>
          </a:p>
          <a:p>
            <a:pPr algn="ctr"/>
            <a:r>
              <a:rPr lang="en-US" b="1">
                <a:solidFill>
                  <a:schemeClr val="bg2"/>
                </a:solidFill>
                <a:latin typeface="Comic Sans MS" pitchFamily="66" charset="0"/>
              </a:rPr>
              <a:t>(National Oceanic and </a:t>
            </a:r>
          </a:p>
          <a:p>
            <a:pPr algn="ctr"/>
            <a:r>
              <a:rPr lang="en-US" b="1">
                <a:solidFill>
                  <a:schemeClr val="bg2"/>
                </a:solidFill>
                <a:latin typeface="Comic Sans MS" pitchFamily="66" charset="0"/>
              </a:rPr>
              <a:t>Atmospheric Administration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1000" y="228600"/>
            <a:ext cx="10068417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315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1562100" y="1194987"/>
            <a:ext cx="6019800" cy="4468026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333333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2015, Phil </a:t>
            </a:r>
            <a:r>
              <a:rPr lang="en-US" sz="1600" dirty="0" err="1" smtClean="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Gersmehl</a:t>
            </a:r>
            <a:endParaRPr lang="en-US" sz="1600" dirty="0" smtClean="0">
              <a:solidFill>
                <a:schemeClr val="tx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900" dirty="0" smtClean="0">
              <a:solidFill>
                <a:schemeClr val="tx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dirty="0" smtClean="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Teachers who saw this presentation at a workshop</a:t>
            </a:r>
          </a:p>
          <a:p>
            <a:pPr algn="ctr"/>
            <a:r>
              <a:rPr lang="en-US" sz="1600" dirty="0" smtClean="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downloaded it from our internet site have permission</a:t>
            </a:r>
          </a:p>
          <a:p>
            <a:pPr algn="ctr"/>
            <a:r>
              <a:rPr lang="en-US" sz="1600" dirty="0" smtClean="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make a copy on their own computers for these purposes: </a:t>
            </a:r>
            <a:endParaRPr lang="en-US" sz="1600" dirty="0">
              <a:solidFill>
                <a:schemeClr val="tx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 smtClean="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1. to help them review the workshop,</a:t>
            </a:r>
            <a:endParaRPr lang="en-US" sz="1600" dirty="0">
              <a:solidFill>
                <a:schemeClr val="tx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 smtClean="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2. to show to colleagues or administrators,</a:t>
            </a:r>
            <a:endParaRPr lang="en-US" sz="1600" dirty="0">
              <a:solidFill>
                <a:schemeClr val="tx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3. to show the presentation in </a:t>
            </a:r>
            <a:r>
              <a:rPr lang="en-US" sz="1600" dirty="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their own </a:t>
            </a:r>
            <a:r>
              <a:rPr lang="en-US" sz="1600" dirty="0" smtClean="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classrooms </a:t>
            </a:r>
            <a:br>
              <a:rPr lang="en-US" sz="1600" dirty="0" smtClean="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 smtClean="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or </a:t>
            </a:r>
            <a:r>
              <a:rPr lang="en-US" sz="1600" dirty="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</a:t>
            </a:r>
            <a:r>
              <a:rPr lang="en-US" sz="1600" dirty="0" smtClean="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sessions they lead at teacher conferences,</a:t>
            </a:r>
          </a:p>
          <a:p>
            <a:r>
              <a:rPr lang="en-US" sz="1600" dirty="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4. to use individual frames (with attribution)</a:t>
            </a:r>
            <a:br>
              <a:rPr lang="en-US" sz="1600" dirty="0" smtClean="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 smtClean="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in their own class or conference presentations.</a:t>
            </a:r>
          </a:p>
          <a:p>
            <a:pPr algn="ctr"/>
            <a:endParaRPr lang="en-US" sz="900" dirty="0" smtClean="0">
              <a:solidFill>
                <a:schemeClr val="tx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dirty="0" smtClean="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permission for </a:t>
            </a:r>
            <a:r>
              <a:rPr lang="en-US" sz="1600" u="sng" dirty="0" smtClean="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</a:t>
            </a:r>
            <a:r>
              <a:rPr lang="en-US" sz="1600" dirty="0" smtClean="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other use, </a:t>
            </a:r>
          </a:p>
          <a:p>
            <a:pPr algn="ctr"/>
            <a:r>
              <a:rPr lang="en-US" sz="1600" dirty="0" smtClean="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including</a:t>
            </a:r>
            <a:r>
              <a:rPr lang="en-US" sz="1600" dirty="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posting frames on a personal blog</a:t>
            </a:r>
            <a:br>
              <a:rPr lang="en-US" sz="1600" dirty="0" smtClean="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 smtClean="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uploading to any network or website, </a:t>
            </a:r>
          </a:p>
          <a:p>
            <a:pPr algn="ctr"/>
            <a:r>
              <a:rPr lang="en-US" sz="1600" dirty="0" smtClean="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 pgersmehl@gmail.com </a:t>
            </a:r>
            <a:endParaRPr lang="en-US" sz="1600" dirty="0">
              <a:solidFill>
                <a:schemeClr val="tx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808307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globe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-1588"/>
            <a:ext cx="6861175" cy="6861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4953000" y="304800"/>
            <a:ext cx="3962400" cy="2355850"/>
          </a:xfrm>
          <a:prstGeom prst="rect">
            <a:avLst/>
          </a:prstGeom>
          <a:solidFill>
            <a:srgbClr val="99CCFF"/>
          </a:solidFill>
          <a:ln w="730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400" b="1">
                <a:solidFill>
                  <a:schemeClr val="bg2"/>
                </a:solidFill>
                <a:latin typeface="Comic Sans MS" pitchFamily="66" charset="0"/>
              </a:rPr>
              <a:t>The orange square</a:t>
            </a:r>
          </a:p>
          <a:p>
            <a:pPr algn="ctr"/>
            <a:r>
              <a:rPr lang="en-US" sz="2400" b="1">
                <a:solidFill>
                  <a:schemeClr val="bg2"/>
                </a:solidFill>
                <a:latin typeface="Comic Sans MS" pitchFamily="66" charset="0"/>
              </a:rPr>
              <a:t>marks the location </a:t>
            </a:r>
          </a:p>
          <a:p>
            <a:pPr algn="ctr"/>
            <a:r>
              <a:rPr lang="en-US" sz="2400" b="1">
                <a:solidFill>
                  <a:schemeClr val="bg2"/>
                </a:solidFill>
                <a:latin typeface="Comic Sans MS" pitchFamily="66" charset="0"/>
              </a:rPr>
              <a:t>of the Cape Verde </a:t>
            </a:r>
          </a:p>
          <a:p>
            <a:pPr algn="ctr"/>
            <a:r>
              <a:rPr lang="en-US" sz="2400" b="1">
                <a:solidFill>
                  <a:schemeClr val="bg2"/>
                </a:solidFill>
                <a:latin typeface="Comic Sans MS" pitchFamily="66" charset="0"/>
              </a:rPr>
              <a:t>Islands, which were</a:t>
            </a:r>
          </a:p>
          <a:p>
            <a:pPr algn="ctr"/>
            <a:r>
              <a:rPr lang="en-US" sz="2400" b="1">
                <a:solidFill>
                  <a:schemeClr val="bg2"/>
                </a:solidFill>
                <a:latin typeface="Comic Sans MS" pitchFamily="66" charset="0"/>
              </a:rPr>
              <a:t>an important stop</a:t>
            </a:r>
          </a:p>
          <a:p>
            <a:pPr algn="ctr"/>
            <a:r>
              <a:rPr lang="en-US" sz="2400" b="1">
                <a:solidFill>
                  <a:schemeClr val="bg2"/>
                </a:solidFill>
                <a:latin typeface="Comic Sans MS" pitchFamily="66" charset="0"/>
              </a:rPr>
              <a:t>for sailing ships.</a:t>
            </a: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3124200" y="3733800"/>
            <a:ext cx="304800" cy="304800"/>
          </a:xfrm>
          <a:prstGeom prst="rect">
            <a:avLst/>
          </a:prstGeom>
          <a:solidFill>
            <a:srgbClr val="FF66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5" name="Oval 5"/>
          <p:cNvSpPr>
            <a:spLocks noChangeArrowheads="1"/>
          </p:cNvSpPr>
          <p:nvPr/>
        </p:nvSpPr>
        <p:spPr bwMode="auto">
          <a:xfrm>
            <a:off x="3200400" y="3810000"/>
            <a:ext cx="152400" cy="152400"/>
          </a:xfrm>
          <a:prstGeom prst="ellipse">
            <a:avLst/>
          </a:prstGeom>
          <a:solidFill>
            <a:srgbClr val="FFCC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126" name="Picture 7" descr="SailingShip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3200" y="5084763"/>
            <a:ext cx="2359025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lobeTW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-1588"/>
            <a:ext cx="6861175" cy="6861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 Box 4"/>
          <p:cNvSpPr txBox="1">
            <a:spLocks noChangeArrowheads="1"/>
          </p:cNvSpPr>
          <p:nvPr/>
        </p:nvSpPr>
        <p:spPr bwMode="auto">
          <a:xfrm>
            <a:off x="4953000" y="304800"/>
            <a:ext cx="3962400" cy="1569660"/>
          </a:xfrm>
          <a:prstGeom prst="rect">
            <a:avLst/>
          </a:prstGeom>
          <a:solidFill>
            <a:srgbClr val="99CCFF"/>
          </a:solidFill>
          <a:ln w="730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400" b="1" dirty="0">
                <a:solidFill>
                  <a:schemeClr val="bg2"/>
                </a:solidFill>
                <a:latin typeface="Comic Sans MS" pitchFamily="66" charset="0"/>
              </a:rPr>
              <a:t>Near these islands, </a:t>
            </a:r>
          </a:p>
          <a:p>
            <a:pPr algn="ctr"/>
            <a:r>
              <a:rPr lang="en-US" sz="2400" b="1" dirty="0">
                <a:solidFill>
                  <a:schemeClr val="bg2"/>
                </a:solidFill>
                <a:latin typeface="Comic Sans MS" pitchFamily="66" charset="0"/>
              </a:rPr>
              <a:t>the wind blows </a:t>
            </a:r>
          </a:p>
          <a:p>
            <a:pPr algn="ctr"/>
            <a:r>
              <a:rPr lang="en-US" sz="2400" b="1" dirty="0">
                <a:solidFill>
                  <a:schemeClr val="bg2"/>
                </a:solidFill>
                <a:latin typeface="Comic Sans MS" pitchFamily="66" charset="0"/>
              </a:rPr>
              <a:t>from the northeast </a:t>
            </a:r>
          </a:p>
          <a:p>
            <a:pPr algn="ctr"/>
            <a:r>
              <a:rPr lang="en-US" sz="2400" b="1" dirty="0">
                <a:solidFill>
                  <a:schemeClr val="bg2"/>
                </a:solidFill>
                <a:latin typeface="Comic Sans MS" pitchFamily="66" charset="0"/>
              </a:rPr>
              <a:t> most of the time</a:t>
            </a:r>
            <a:r>
              <a:rPr lang="en-US" sz="2400" b="1" dirty="0" smtClean="0">
                <a:solidFill>
                  <a:schemeClr val="bg2"/>
                </a:solidFill>
                <a:latin typeface="Comic Sans MS" pitchFamily="66" charset="0"/>
              </a:rPr>
              <a:t>.</a:t>
            </a:r>
            <a:endParaRPr lang="en-US" sz="2800" b="1" dirty="0">
              <a:solidFill>
                <a:schemeClr val="bg2"/>
              </a:solidFill>
            </a:endParaRPr>
          </a:p>
        </p:txBody>
      </p:sp>
      <p:sp>
        <p:nvSpPr>
          <p:cNvPr id="6148" name="Rectangle 5"/>
          <p:cNvSpPr>
            <a:spLocks noChangeArrowheads="1"/>
          </p:cNvSpPr>
          <p:nvPr/>
        </p:nvSpPr>
        <p:spPr bwMode="auto">
          <a:xfrm>
            <a:off x="3124200" y="3733800"/>
            <a:ext cx="304800" cy="304800"/>
          </a:xfrm>
          <a:prstGeom prst="rect">
            <a:avLst/>
          </a:prstGeom>
          <a:solidFill>
            <a:srgbClr val="FF66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9" name="Oval 6"/>
          <p:cNvSpPr>
            <a:spLocks noChangeArrowheads="1"/>
          </p:cNvSpPr>
          <p:nvPr/>
        </p:nvSpPr>
        <p:spPr bwMode="auto">
          <a:xfrm>
            <a:off x="3200400" y="3810000"/>
            <a:ext cx="152400" cy="152400"/>
          </a:xfrm>
          <a:prstGeom prst="ellipse">
            <a:avLst/>
          </a:prstGeom>
          <a:solidFill>
            <a:srgbClr val="FFCC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150" name="Picture 9" descr="SailingShip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3200" y="5084763"/>
            <a:ext cx="2359025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lobeTW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-1588"/>
            <a:ext cx="6861175" cy="6861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 Box 4"/>
          <p:cNvSpPr txBox="1">
            <a:spLocks noChangeArrowheads="1"/>
          </p:cNvSpPr>
          <p:nvPr/>
        </p:nvSpPr>
        <p:spPr bwMode="auto">
          <a:xfrm>
            <a:off x="4953000" y="304800"/>
            <a:ext cx="3962400" cy="1569660"/>
          </a:xfrm>
          <a:prstGeom prst="rect">
            <a:avLst/>
          </a:prstGeom>
          <a:solidFill>
            <a:srgbClr val="99CCFF"/>
          </a:solidFill>
          <a:ln w="730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400" b="1" dirty="0">
                <a:solidFill>
                  <a:schemeClr val="bg2"/>
                </a:solidFill>
                <a:latin typeface="Comic Sans MS" pitchFamily="66" charset="0"/>
              </a:rPr>
              <a:t>Near these islands, </a:t>
            </a:r>
          </a:p>
          <a:p>
            <a:pPr algn="ctr"/>
            <a:r>
              <a:rPr lang="en-US" sz="2400" b="1" dirty="0">
                <a:solidFill>
                  <a:schemeClr val="bg2"/>
                </a:solidFill>
                <a:latin typeface="Comic Sans MS" pitchFamily="66" charset="0"/>
              </a:rPr>
              <a:t>the wind blows </a:t>
            </a:r>
          </a:p>
          <a:p>
            <a:pPr algn="ctr"/>
            <a:r>
              <a:rPr lang="en-US" sz="2400" b="1" dirty="0">
                <a:solidFill>
                  <a:schemeClr val="bg2"/>
                </a:solidFill>
                <a:latin typeface="Comic Sans MS" pitchFamily="66" charset="0"/>
              </a:rPr>
              <a:t>from the northeast </a:t>
            </a:r>
          </a:p>
          <a:p>
            <a:pPr algn="ctr"/>
            <a:r>
              <a:rPr lang="en-US" sz="2400" b="1" dirty="0">
                <a:solidFill>
                  <a:schemeClr val="bg2"/>
                </a:solidFill>
                <a:latin typeface="Comic Sans MS" pitchFamily="66" charset="0"/>
              </a:rPr>
              <a:t> most of the time</a:t>
            </a:r>
            <a:r>
              <a:rPr lang="en-US" sz="2400" b="1" dirty="0" smtClean="0">
                <a:solidFill>
                  <a:schemeClr val="bg2"/>
                </a:solidFill>
                <a:latin typeface="Comic Sans MS" pitchFamily="66" charset="0"/>
              </a:rPr>
              <a:t>.</a:t>
            </a:r>
            <a:endParaRPr lang="en-US" sz="2800" b="1" dirty="0">
              <a:solidFill>
                <a:schemeClr val="bg2"/>
              </a:solidFill>
            </a:endParaRPr>
          </a:p>
        </p:txBody>
      </p:sp>
      <p:sp>
        <p:nvSpPr>
          <p:cNvPr id="6148" name="Rectangle 5"/>
          <p:cNvSpPr>
            <a:spLocks noChangeArrowheads="1"/>
          </p:cNvSpPr>
          <p:nvPr/>
        </p:nvSpPr>
        <p:spPr bwMode="auto">
          <a:xfrm>
            <a:off x="3124200" y="3733800"/>
            <a:ext cx="304800" cy="304800"/>
          </a:xfrm>
          <a:prstGeom prst="rect">
            <a:avLst/>
          </a:prstGeom>
          <a:solidFill>
            <a:srgbClr val="FF66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9" name="Oval 6"/>
          <p:cNvSpPr>
            <a:spLocks noChangeArrowheads="1"/>
          </p:cNvSpPr>
          <p:nvPr/>
        </p:nvSpPr>
        <p:spPr bwMode="auto">
          <a:xfrm>
            <a:off x="3200400" y="3810000"/>
            <a:ext cx="152400" cy="152400"/>
          </a:xfrm>
          <a:prstGeom prst="ellipse">
            <a:avLst/>
          </a:prstGeom>
          <a:solidFill>
            <a:srgbClr val="FFCC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150" name="Picture 9" descr="SailingShip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6400" y="3873062"/>
            <a:ext cx="2359025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4191000" y="3581400"/>
            <a:ext cx="3962400" cy="1569660"/>
          </a:xfrm>
          <a:prstGeom prst="rect">
            <a:avLst/>
          </a:prstGeom>
          <a:solidFill>
            <a:srgbClr val="99CCFF"/>
          </a:solidFill>
          <a:ln w="730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400" b="1" dirty="0" smtClean="0">
                <a:solidFill>
                  <a:schemeClr val="bg2"/>
                </a:solidFill>
                <a:latin typeface="Comic Sans MS" pitchFamily="66" charset="0"/>
              </a:rPr>
              <a:t>This was </a:t>
            </a:r>
            <a:r>
              <a:rPr lang="en-US" sz="2400" b="1" u="sng" dirty="0" smtClean="0">
                <a:solidFill>
                  <a:schemeClr val="bg2"/>
                </a:solidFill>
                <a:latin typeface="Comic Sans MS" pitchFamily="66" charset="0"/>
              </a:rPr>
              <a:t>good</a:t>
            </a:r>
            <a:r>
              <a:rPr lang="en-US" sz="2400" b="1" dirty="0" smtClean="0">
                <a:solidFill>
                  <a:schemeClr val="bg2"/>
                </a:solidFill>
                <a:latin typeface="Comic Sans MS" pitchFamily="66" charset="0"/>
              </a:rPr>
              <a:t> news</a:t>
            </a:r>
          </a:p>
          <a:p>
            <a:pPr algn="ctr"/>
            <a:r>
              <a:rPr lang="en-US" sz="2400" b="1" dirty="0" smtClean="0">
                <a:solidFill>
                  <a:schemeClr val="bg2"/>
                </a:solidFill>
                <a:latin typeface="Comic Sans MS" pitchFamily="66" charset="0"/>
              </a:rPr>
              <a:t>if you wanted</a:t>
            </a:r>
          </a:p>
          <a:p>
            <a:pPr algn="ctr"/>
            <a:r>
              <a:rPr lang="en-US" sz="2400" b="1" dirty="0" smtClean="0">
                <a:solidFill>
                  <a:schemeClr val="bg2"/>
                </a:solidFill>
                <a:latin typeface="Comic Sans MS" pitchFamily="66" charset="0"/>
              </a:rPr>
              <a:t>to go west</a:t>
            </a:r>
          </a:p>
          <a:p>
            <a:pPr algn="ctr"/>
            <a:r>
              <a:rPr lang="en-US" sz="2400" b="1" dirty="0" smtClean="0">
                <a:solidFill>
                  <a:schemeClr val="bg2"/>
                </a:solidFill>
                <a:latin typeface="Comic Sans MS" pitchFamily="66" charset="0"/>
              </a:rPr>
              <a:t>in a sailing ship.</a:t>
            </a:r>
            <a:endParaRPr lang="en-US" sz="28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0338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0" descr="SailingShipR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81000" y="3657600"/>
            <a:ext cx="2014538" cy="207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11" descr="globeTWE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13" y="0"/>
            <a:ext cx="7037387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Text Box 12"/>
          <p:cNvSpPr txBox="1">
            <a:spLocks noChangeArrowheads="1"/>
          </p:cNvSpPr>
          <p:nvPr/>
        </p:nvSpPr>
        <p:spPr bwMode="auto">
          <a:xfrm>
            <a:off x="1219200" y="990600"/>
            <a:ext cx="3962400" cy="1938992"/>
          </a:xfrm>
          <a:prstGeom prst="rect">
            <a:avLst/>
          </a:prstGeom>
          <a:solidFill>
            <a:srgbClr val="FF5050"/>
          </a:solidFill>
          <a:ln w="73025">
            <a:solidFill>
              <a:srgbClr val="C00000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400" b="1" dirty="0">
                <a:solidFill>
                  <a:schemeClr val="accent5">
                    <a:lumMod val="10000"/>
                  </a:schemeClr>
                </a:solidFill>
                <a:latin typeface="Comic Sans MS" pitchFamily="66" charset="0"/>
              </a:rPr>
              <a:t> </a:t>
            </a:r>
            <a:r>
              <a:rPr lang="en-US" sz="2400" b="1" dirty="0" smtClean="0">
                <a:solidFill>
                  <a:schemeClr val="accent5">
                    <a:lumMod val="10000"/>
                  </a:schemeClr>
                </a:solidFill>
                <a:latin typeface="Comic Sans MS" pitchFamily="66" charset="0"/>
              </a:rPr>
              <a:t>This was </a:t>
            </a:r>
            <a:r>
              <a:rPr lang="en-US" sz="2400" b="1" u="sng" dirty="0" smtClean="0">
                <a:solidFill>
                  <a:schemeClr val="accent5">
                    <a:lumMod val="10000"/>
                  </a:schemeClr>
                </a:solidFill>
                <a:latin typeface="Comic Sans MS" pitchFamily="66" charset="0"/>
              </a:rPr>
              <a:t>bad</a:t>
            </a:r>
            <a:r>
              <a:rPr lang="en-US" sz="2400" b="1" dirty="0" smtClean="0">
                <a:solidFill>
                  <a:schemeClr val="accent5">
                    <a:lumMod val="10000"/>
                  </a:schemeClr>
                </a:solidFill>
                <a:latin typeface="Comic Sans MS" pitchFamily="66" charset="0"/>
              </a:rPr>
              <a:t> news</a:t>
            </a:r>
          </a:p>
          <a:p>
            <a:pPr algn="ctr"/>
            <a:r>
              <a:rPr lang="en-US" sz="2400" b="1" dirty="0" smtClean="0">
                <a:solidFill>
                  <a:schemeClr val="accent5">
                    <a:lumMod val="10000"/>
                  </a:schemeClr>
                </a:solidFill>
                <a:latin typeface="Comic Sans MS" pitchFamily="66" charset="0"/>
              </a:rPr>
              <a:t>if you </a:t>
            </a:r>
            <a:r>
              <a:rPr lang="en-US" sz="2400" b="1" dirty="0">
                <a:solidFill>
                  <a:schemeClr val="accent5">
                    <a:lumMod val="10000"/>
                  </a:schemeClr>
                </a:solidFill>
                <a:latin typeface="Comic Sans MS" pitchFamily="66" charset="0"/>
              </a:rPr>
              <a:t>thought</a:t>
            </a:r>
          </a:p>
          <a:p>
            <a:pPr algn="ctr"/>
            <a:r>
              <a:rPr lang="en-US" sz="2400" b="1" dirty="0" smtClean="0">
                <a:solidFill>
                  <a:schemeClr val="accent5">
                    <a:lumMod val="10000"/>
                  </a:schemeClr>
                </a:solidFill>
                <a:latin typeface="Comic Sans MS" pitchFamily="66" charset="0"/>
              </a:rPr>
              <a:t>that a flat world</a:t>
            </a:r>
          </a:p>
          <a:p>
            <a:pPr algn="ctr"/>
            <a:r>
              <a:rPr lang="en-US" sz="2400" b="1" dirty="0" smtClean="0">
                <a:solidFill>
                  <a:schemeClr val="accent5">
                    <a:lumMod val="10000"/>
                  </a:schemeClr>
                </a:solidFill>
                <a:latin typeface="Comic Sans MS" pitchFamily="66" charset="0"/>
              </a:rPr>
              <a:t>had an edge</a:t>
            </a:r>
            <a:endParaRPr lang="en-US" sz="2400" b="1" dirty="0">
              <a:solidFill>
                <a:schemeClr val="accent5">
                  <a:lumMod val="10000"/>
                </a:schemeClr>
              </a:solidFill>
              <a:latin typeface="Comic Sans MS" pitchFamily="66" charset="0"/>
            </a:endParaRPr>
          </a:p>
          <a:p>
            <a:pPr algn="ctr"/>
            <a:r>
              <a:rPr lang="en-US" sz="2400" b="1" dirty="0">
                <a:solidFill>
                  <a:schemeClr val="accent5">
                    <a:lumMod val="10000"/>
                  </a:schemeClr>
                </a:solidFill>
                <a:latin typeface="Comic Sans MS" pitchFamily="66" charset="0"/>
              </a:rPr>
              <a:t>to the west!</a:t>
            </a:r>
            <a:endParaRPr lang="en-US" sz="2800" b="1" dirty="0">
              <a:solidFill>
                <a:schemeClr val="accent5">
                  <a:lumMod val="10000"/>
                </a:schemeClr>
              </a:solidFill>
            </a:endParaRPr>
          </a:p>
        </p:txBody>
      </p:sp>
      <p:sp>
        <p:nvSpPr>
          <p:cNvPr id="7173" name="Rectangle 13"/>
          <p:cNvSpPr>
            <a:spLocks noChangeArrowheads="1"/>
          </p:cNvSpPr>
          <p:nvPr/>
        </p:nvSpPr>
        <p:spPr bwMode="auto">
          <a:xfrm>
            <a:off x="3124200" y="3733800"/>
            <a:ext cx="304800" cy="304800"/>
          </a:xfrm>
          <a:prstGeom prst="rect">
            <a:avLst/>
          </a:prstGeom>
          <a:solidFill>
            <a:srgbClr val="FF66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4" name="Oval 14"/>
          <p:cNvSpPr>
            <a:spLocks noChangeArrowheads="1"/>
          </p:cNvSpPr>
          <p:nvPr/>
        </p:nvSpPr>
        <p:spPr bwMode="auto">
          <a:xfrm>
            <a:off x="3200400" y="3810000"/>
            <a:ext cx="152400" cy="152400"/>
          </a:xfrm>
          <a:prstGeom prst="ellipse">
            <a:avLst/>
          </a:prstGeom>
          <a:solidFill>
            <a:srgbClr val="FFCC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globe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-1588"/>
            <a:ext cx="6861175" cy="6861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4953000" y="2514600"/>
            <a:ext cx="3962400" cy="895350"/>
          </a:xfrm>
          <a:prstGeom prst="rect">
            <a:avLst/>
          </a:prstGeom>
          <a:solidFill>
            <a:srgbClr val="99CCFF"/>
          </a:solidFill>
          <a:ln w="730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400" b="1">
                <a:solidFill>
                  <a:schemeClr val="bg2"/>
                </a:solidFill>
                <a:latin typeface="Comic Sans MS" pitchFamily="66" charset="0"/>
              </a:rPr>
              <a:t>What would you </a:t>
            </a:r>
          </a:p>
          <a:p>
            <a:pPr algn="ctr"/>
            <a:r>
              <a:rPr lang="en-US" sz="2400" b="1">
                <a:solidFill>
                  <a:schemeClr val="bg2"/>
                </a:solidFill>
                <a:latin typeface="Comic Sans MS" pitchFamily="66" charset="0"/>
              </a:rPr>
              <a:t>do about this?</a:t>
            </a:r>
            <a:endParaRPr lang="en-US" sz="2800" b="1">
              <a:solidFill>
                <a:schemeClr val="bg2"/>
              </a:solidFill>
            </a:endParaRPr>
          </a:p>
        </p:txBody>
      </p:sp>
      <p:pic>
        <p:nvPicPr>
          <p:cNvPr id="8196" name="Picture 5" descr="SailingShip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3200" y="5084763"/>
            <a:ext cx="2359025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globe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-1588"/>
            <a:ext cx="6861175" cy="6861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4953000" y="381000"/>
            <a:ext cx="3962400" cy="1625600"/>
          </a:xfrm>
          <a:prstGeom prst="rect">
            <a:avLst/>
          </a:prstGeom>
          <a:solidFill>
            <a:srgbClr val="99CCFF"/>
          </a:solidFill>
          <a:ln w="730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400" b="1">
                <a:solidFill>
                  <a:schemeClr val="bg2"/>
                </a:solidFill>
                <a:latin typeface="Comic Sans MS" pitchFamily="66" charset="0"/>
              </a:rPr>
              <a:t>One possibility</a:t>
            </a:r>
          </a:p>
          <a:p>
            <a:pPr algn="ctr"/>
            <a:r>
              <a:rPr lang="en-US" sz="2400" b="1">
                <a:solidFill>
                  <a:schemeClr val="bg2"/>
                </a:solidFill>
                <a:latin typeface="Comic Sans MS" pitchFamily="66" charset="0"/>
              </a:rPr>
              <a:t>is to observe</a:t>
            </a:r>
          </a:p>
          <a:p>
            <a:pPr algn="ctr"/>
            <a:r>
              <a:rPr lang="en-US" sz="2400" b="1">
                <a:solidFill>
                  <a:schemeClr val="bg2"/>
                </a:solidFill>
                <a:latin typeface="Comic Sans MS" pitchFamily="66" charset="0"/>
              </a:rPr>
              <a:t>the prevailing winds </a:t>
            </a:r>
          </a:p>
          <a:p>
            <a:pPr algn="ctr"/>
            <a:r>
              <a:rPr lang="en-US" sz="2400" b="1">
                <a:solidFill>
                  <a:schemeClr val="bg2"/>
                </a:solidFill>
                <a:latin typeface="Comic Sans MS" pitchFamily="66" charset="0"/>
              </a:rPr>
              <a:t> in different places.</a:t>
            </a:r>
            <a:endParaRPr lang="en-US" sz="2800" b="1">
              <a:solidFill>
                <a:schemeClr val="bg2"/>
              </a:solidFill>
            </a:endParaRPr>
          </a:p>
        </p:txBody>
      </p:sp>
      <p:pic>
        <p:nvPicPr>
          <p:cNvPr id="9220" name="Picture 5" descr="SailingShip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3200" y="5084763"/>
            <a:ext cx="2359025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globe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-1588"/>
            <a:ext cx="6861175" cy="6861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4953000" y="381000"/>
            <a:ext cx="3962400" cy="2720975"/>
          </a:xfrm>
          <a:prstGeom prst="rect">
            <a:avLst/>
          </a:prstGeom>
          <a:solidFill>
            <a:srgbClr val="99CCFF"/>
          </a:solidFill>
          <a:ln w="730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400" b="1">
                <a:solidFill>
                  <a:schemeClr val="bg2"/>
                </a:solidFill>
                <a:latin typeface="Comic Sans MS" pitchFamily="66" charset="0"/>
              </a:rPr>
              <a:t>For example,</a:t>
            </a:r>
          </a:p>
          <a:p>
            <a:pPr algn="ctr"/>
            <a:r>
              <a:rPr lang="en-US" sz="2400" b="1">
                <a:solidFill>
                  <a:schemeClr val="bg2"/>
                </a:solidFill>
                <a:latin typeface="Comic Sans MS" pitchFamily="66" charset="0"/>
              </a:rPr>
              <a:t>you might see</a:t>
            </a:r>
          </a:p>
          <a:p>
            <a:pPr algn="ctr"/>
            <a:r>
              <a:rPr lang="en-US" sz="2400" b="1">
                <a:solidFill>
                  <a:schemeClr val="bg2"/>
                </a:solidFill>
                <a:latin typeface="Comic Sans MS" pitchFamily="66" charset="0"/>
              </a:rPr>
              <a:t>what direction</a:t>
            </a:r>
          </a:p>
          <a:p>
            <a:pPr algn="ctr"/>
            <a:r>
              <a:rPr lang="en-US" sz="2400" b="1">
                <a:solidFill>
                  <a:schemeClr val="bg2"/>
                </a:solidFill>
                <a:latin typeface="Comic Sans MS" pitchFamily="66" charset="0"/>
              </a:rPr>
              <a:t>the winds blew</a:t>
            </a:r>
          </a:p>
          <a:p>
            <a:pPr algn="ctr"/>
            <a:r>
              <a:rPr lang="en-US" sz="2400" b="1">
                <a:solidFill>
                  <a:schemeClr val="bg2"/>
                </a:solidFill>
                <a:latin typeface="Comic Sans MS" pitchFamily="66" charset="0"/>
              </a:rPr>
              <a:t>at the latitude</a:t>
            </a:r>
          </a:p>
          <a:p>
            <a:pPr algn="ctr"/>
            <a:r>
              <a:rPr lang="en-US" sz="2400" b="1">
                <a:solidFill>
                  <a:schemeClr val="bg2"/>
                </a:solidFill>
                <a:latin typeface="Comic Sans MS" pitchFamily="66" charset="0"/>
              </a:rPr>
              <a:t>of Great Britain</a:t>
            </a:r>
          </a:p>
          <a:p>
            <a:pPr algn="ctr"/>
            <a:r>
              <a:rPr lang="en-US" sz="2400" b="1">
                <a:solidFill>
                  <a:schemeClr val="bg2"/>
                </a:solidFill>
                <a:latin typeface="Comic Sans MS" pitchFamily="66" charset="0"/>
              </a:rPr>
              <a:t>or northern France.</a:t>
            </a:r>
            <a:endParaRPr lang="en-US" sz="2800" b="1">
              <a:solidFill>
                <a:schemeClr val="bg2"/>
              </a:solidFill>
            </a:endParaRP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3886200" y="1905000"/>
            <a:ext cx="304800" cy="304800"/>
          </a:xfrm>
          <a:prstGeom prst="rect">
            <a:avLst/>
          </a:prstGeom>
          <a:solidFill>
            <a:srgbClr val="FF66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5" name="Oval 5"/>
          <p:cNvSpPr>
            <a:spLocks noChangeArrowheads="1"/>
          </p:cNvSpPr>
          <p:nvPr/>
        </p:nvSpPr>
        <p:spPr bwMode="auto">
          <a:xfrm>
            <a:off x="3962400" y="1981200"/>
            <a:ext cx="152400" cy="152400"/>
          </a:xfrm>
          <a:prstGeom prst="ellipse">
            <a:avLst/>
          </a:prstGeom>
          <a:solidFill>
            <a:srgbClr val="FFCC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246" name="Picture 7" descr="SailingShip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3200" y="5084763"/>
            <a:ext cx="2359025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rbit">
  <a:themeElements>
    <a:clrScheme name="Orbit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Orbit</Template>
  <TotalTime>475</TotalTime>
  <Words>520</Words>
  <Application>Microsoft Office PowerPoint</Application>
  <PresentationFormat>On-screen Show (4:3)</PresentationFormat>
  <Paragraphs>135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Orbit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hunter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PG</dc:creator>
  <cp:lastModifiedBy>PG</cp:lastModifiedBy>
  <cp:revision>32</cp:revision>
  <dcterms:created xsi:type="dcterms:W3CDTF">2006-04-26T12:04:49Z</dcterms:created>
  <dcterms:modified xsi:type="dcterms:W3CDTF">2016-06-06T20:44:05Z</dcterms:modified>
</cp:coreProperties>
</file>