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0" r:id="rId2"/>
    <p:sldId id="313" r:id="rId3"/>
    <p:sldId id="322" r:id="rId4"/>
    <p:sldId id="319" r:id="rId5"/>
    <p:sldId id="346" r:id="rId6"/>
    <p:sldId id="317" r:id="rId7"/>
    <p:sldId id="329" r:id="rId8"/>
    <p:sldId id="328" r:id="rId9"/>
    <p:sldId id="345" r:id="rId10"/>
    <p:sldId id="270" r:id="rId11"/>
    <p:sldId id="289" r:id="rId12"/>
    <p:sldId id="339" r:id="rId13"/>
    <p:sldId id="342" r:id="rId14"/>
    <p:sldId id="280" r:id="rId15"/>
    <p:sldId id="349" r:id="rId16"/>
    <p:sldId id="294" r:id="rId17"/>
    <p:sldId id="347" r:id="rId18"/>
    <p:sldId id="348" r:id="rId19"/>
    <p:sldId id="344" r:id="rId20"/>
    <p:sldId id="331" r:id="rId21"/>
    <p:sldId id="343" r:id="rId22"/>
    <p:sldId id="315" r:id="rId23"/>
    <p:sldId id="35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CC"/>
    <a:srgbClr val="CCFFFF"/>
    <a:srgbClr val="FFFFCC"/>
    <a:srgbClr val="FFFF99"/>
    <a:srgbClr val="33CC33"/>
    <a:srgbClr val="0000FF"/>
    <a:srgbClr val="CA7B08"/>
    <a:srgbClr val="A29E00"/>
    <a:srgbClr val="BC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494" y="-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1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2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5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3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rol.gersmehl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xonomy_of_wheat#/media/File:Hullednakedwheat.jpg" TargetMode="External"/><Relationship Id="rId7" Type="http://schemas.openxmlformats.org/officeDocument/2006/relationships/hyperlink" Target="http://photogallery.nrcs.usda.gov/netpub/server.np?find" TargetMode="External"/><Relationship Id="rId2" Type="http://schemas.openxmlformats.org/officeDocument/2006/relationships/hyperlink" Target="http://digitalcollections.nypl.org/search/index?filters%5brights%5d=pd&amp;keywords=Arabi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Domestication#/media/File:Maler_der_Grabkammer_des_Menna_012.jpg" TargetMode="External"/><Relationship Id="rId5" Type="http://schemas.openxmlformats.org/officeDocument/2006/relationships/hyperlink" Target="https://en.wikipedia.org/wiki/Domestication#/media/File:Egyptian_Domesticated_Animals.jpg" TargetMode="External"/><Relationship Id="rId4" Type="http://schemas.openxmlformats.org/officeDocument/2006/relationships/hyperlink" Target="https://en.wikipedia.org/wiki/Ziggurat_of_Ur#/media/File:Ziggurat_of_ur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026" y="217257"/>
            <a:ext cx="866937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Natural Resources 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Southwest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Asia</a:t>
            </a:r>
            <a:endParaRPr lang="en-US" sz="3200" b="1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070" y="6320563"/>
            <a:ext cx="3144286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carol.gersmehl@gmail.com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1014309"/>
            <a:ext cx="5486400" cy="56755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3072" y="1014309"/>
            <a:ext cx="3144285" cy="132343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map comes from</a:t>
            </a:r>
            <a:b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clickable PDF</a:t>
            </a:r>
            <a:b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named</a:t>
            </a:r>
            <a:b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“SW Asia </a:t>
            </a:r>
            <a:r>
              <a:rPr lang="en-US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miniAtlas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.”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05"/>
            <a:ext cx="5486400" cy="570323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353312" y="714375"/>
            <a:ext cx="1982402" cy="1543050"/>
          </a:xfrm>
          <a:custGeom>
            <a:avLst/>
            <a:gdLst>
              <a:gd name="connsiteX0" fmla="*/ 266700 w 1982402"/>
              <a:gd name="connsiteY0" fmla="*/ 485775 h 1543050"/>
              <a:gd name="connsiteX1" fmla="*/ 266700 w 1982402"/>
              <a:gd name="connsiteY1" fmla="*/ 485775 h 1543050"/>
              <a:gd name="connsiteX2" fmla="*/ 219075 w 1982402"/>
              <a:gd name="connsiteY2" fmla="*/ 590550 h 1543050"/>
              <a:gd name="connsiteX3" fmla="*/ 200025 w 1982402"/>
              <a:gd name="connsiteY3" fmla="*/ 733425 h 1543050"/>
              <a:gd name="connsiteX4" fmla="*/ 209550 w 1982402"/>
              <a:gd name="connsiteY4" fmla="*/ 800100 h 1543050"/>
              <a:gd name="connsiteX5" fmla="*/ 209550 w 1982402"/>
              <a:gd name="connsiteY5" fmla="*/ 895350 h 1543050"/>
              <a:gd name="connsiteX6" fmla="*/ 180975 w 1982402"/>
              <a:gd name="connsiteY6" fmla="*/ 914400 h 1543050"/>
              <a:gd name="connsiteX7" fmla="*/ 152400 w 1982402"/>
              <a:gd name="connsiteY7" fmla="*/ 971550 h 1543050"/>
              <a:gd name="connsiteX8" fmla="*/ 142875 w 1982402"/>
              <a:gd name="connsiteY8" fmla="*/ 1000125 h 1543050"/>
              <a:gd name="connsiteX9" fmla="*/ 123825 w 1982402"/>
              <a:gd name="connsiteY9" fmla="*/ 1028700 h 1543050"/>
              <a:gd name="connsiteX10" fmla="*/ 114300 w 1982402"/>
              <a:gd name="connsiteY10" fmla="*/ 1057275 h 1543050"/>
              <a:gd name="connsiteX11" fmla="*/ 76200 w 1982402"/>
              <a:gd name="connsiteY11" fmla="*/ 1114425 h 1543050"/>
              <a:gd name="connsiteX12" fmla="*/ 38100 w 1982402"/>
              <a:gd name="connsiteY12" fmla="*/ 1200150 h 1543050"/>
              <a:gd name="connsiteX13" fmla="*/ 28575 w 1982402"/>
              <a:gd name="connsiteY13" fmla="*/ 1238250 h 1543050"/>
              <a:gd name="connsiteX14" fmla="*/ 9525 w 1982402"/>
              <a:gd name="connsiteY14" fmla="*/ 1266825 h 1543050"/>
              <a:gd name="connsiteX15" fmla="*/ 0 w 1982402"/>
              <a:gd name="connsiteY15" fmla="*/ 1295400 h 1543050"/>
              <a:gd name="connsiteX16" fmla="*/ 28575 w 1982402"/>
              <a:gd name="connsiteY16" fmla="*/ 1304925 h 1543050"/>
              <a:gd name="connsiteX17" fmla="*/ 57150 w 1982402"/>
              <a:gd name="connsiteY17" fmla="*/ 1285875 h 1543050"/>
              <a:gd name="connsiteX18" fmla="*/ 114300 w 1982402"/>
              <a:gd name="connsiteY18" fmla="*/ 1257300 h 1543050"/>
              <a:gd name="connsiteX19" fmla="*/ 180975 w 1982402"/>
              <a:gd name="connsiteY19" fmla="*/ 1181100 h 1543050"/>
              <a:gd name="connsiteX20" fmla="*/ 200025 w 1982402"/>
              <a:gd name="connsiteY20" fmla="*/ 1114425 h 1543050"/>
              <a:gd name="connsiteX21" fmla="*/ 209550 w 1982402"/>
              <a:gd name="connsiteY21" fmla="*/ 1085850 h 1543050"/>
              <a:gd name="connsiteX22" fmla="*/ 228600 w 1982402"/>
              <a:gd name="connsiteY22" fmla="*/ 1009650 h 1543050"/>
              <a:gd name="connsiteX23" fmla="*/ 247650 w 1982402"/>
              <a:gd name="connsiteY23" fmla="*/ 981075 h 1543050"/>
              <a:gd name="connsiteX24" fmla="*/ 257175 w 1982402"/>
              <a:gd name="connsiteY24" fmla="*/ 952500 h 1543050"/>
              <a:gd name="connsiteX25" fmla="*/ 285750 w 1982402"/>
              <a:gd name="connsiteY25" fmla="*/ 923925 h 1543050"/>
              <a:gd name="connsiteX26" fmla="*/ 304800 w 1982402"/>
              <a:gd name="connsiteY26" fmla="*/ 895350 h 1543050"/>
              <a:gd name="connsiteX27" fmla="*/ 390525 w 1982402"/>
              <a:gd name="connsiteY27" fmla="*/ 828675 h 1543050"/>
              <a:gd name="connsiteX28" fmla="*/ 419100 w 1982402"/>
              <a:gd name="connsiteY28" fmla="*/ 809625 h 1543050"/>
              <a:gd name="connsiteX29" fmla="*/ 438150 w 1982402"/>
              <a:gd name="connsiteY29" fmla="*/ 781050 h 1543050"/>
              <a:gd name="connsiteX30" fmla="*/ 495300 w 1982402"/>
              <a:gd name="connsiteY30" fmla="*/ 752475 h 1543050"/>
              <a:gd name="connsiteX31" fmla="*/ 552450 w 1982402"/>
              <a:gd name="connsiteY31" fmla="*/ 781050 h 1543050"/>
              <a:gd name="connsiteX32" fmla="*/ 609600 w 1982402"/>
              <a:gd name="connsiteY32" fmla="*/ 800100 h 1543050"/>
              <a:gd name="connsiteX33" fmla="*/ 638175 w 1982402"/>
              <a:gd name="connsiteY33" fmla="*/ 819150 h 1543050"/>
              <a:gd name="connsiteX34" fmla="*/ 695325 w 1982402"/>
              <a:gd name="connsiteY34" fmla="*/ 838200 h 1543050"/>
              <a:gd name="connsiteX35" fmla="*/ 752475 w 1982402"/>
              <a:gd name="connsiteY35" fmla="*/ 866775 h 1543050"/>
              <a:gd name="connsiteX36" fmla="*/ 828675 w 1982402"/>
              <a:gd name="connsiteY36" fmla="*/ 914400 h 1543050"/>
              <a:gd name="connsiteX37" fmla="*/ 885825 w 1982402"/>
              <a:gd name="connsiteY37" fmla="*/ 952500 h 1543050"/>
              <a:gd name="connsiteX38" fmla="*/ 952500 w 1982402"/>
              <a:gd name="connsiteY38" fmla="*/ 981075 h 1543050"/>
              <a:gd name="connsiteX39" fmla="*/ 971550 w 1982402"/>
              <a:gd name="connsiteY39" fmla="*/ 1009650 h 1543050"/>
              <a:gd name="connsiteX40" fmla="*/ 1028700 w 1982402"/>
              <a:gd name="connsiteY40" fmla="*/ 1028700 h 1543050"/>
              <a:gd name="connsiteX41" fmla="*/ 1057275 w 1982402"/>
              <a:gd name="connsiteY41" fmla="*/ 1057275 h 1543050"/>
              <a:gd name="connsiteX42" fmla="*/ 1123950 w 1982402"/>
              <a:gd name="connsiteY42" fmla="*/ 1104900 h 1543050"/>
              <a:gd name="connsiteX43" fmla="*/ 1162050 w 1982402"/>
              <a:gd name="connsiteY43" fmla="*/ 1162050 h 1543050"/>
              <a:gd name="connsiteX44" fmla="*/ 1181100 w 1982402"/>
              <a:gd name="connsiteY44" fmla="*/ 1190625 h 1543050"/>
              <a:gd name="connsiteX45" fmla="*/ 1209675 w 1982402"/>
              <a:gd name="connsiteY45" fmla="*/ 1276350 h 1543050"/>
              <a:gd name="connsiteX46" fmla="*/ 1219200 w 1982402"/>
              <a:gd name="connsiteY46" fmla="*/ 1304925 h 1543050"/>
              <a:gd name="connsiteX47" fmla="*/ 1266825 w 1982402"/>
              <a:gd name="connsiteY47" fmla="*/ 1362075 h 1543050"/>
              <a:gd name="connsiteX48" fmla="*/ 1304925 w 1982402"/>
              <a:gd name="connsiteY48" fmla="*/ 1419225 h 1543050"/>
              <a:gd name="connsiteX49" fmla="*/ 1323975 w 1982402"/>
              <a:gd name="connsiteY49" fmla="*/ 1447800 h 1543050"/>
              <a:gd name="connsiteX50" fmla="*/ 1352550 w 1982402"/>
              <a:gd name="connsiteY50" fmla="*/ 1457325 h 1543050"/>
              <a:gd name="connsiteX51" fmla="*/ 1409700 w 1982402"/>
              <a:gd name="connsiteY51" fmla="*/ 1485900 h 1543050"/>
              <a:gd name="connsiteX52" fmla="*/ 1514475 w 1982402"/>
              <a:gd name="connsiteY52" fmla="*/ 1495425 h 1543050"/>
              <a:gd name="connsiteX53" fmla="*/ 1552575 w 1982402"/>
              <a:gd name="connsiteY53" fmla="*/ 1504950 h 1543050"/>
              <a:gd name="connsiteX54" fmla="*/ 1609725 w 1982402"/>
              <a:gd name="connsiteY54" fmla="*/ 1514475 h 1543050"/>
              <a:gd name="connsiteX55" fmla="*/ 1666875 w 1982402"/>
              <a:gd name="connsiteY55" fmla="*/ 1533525 h 1543050"/>
              <a:gd name="connsiteX56" fmla="*/ 1695450 w 1982402"/>
              <a:gd name="connsiteY56" fmla="*/ 1543050 h 1543050"/>
              <a:gd name="connsiteX57" fmla="*/ 1895475 w 1982402"/>
              <a:gd name="connsiteY57" fmla="*/ 1504950 h 1543050"/>
              <a:gd name="connsiteX58" fmla="*/ 1905000 w 1982402"/>
              <a:gd name="connsiteY58" fmla="*/ 1476375 h 1543050"/>
              <a:gd name="connsiteX59" fmla="*/ 1943100 w 1982402"/>
              <a:gd name="connsiteY59" fmla="*/ 1419225 h 1543050"/>
              <a:gd name="connsiteX60" fmla="*/ 1971675 w 1982402"/>
              <a:gd name="connsiteY60" fmla="*/ 1352550 h 1543050"/>
              <a:gd name="connsiteX61" fmla="*/ 1971675 w 1982402"/>
              <a:gd name="connsiteY61" fmla="*/ 1076325 h 1543050"/>
              <a:gd name="connsiteX62" fmla="*/ 1962150 w 1982402"/>
              <a:gd name="connsiteY62" fmla="*/ 1038225 h 1543050"/>
              <a:gd name="connsiteX63" fmla="*/ 1914525 w 1982402"/>
              <a:gd name="connsiteY63" fmla="*/ 981075 h 1543050"/>
              <a:gd name="connsiteX64" fmla="*/ 1876425 w 1982402"/>
              <a:gd name="connsiteY64" fmla="*/ 923925 h 1543050"/>
              <a:gd name="connsiteX65" fmla="*/ 1857375 w 1982402"/>
              <a:gd name="connsiteY65" fmla="*/ 895350 h 1543050"/>
              <a:gd name="connsiteX66" fmla="*/ 1828800 w 1982402"/>
              <a:gd name="connsiteY66" fmla="*/ 885825 h 1543050"/>
              <a:gd name="connsiteX67" fmla="*/ 1800225 w 1982402"/>
              <a:gd name="connsiteY67" fmla="*/ 857250 h 1543050"/>
              <a:gd name="connsiteX68" fmla="*/ 1743075 w 1982402"/>
              <a:gd name="connsiteY68" fmla="*/ 838200 h 1543050"/>
              <a:gd name="connsiteX69" fmla="*/ 1714500 w 1982402"/>
              <a:gd name="connsiteY69" fmla="*/ 828675 h 1543050"/>
              <a:gd name="connsiteX70" fmla="*/ 1628775 w 1982402"/>
              <a:gd name="connsiteY70" fmla="*/ 771525 h 1543050"/>
              <a:gd name="connsiteX71" fmla="*/ 1600200 w 1982402"/>
              <a:gd name="connsiteY71" fmla="*/ 752475 h 1543050"/>
              <a:gd name="connsiteX72" fmla="*/ 1571625 w 1982402"/>
              <a:gd name="connsiteY72" fmla="*/ 723900 h 1543050"/>
              <a:gd name="connsiteX73" fmla="*/ 1552575 w 1982402"/>
              <a:gd name="connsiteY73" fmla="*/ 695325 h 1543050"/>
              <a:gd name="connsiteX74" fmla="*/ 1524000 w 1982402"/>
              <a:gd name="connsiteY74" fmla="*/ 676275 h 1543050"/>
              <a:gd name="connsiteX75" fmla="*/ 1485900 w 1982402"/>
              <a:gd name="connsiteY75" fmla="*/ 619125 h 1543050"/>
              <a:gd name="connsiteX76" fmla="*/ 1466850 w 1982402"/>
              <a:gd name="connsiteY76" fmla="*/ 590550 h 1543050"/>
              <a:gd name="connsiteX77" fmla="*/ 1438275 w 1982402"/>
              <a:gd name="connsiteY77" fmla="*/ 504825 h 1543050"/>
              <a:gd name="connsiteX78" fmla="*/ 1428750 w 1982402"/>
              <a:gd name="connsiteY78" fmla="*/ 476250 h 1543050"/>
              <a:gd name="connsiteX79" fmla="*/ 1419225 w 1982402"/>
              <a:gd name="connsiteY79" fmla="*/ 447675 h 1543050"/>
              <a:gd name="connsiteX80" fmla="*/ 1390650 w 1982402"/>
              <a:gd name="connsiteY80" fmla="*/ 352425 h 1543050"/>
              <a:gd name="connsiteX81" fmla="*/ 1381125 w 1982402"/>
              <a:gd name="connsiteY81" fmla="*/ 323850 h 1543050"/>
              <a:gd name="connsiteX82" fmla="*/ 1371600 w 1982402"/>
              <a:gd name="connsiteY82" fmla="*/ 295275 h 1543050"/>
              <a:gd name="connsiteX83" fmla="*/ 1343025 w 1982402"/>
              <a:gd name="connsiteY83" fmla="*/ 266700 h 1543050"/>
              <a:gd name="connsiteX84" fmla="*/ 1295400 w 1982402"/>
              <a:gd name="connsiteY84" fmla="*/ 209550 h 1543050"/>
              <a:gd name="connsiteX85" fmla="*/ 1257300 w 1982402"/>
              <a:gd name="connsiteY85" fmla="*/ 161925 h 1543050"/>
              <a:gd name="connsiteX86" fmla="*/ 1209675 w 1982402"/>
              <a:gd name="connsiteY86" fmla="*/ 114300 h 1543050"/>
              <a:gd name="connsiteX87" fmla="*/ 1162050 w 1982402"/>
              <a:gd name="connsiteY87" fmla="*/ 76200 h 1543050"/>
              <a:gd name="connsiteX88" fmla="*/ 1133475 w 1982402"/>
              <a:gd name="connsiteY88" fmla="*/ 57150 h 1543050"/>
              <a:gd name="connsiteX89" fmla="*/ 1076325 w 1982402"/>
              <a:gd name="connsiteY89" fmla="*/ 38100 h 1543050"/>
              <a:gd name="connsiteX90" fmla="*/ 1009650 w 1982402"/>
              <a:gd name="connsiteY90" fmla="*/ 19050 h 1543050"/>
              <a:gd name="connsiteX91" fmla="*/ 981075 w 1982402"/>
              <a:gd name="connsiteY91" fmla="*/ 9525 h 1543050"/>
              <a:gd name="connsiteX92" fmla="*/ 923925 w 1982402"/>
              <a:gd name="connsiteY92" fmla="*/ 0 h 1543050"/>
              <a:gd name="connsiteX93" fmla="*/ 695325 w 1982402"/>
              <a:gd name="connsiteY93" fmla="*/ 19050 h 1543050"/>
              <a:gd name="connsiteX94" fmla="*/ 666750 w 1982402"/>
              <a:gd name="connsiteY94" fmla="*/ 28575 h 1543050"/>
              <a:gd name="connsiteX95" fmla="*/ 581025 w 1982402"/>
              <a:gd name="connsiteY95" fmla="*/ 76200 h 1543050"/>
              <a:gd name="connsiteX96" fmla="*/ 552450 w 1982402"/>
              <a:gd name="connsiteY96" fmla="*/ 104775 h 1543050"/>
              <a:gd name="connsiteX97" fmla="*/ 457200 w 1982402"/>
              <a:gd name="connsiteY97" fmla="*/ 180975 h 1543050"/>
              <a:gd name="connsiteX98" fmla="*/ 419100 w 1982402"/>
              <a:gd name="connsiteY98" fmla="*/ 238125 h 1543050"/>
              <a:gd name="connsiteX99" fmla="*/ 400050 w 1982402"/>
              <a:gd name="connsiteY99" fmla="*/ 266700 h 1543050"/>
              <a:gd name="connsiteX100" fmla="*/ 371475 w 1982402"/>
              <a:gd name="connsiteY100" fmla="*/ 295275 h 1543050"/>
              <a:gd name="connsiteX101" fmla="*/ 352425 w 1982402"/>
              <a:gd name="connsiteY101" fmla="*/ 323850 h 1543050"/>
              <a:gd name="connsiteX102" fmla="*/ 342900 w 1982402"/>
              <a:gd name="connsiteY102" fmla="*/ 352425 h 1543050"/>
              <a:gd name="connsiteX103" fmla="*/ 314325 w 1982402"/>
              <a:gd name="connsiteY103" fmla="*/ 371475 h 1543050"/>
              <a:gd name="connsiteX104" fmla="*/ 285750 w 1982402"/>
              <a:gd name="connsiteY104" fmla="*/ 428625 h 1543050"/>
              <a:gd name="connsiteX105" fmla="*/ 276225 w 1982402"/>
              <a:gd name="connsiteY105" fmla="*/ 457200 h 1543050"/>
              <a:gd name="connsiteX106" fmla="*/ 238125 w 1982402"/>
              <a:gd name="connsiteY106" fmla="*/ 533400 h 1543050"/>
              <a:gd name="connsiteX107" fmla="*/ 266700 w 1982402"/>
              <a:gd name="connsiteY107" fmla="*/ 48577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982402" h="1543050">
                <a:moveTo>
                  <a:pt x="266700" y="485775"/>
                </a:moveTo>
                <a:lnTo>
                  <a:pt x="266700" y="485775"/>
                </a:lnTo>
                <a:cubicBezTo>
                  <a:pt x="264819" y="489536"/>
                  <a:pt x="223187" y="563820"/>
                  <a:pt x="219075" y="590550"/>
                </a:cubicBezTo>
                <a:cubicBezTo>
                  <a:pt x="181955" y="831828"/>
                  <a:pt x="228991" y="588594"/>
                  <a:pt x="200025" y="733425"/>
                </a:cubicBezTo>
                <a:cubicBezTo>
                  <a:pt x="203200" y="755650"/>
                  <a:pt x="205534" y="778011"/>
                  <a:pt x="209550" y="800100"/>
                </a:cubicBezTo>
                <a:cubicBezTo>
                  <a:pt x="216696" y="839402"/>
                  <a:pt x="231647" y="851155"/>
                  <a:pt x="209550" y="895350"/>
                </a:cubicBezTo>
                <a:cubicBezTo>
                  <a:pt x="204430" y="905589"/>
                  <a:pt x="190500" y="908050"/>
                  <a:pt x="180975" y="914400"/>
                </a:cubicBezTo>
                <a:cubicBezTo>
                  <a:pt x="157034" y="986224"/>
                  <a:pt x="189329" y="897692"/>
                  <a:pt x="152400" y="971550"/>
                </a:cubicBezTo>
                <a:cubicBezTo>
                  <a:pt x="147910" y="980530"/>
                  <a:pt x="147365" y="991145"/>
                  <a:pt x="142875" y="1000125"/>
                </a:cubicBezTo>
                <a:cubicBezTo>
                  <a:pt x="137755" y="1010364"/>
                  <a:pt x="128945" y="1018461"/>
                  <a:pt x="123825" y="1028700"/>
                </a:cubicBezTo>
                <a:cubicBezTo>
                  <a:pt x="119335" y="1037680"/>
                  <a:pt x="119176" y="1048498"/>
                  <a:pt x="114300" y="1057275"/>
                </a:cubicBezTo>
                <a:cubicBezTo>
                  <a:pt x="103181" y="1077289"/>
                  <a:pt x="83440" y="1092705"/>
                  <a:pt x="76200" y="1114425"/>
                </a:cubicBezTo>
                <a:cubicBezTo>
                  <a:pt x="53530" y="1182435"/>
                  <a:pt x="68289" y="1154867"/>
                  <a:pt x="38100" y="1200150"/>
                </a:cubicBezTo>
                <a:cubicBezTo>
                  <a:pt x="34925" y="1212850"/>
                  <a:pt x="33732" y="1226218"/>
                  <a:pt x="28575" y="1238250"/>
                </a:cubicBezTo>
                <a:cubicBezTo>
                  <a:pt x="24066" y="1248772"/>
                  <a:pt x="14645" y="1256586"/>
                  <a:pt x="9525" y="1266825"/>
                </a:cubicBezTo>
                <a:cubicBezTo>
                  <a:pt x="5035" y="1275805"/>
                  <a:pt x="3175" y="1285875"/>
                  <a:pt x="0" y="1295400"/>
                </a:cubicBezTo>
                <a:cubicBezTo>
                  <a:pt x="9525" y="1298575"/>
                  <a:pt x="18671" y="1306576"/>
                  <a:pt x="28575" y="1304925"/>
                </a:cubicBezTo>
                <a:cubicBezTo>
                  <a:pt x="39867" y="1303043"/>
                  <a:pt x="46911" y="1290995"/>
                  <a:pt x="57150" y="1285875"/>
                </a:cubicBezTo>
                <a:cubicBezTo>
                  <a:pt x="136020" y="1246440"/>
                  <a:pt x="32408" y="1311895"/>
                  <a:pt x="114300" y="1257300"/>
                </a:cubicBezTo>
                <a:cubicBezTo>
                  <a:pt x="158750" y="1190625"/>
                  <a:pt x="133350" y="1212850"/>
                  <a:pt x="180975" y="1181100"/>
                </a:cubicBezTo>
                <a:cubicBezTo>
                  <a:pt x="203813" y="1112587"/>
                  <a:pt x="176105" y="1198146"/>
                  <a:pt x="200025" y="1114425"/>
                </a:cubicBezTo>
                <a:cubicBezTo>
                  <a:pt x="202783" y="1104771"/>
                  <a:pt x="207115" y="1095590"/>
                  <a:pt x="209550" y="1085850"/>
                </a:cubicBezTo>
                <a:cubicBezTo>
                  <a:pt x="214984" y="1064113"/>
                  <a:pt x="217714" y="1031423"/>
                  <a:pt x="228600" y="1009650"/>
                </a:cubicBezTo>
                <a:cubicBezTo>
                  <a:pt x="233720" y="999411"/>
                  <a:pt x="242530" y="991314"/>
                  <a:pt x="247650" y="981075"/>
                </a:cubicBezTo>
                <a:cubicBezTo>
                  <a:pt x="252140" y="972095"/>
                  <a:pt x="251606" y="960854"/>
                  <a:pt x="257175" y="952500"/>
                </a:cubicBezTo>
                <a:cubicBezTo>
                  <a:pt x="264647" y="941292"/>
                  <a:pt x="277126" y="934273"/>
                  <a:pt x="285750" y="923925"/>
                </a:cubicBezTo>
                <a:cubicBezTo>
                  <a:pt x="293079" y="915131"/>
                  <a:pt x="297471" y="904144"/>
                  <a:pt x="304800" y="895350"/>
                </a:cubicBezTo>
                <a:cubicBezTo>
                  <a:pt x="332778" y="861777"/>
                  <a:pt x="350699" y="855226"/>
                  <a:pt x="390525" y="828675"/>
                </a:cubicBezTo>
                <a:lnTo>
                  <a:pt x="419100" y="809625"/>
                </a:lnTo>
                <a:cubicBezTo>
                  <a:pt x="425450" y="800100"/>
                  <a:pt x="430055" y="789145"/>
                  <a:pt x="438150" y="781050"/>
                </a:cubicBezTo>
                <a:cubicBezTo>
                  <a:pt x="456614" y="762586"/>
                  <a:pt x="472059" y="760222"/>
                  <a:pt x="495300" y="752475"/>
                </a:cubicBezTo>
                <a:cubicBezTo>
                  <a:pt x="599513" y="787213"/>
                  <a:pt x="441663" y="731811"/>
                  <a:pt x="552450" y="781050"/>
                </a:cubicBezTo>
                <a:cubicBezTo>
                  <a:pt x="570800" y="789205"/>
                  <a:pt x="592892" y="788961"/>
                  <a:pt x="609600" y="800100"/>
                </a:cubicBezTo>
                <a:cubicBezTo>
                  <a:pt x="619125" y="806450"/>
                  <a:pt x="627714" y="814501"/>
                  <a:pt x="638175" y="819150"/>
                </a:cubicBezTo>
                <a:cubicBezTo>
                  <a:pt x="656525" y="827305"/>
                  <a:pt x="678617" y="827061"/>
                  <a:pt x="695325" y="838200"/>
                </a:cubicBezTo>
                <a:cubicBezTo>
                  <a:pt x="732254" y="862819"/>
                  <a:pt x="713040" y="853630"/>
                  <a:pt x="752475" y="866775"/>
                </a:cubicBezTo>
                <a:cubicBezTo>
                  <a:pt x="798172" y="935321"/>
                  <a:pt x="733461" y="850924"/>
                  <a:pt x="828675" y="914400"/>
                </a:cubicBezTo>
                <a:cubicBezTo>
                  <a:pt x="847725" y="927100"/>
                  <a:pt x="864105" y="945260"/>
                  <a:pt x="885825" y="952500"/>
                </a:cubicBezTo>
                <a:cubicBezTo>
                  <a:pt x="927870" y="966515"/>
                  <a:pt x="905420" y="957535"/>
                  <a:pt x="952500" y="981075"/>
                </a:cubicBezTo>
                <a:cubicBezTo>
                  <a:pt x="958850" y="990600"/>
                  <a:pt x="961842" y="1003583"/>
                  <a:pt x="971550" y="1009650"/>
                </a:cubicBezTo>
                <a:cubicBezTo>
                  <a:pt x="988578" y="1020293"/>
                  <a:pt x="1028700" y="1028700"/>
                  <a:pt x="1028700" y="1028700"/>
                </a:cubicBezTo>
                <a:cubicBezTo>
                  <a:pt x="1038225" y="1038225"/>
                  <a:pt x="1046927" y="1048651"/>
                  <a:pt x="1057275" y="1057275"/>
                </a:cubicBezTo>
                <a:cubicBezTo>
                  <a:pt x="1079120" y="1075479"/>
                  <a:pt x="1104342" y="1082841"/>
                  <a:pt x="1123950" y="1104900"/>
                </a:cubicBezTo>
                <a:cubicBezTo>
                  <a:pt x="1139161" y="1122012"/>
                  <a:pt x="1149350" y="1143000"/>
                  <a:pt x="1162050" y="1162050"/>
                </a:cubicBezTo>
                <a:cubicBezTo>
                  <a:pt x="1168400" y="1171575"/>
                  <a:pt x="1177480" y="1179765"/>
                  <a:pt x="1181100" y="1190625"/>
                </a:cubicBezTo>
                <a:lnTo>
                  <a:pt x="1209675" y="1276350"/>
                </a:lnTo>
                <a:cubicBezTo>
                  <a:pt x="1212850" y="1285875"/>
                  <a:pt x="1213631" y="1296571"/>
                  <a:pt x="1219200" y="1304925"/>
                </a:cubicBezTo>
                <a:cubicBezTo>
                  <a:pt x="1287273" y="1407035"/>
                  <a:pt x="1181262" y="1252066"/>
                  <a:pt x="1266825" y="1362075"/>
                </a:cubicBezTo>
                <a:cubicBezTo>
                  <a:pt x="1280881" y="1380147"/>
                  <a:pt x="1292225" y="1400175"/>
                  <a:pt x="1304925" y="1419225"/>
                </a:cubicBezTo>
                <a:cubicBezTo>
                  <a:pt x="1311275" y="1428750"/>
                  <a:pt x="1313115" y="1444180"/>
                  <a:pt x="1323975" y="1447800"/>
                </a:cubicBezTo>
                <a:cubicBezTo>
                  <a:pt x="1333500" y="1450975"/>
                  <a:pt x="1343570" y="1452835"/>
                  <a:pt x="1352550" y="1457325"/>
                </a:cubicBezTo>
                <a:cubicBezTo>
                  <a:pt x="1382732" y="1472416"/>
                  <a:pt x="1376182" y="1481112"/>
                  <a:pt x="1409700" y="1485900"/>
                </a:cubicBezTo>
                <a:cubicBezTo>
                  <a:pt x="1444417" y="1490860"/>
                  <a:pt x="1479550" y="1492250"/>
                  <a:pt x="1514475" y="1495425"/>
                </a:cubicBezTo>
                <a:cubicBezTo>
                  <a:pt x="1527175" y="1498600"/>
                  <a:pt x="1539738" y="1502383"/>
                  <a:pt x="1552575" y="1504950"/>
                </a:cubicBezTo>
                <a:cubicBezTo>
                  <a:pt x="1571513" y="1508738"/>
                  <a:pt x="1590989" y="1509791"/>
                  <a:pt x="1609725" y="1514475"/>
                </a:cubicBezTo>
                <a:cubicBezTo>
                  <a:pt x="1629206" y="1519345"/>
                  <a:pt x="1647825" y="1527175"/>
                  <a:pt x="1666875" y="1533525"/>
                </a:cubicBezTo>
                <a:lnTo>
                  <a:pt x="1695450" y="1543050"/>
                </a:lnTo>
                <a:cubicBezTo>
                  <a:pt x="1878278" y="1522736"/>
                  <a:pt x="1819056" y="1555896"/>
                  <a:pt x="1895475" y="1504950"/>
                </a:cubicBezTo>
                <a:cubicBezTo>
                  <a:pt x="1898650" y="1495425"/>
                  <a:pt x="1900124" y="1485152"/>
                  <a:pt x="1905000" y="1476375"/>
                </a:cubicBezTo>
                <a:cubicBezTo>
                  <a:pt x="1916119" y="1456361"/>
                  <a:pt x="1935860" y="1440945"/>
                  <a:pt x="1943100" y="1419225"/>
                </a:cubicBezTo>
                <a:cubicBezTo>
                  <a:pt x="1957115" y="1377180"/>
                  <a:pt x="1948135" y="1399630"/>
                  <a:pt x="1971675" y="1352550"/>
                </a:cubicBezTo>
                <a:cubicBezTo>
                  <a:pt x="1985147" y="1217832"/>
                  <a:pt x="1986785" y="1250087"/>
                  <a:pt x="1971675" y="1076325"/>
                </a:cubicBezTo>
                <a:cubicBezTo>
                  <a:pt x="1970541" y="1063283"/>
                  <a:pt x="1967307" y="1050257"/>
                  <a:pt x="1962150" y="1038225"/>
                </a:cubicBezTo>
                <a:cubicBezTo>
                  <a:pt x="1952204" y="1015018"/>
                  <a:pt x="1931689" y="998239"/>
                  <a:pt x="1914525" y="981075"/>
                </a:cubicBezTo>
                <a:cubicBezTo>
                  <a:pt x="1897786" y="930857"/>
                  <a:pt x="1916063" y="971491"/>
                  <a:pt x="1876425" y="923925"/>
                </a:cubicBezTo>
                <a:cubicBezTo>
                  <a:pt x="1869096" y="915131"/>
                  <a:pt x="1866314" y="902501"/>
                  <a:pt x="1857375" y="895350"/>
                </a:cubicBezTo>
                <a:cubicBezTo>
                  <a:pt x="1849535" y="889078"/>
                  <a:pt x="1838325" y="889000"/>
                  <a:pt x="1828800" y="885825"/>
                </a:cubicBezTo>
                <a:cubicBezTo>
                  <a:pt x="1819275" y="876300"/>
                  <a:pt x="1812000" y="863792"/>
                  <a:pt x="1800225" y="857250"/>
                </a:cubicBezTo>
                <a:cubicBezTo>
                  <a:pt x="1782672" y="847498"/>
                  <a:pt x="1762125" y="844550"/>
                  <a:pt x="1743075" y="838200"/>
                </a:cubicBezTo>
                <a:cubicBezTo>
                  <a:pt x="1733550" y="835025"/>
                  <a:pt x="1722854" y="834244"/>
                  <a:pt x="1714500" y="828675"/>
                </a:cubicBezTo>
                <a:lnTo>
                  <a:pt x="1628775" y="771525"/>
                </a:lnTo>
                <a:cubicBezTo>
                  <a:pt x="1619250" y="765175"/>
                  <a:pt x="1608295" y="760570"/>
                  <a:pt x="1600200" y="752475"/>
                </a:cubicBezTo>
                <a:cubicBezTo>
                  <a:pt x="1590675" y="742950"/>
                  <a:pt x="1580249" y="734248"/>
                  <a:pt x="1571625" y="723900"/>
                </a:cubicBezTo>
                <a:cubicBezTo>
                  <a:pt x="1564296" y="715106"/>
                  <a:pt x="1560670" y="703420"/>
                  <a:pt x="1552575" y="695325"/>
                </a:cubicBezTo>
                <a:cubicBezTo>
                  <a:pt x="1544480" y="687230"/>
                  <a:pt x="1533525" y="682625"/>
                  <a:pt x="1524000" y="676275"/>
                </a:cubicBezTo>
                <a:lnTo>
                  <a:pt x="1485900" y="619125"/>
                </a:lnTo>
                <a:cubicBezTo>
                  <a:pt x="1479550" y="609600"/>
                  <a:pt x="1470470" y="601410"/>
                  <a:pt x="1466850" y="590550"/>
                </a:cubicBezTo>
                <a:lnTo>
                  <a:pt x="1438275" y="504825"/>
                </a:lnTo>
                <a:lnTo>
                  <a:pt x="1428750" y="476250"/>
                </a:lnTo>
                <a:cubicBezTo>
                  <a:pt x="1425575" y="466725"/>
                  <a:pt x="1421660" y="457415"/>
                  <a:pt x="1419225" y="447675"/>
                </a:cubicBezTo>
                <a:cubicBezTo>
                  <a:pt x="1404830" y="390094"/>
                  <a:pt x="1413840" y="421994"/>
                  <a:pt x="1390650" y="352425"/>
                </a:cubicBezTo>
                <a:lnTo>
                  <a:pt x="1381125" y="323850"/>
                </a:lnTo>
                <a:cubicBezTo>
                  <a:pt x="1377950" y="314325"/>
                  <a:pt x="1378700" y="302375"/>
                  <a:pt x="1371600" y="295275"/>
                </a:cubicBezTo>
                <a:cubicBezTo>
                  <a:pt x="1362075" y="285750"/>
                  <a:pt x="1351649" y="277048"/>
                  <a:pt x="1343025" y="266700"/>
                </a:cubicBezTo>
                <a:cubicBezTo>
                  <a:pt x="1276720" y="187134"/>
                  <a:pt x="1378882" y="293032"/>
                  <a:pt x="1295400" y="209550"/>
                </a:cubicBezTo>
                <a:cubicBezTo>
                  <a:pt x="1276857" y="153920"/>
                  <a:pt x="1300384" y="205009"/>
                  <a:pt x="1257300" y="161925"/>
                </a:cubicBezTo>
                <a:cubicBezTo>
                  <a:pt x="1193800" y="98425"/>
                  <a:pt x="1285875" y="165100"/>
                  <a:pt x="1209675" y="114300"/>
                </a:cubicBezTo>
                <a:cubicBezTo>
                  <a:pt x="1177562" y="66130"/>
                  <a:pt x="1208058" y="99204"/>
                  <a:pt x="1162050" y="76200"/>
                </a:cubicBezTo>
                <a:cubicBezTo>
                  <a:pt x="1151811" y="71080"/>
                  <a:pt x="1143936" y="61799"/>
                  <a:pt x="1133475" y="57150"/>
                </a:cubicBezTo>
                <a:cubicBezTo>
                  <a:pt x="1115125" y="48995"/>
                  <a:pt x="1095375" y="44450"/>
                  <a:pt x="1076325" y="38100"/>
                </a:cubicBezTo>
                <a:cubicBezTo>
                  <a:pt x="1007812" y="15262"/>
                  <a:pt x="1093371" y="42970"/>
                  <a:pt x="1009650" y="19050"/>
                </a:cubicBezTo>
                <a:cubicBezTo>
                  <a:pt x="999996" y="16292"/>
                  <a:pt x="990876" y="11703"/>
                  <a:pt x="981075" y="9525"/>
                </a:cubicBezTo>
                <a:cubicBezTo>
                  <a:pt x="962222" y="5335"/>
                  <a:pt x="942975" y="3175"/>
                  <a:pt x="923925" y="0"/>
                </a:cubicBezTo>
                <a:cubicBezTo>
                  <a:pt x="845428" y="4361"/>
                  <a:pt x="771065" y="2219"/>
                  <a:pt x="695325" y="19050"/>
                </a:cubicBezTo>
                <a:cubicBezTo>
                  <a:pt x="685524" y="21228"/>
                  <a:pt x="675527" y="23699"/>
                  <a:pt x="666750" y="28575"/>
                </a:cubicBezTo>
                <a:cubicBezTo>
                  <a:pt x="568494" y="83162"/>
                  <a:pt x="645683" y="54647"/>
                  <a:pt x="581025" y="76200"/>
                </a:cubicBezTo>
                <a:cubicBezTo>
                  <a:pt x="571500" y="85725"/>
                  <a:pt x="563411" y="96945"/>
                  <a:pt x="552450" y="104775"/>
                </a:cubicBezTo>
                <a:cubicBezTo>
                  <a:pt x="495826" y="145221"/>
                  <a:pt x="513817" y="96049"/>
                  <a:pt x="457200" y="180975"/>
                </a:cubicBezTo>
                <a:lnTo>
                  <a:pt x="419100" y="238125"/>
                </a:lnTo>
                <a:cubicBezTo>
                  <a:pt x="412750" y="247650"/>
                  <a:pt x="408145" y="258605"/>
                  <a:pt x="400050" y="266700"/>
                </a:cubicBezTo>
                <a:cubicBezTo>
                  <a:pt x="390525" y="276225"/>
                  <a:pt x="380099" y="284927"/>
                  <a:pt x="371475" y="295275"/>
                </a:cubicBezTo>
                <a:cubicBezTo>
                  <a:pt x="364146" y="304069"/>
                  <a:pt x="357545" y="313611"/>
                  <a:pt x="352425" y="323850"/>
                </a:cubicBezTo>
                <a:cubicBezTo>
                  <a:pt x="347935" y="332830"/>
                  <a:pt x="349172" y="344585"/>
                  <a:pt x="342900" y="352425"/>
                </a:cubicBezTo>
                <a:cubicBezTo>
                  <a:pt x="335749" y="361364"/>
                  <a:pt x="323850" y="365125"/>
                  <a:pt x="314325" y="371475"/>
                </a:cubicBezTo>
                <a:cubicBezTo>
                  <a:pt x="290384" y="443299"/>
                  <a:pt x="322679" y="354767"/>
                  <a:pt x="285750" y="428625"/>
                </a:cubicBezTo>
                <a:cubicBezTo>
                  <a:pt x="281260" y="437605"/>
                  <a:pt x="281101" y="448423"/>
                  <a:pt x="276225" y="457200"/>
                </a:cubicBezTo>
                <a:cubicBezTo>
                  <a:pt x="234603" y="532120"/>
                  <a:pt x="238125" y="487992"/>
                  <a:pt x="238125" y="533400"/>
                </a:cubicBezTo>
                <a:lnTo>
                  <a:pt x="266700" y="485775"/>
                </a:lnTo>
                <a:close/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9280" y="120979"/>
            <a:ext cx="3186373" cy="3477875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</a:t>
            </a:r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good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conditions</a:t>
            </a:r>
          </a:p>
          <a:p>
            <a:pPr algn="ctr"/>
            <a:endParaRPr lang="en-US" sz="22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for farming </a:t>
            </a: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do you see </a:t>
            </a:r>
            <a:b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inside this area?</a:t>
            </a:r>
            <a:endParaRPr lang="en-US" sz="22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472" y="1485900"/>
            <a:ext cx="71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8724" y="17864"/>
            <a:ext cx="71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9363" y="791286"/>
            <a:ext cx="71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4267" y="3085188"/>
            <a:ext cx="16151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Tropic of Cancer</a:t>
            </a:r>
            <a:endParaRPr lang="en-US" sz="1700" dirty="0"/>
          </a:p>
        </p:txBody>
      </p:sp>
      <p:sp>
        <p:nvSpPr>
          <p:cNvPr id="8" name="Freeform 7"/>
          <p:cNvSpPr/>
          <p:nvPr/>
        </p:nvSpPr>
        <p:spPr>
          <a:xfrm>
            <a:off x="6234824" y="627030"/>
            <a:ext cx="1982402" cy="1543050"/>
          </a:xfrm>
          <a:custGeom>
            <a:avLst/>
            <a:gdLst>
              <a:gd name="connsiteX0" fmla="*/ 266700 w 1982402"/>
              <a:gd name="connsiteY0" fmla="*/ 485775 h 1543050"/>
              <a:gd name="connsiteX1" fmla="*/ 266700 w 1982402"/>
              <a:gd name="connsiteY1" fmla="*/ 485775 h 1543050"/>
              <a:gd name="connsiteX2" fmla="*/ 219075 w 1982402"/>
              <a:gd name="connsiteY2" fmla="*/ 590550 h 1543050"/>
              <a:gd name="connsiteX3" fmla="*/ 200025 w 1982402"/>
              <a:gd name="connsiteY3" fmla="*/ 733425 h 1543050"/>
              <a:gd name="connsiteX4" fmla="*/ 209550 w 1982402"/>
              <a:gd name="connsiteY4" fmla="*/ 800100 h 1543050"/>
              <a:gd name="connsiteX5" fmla="*/ 209550 w 1982402"/>
              <a:gd name="connsiteY5" fmla="*/ 895350 h 1543050"/>
              <a:gd name="connsiteX6" fmla="*/ 180975 w 1982402"/>
              <a:gd name="connsiteY6" fmla="*/ 914400 h 1543050"/>
              <a:gd name="connsiteX7" fmla="*/ 152400 w 1982402"/>
              <a:gd name="connsiteY7" fmla="*/ 971550 h 1543050"/>
              <a:gd name="connsiteX8" fmla="*/ 142875 w 1982402"/>
              <a:gd name="connsiteY8" fmla="*/ 1000125 h 1543050"/>
              <a:gd name="connsiteX9" fmla="*/ 123825 w 1982402"/>
              <a:gd name="connsiteY9" fmla="*/ 1028700 h 1543050"/>
              <a:gd name="connsiteX10" fmla="*/ 114300 w 1982402"/>
              <a:gd name="connsiteY10" fmla="*/ 1057275 h 1543050"/>
              <a:gd name="connsiteX11" fmla="*/ 76200 w 1982402"/>
              <a:gd name="connsiteY11" fmla="*/ 1114425 h 1543050"/>
              <a:gd name="connsiteX12" fmla="*/ 38100 w 1982402"/>
              <a:gd name="connsiteY12" fmla="*/ 1200150 h 1543050"/>
              <a:gd name="connsiteX13" fmla="*/ 28575 w 1982402"/>
              <a:gd name="connsiteY13" fmla="*/ 1238250 h 1543050"/>
              <a:gd name="connsiteX14" fmla="*/ 9525 w 1982402"/>
              <a:gd name="connsiteY14" fmla="*/ 1266825 h 1543050"/>
              <a:gd name="connsiteX15" fmla="*/ 0 w 1982402"/>
              <a:gd name="connsiteY15" fmla="*/ 1295400 h 1543050"/>
              <a:gd name="connsiteX16" fmla="*/ 28575 w 1982402"/>
              <a:gd name="connsiteY16" fmla="*/ 1304925 h 1543050"/>
              <a:gd name="connsiteX17" fmla="*/ 57150 w 1982402"/>
              <a:gd name="connsiteY17" fmla="*/ 1285875 h 1543050"/>
              <a:gd name="connsiteX18" fmla="*/ 114300 w 1982402"/>
              <a:gd name="connsiteY18" fmla="*/ 1257300 h 1543050"/>
              <a:gd name="connsiteX19" fmla="*/ 180975 w 1982402"/>
              <a:gd name="connsiteY19" fmla="*/ 1181100 h 1543050"/>
              <a:gd name="connsiteX20" fmla="*/ 200025 w 1982402"/>
              <a:gd name="connsiteY20" fmla="*/ 1114425 h 1543050"/>
              <a:gd name="connsiteX21" fmla="*/ 209550 w 1982402"/>
              <a:gd name="connsiteY21" fmla="*/ 1085850 h 1543050"/>
              <a:gd name="connsiteX22" fmla="*/ 228600 w 1982402"/>
              <a:gd name="connsiteY22" fmla="*/ 1009650 h 1543050"/>
              <a:gd name="connsiteX23" fmla="*/ 247650 w 1982402"/>
              <a:gd name="connsiteY23" fmla="*/ 981075 h 1543050"/>
              <a:gd name="connsiteX24" fmla="*/ 257175 w 1982402"/>
              <a:gd name="connsiteY24" fmla="*/ 952500 h 1543050"/>
              <a:gd name="connsiteX25" fmla="*/ 285750 w 1982402"/>
              <a:gd name="connsiteY25" fmla="*/ 923925 h 1543050"/>
              <a:gd name="connsiteX26" fmla="*/ 304800 w 1982402"/>
              <a:gd name="connsiteY26" fmla="*/ 895350 h 1543050"/>
              <a:gd name="connsiteX27" fmla="*/ 390525 w 1982402"/>
              <a:gd name="connsiteY27" fmla="*/ 828675 h 1543050"/>
              <a:gd name="connsiteX28" fmla="*/ 419100 w 1982402"/>
              <a:gd name="connsiteY28" fmla="*/ 809625 h 1543050"/>
              <a:gd name="connsiteX29" fmla="*/ 438150 w 1982402"/>
              <a:gd name="connsiteY29" fmla="*/ 781050 h 1543050"/>
              <a:gd name="connsiteX30" fmla="*/ 495300 w 1982402"/>
              <a:gd name="connsiteY30" fmla="*/ 752475 h 1543050"/>
              <a:gd name="connsiteX31" fmla="*/ 552450 w 1982402"/>
              <a:gd name="connsiteY31" fmla="*/ 781050 h 1543050"/>
              <a:gd name="connsiteX32" fmla="*/ 609600 w 1982402"/>
              <a:gd name="connsiteY32" fmla="*/ 800100 h 1543050"/>
              <a:gd name="connsiteX33" fmla="*/ 638175 w 1982402"/>
              <a:gd name="connsiteY33" fmla="*/ 819150 h 1543050"/>
              <a:gd name="connsiteX34" fmla="*/ 695325 w 1982402"/>
              <a:gd name="connsiteY34" fmla="*/ 838200 h 1543050"/>
              <a:gd name="connsiteX35" fmla="*/ 752475 w 1982402"/>
              <a:gd name="connsiteY35" fmla="*/ 866775 h 1543050"/>
              <a:gd name="connsiteX36" fmla="*/ 828675 w 1982402"/>
              <a:gd name="connsiteY36" fmla="*/ 914400 h 1543050"/>
              <a:gd name="connsiteX37" fmla="*/ 885825 w 1982402"/>
              <a:gd name="connsiteY37" fmla="*/ 952500 h 1543050"/>
              <a:gd name="connsiteX38" fmla="*/ 952500 w 1982402"/>
              <a:gd name="connsiteY38" fmla="*/ 981075 h 1543050"/>
              <a:gd name="connsiteX39" fmla="*/ 971550 w 1982402"/>
              <a:gd name="connsiteY39" fmla="*/ 1009650 h 1543050"/>
              <a:gd name="connsiteX40" fmla="*/ 1028700 w 1982402"/>
              <a:gd name="connsiteY40" fmla="*/ 1028700 h 1543050"/>
              <a:gd name="connsiteX41" fmla="*/ 1057275 w 1982402"/>
              <a:gd name="connsiteY41" fmla="*/ 1057275 h 1543050"/>
              <a:gd name="connsiteX42" fmla="*/ 1123950 w 1982402"/>
              <a:gd name="connsiteY42" fmla="*/ 1104900 h 1543050"/>
              <a:gd name="connsiteX43" fmla="*/ 1162050 w 1982402"/>
              <a:gd name="connsiteY43" fmla="*/ 1162050 h 1543050"/>
              <a:gd name="connsiteX44" fmla="*/ 1181100 w 1982402"/>
              <a:gd name="connsiteY44" fmla="*/ 1190625 h 1543050"/>
              <a:gd name="connsiteX45" fmla="*/ 1209675 w 1982402"/>
              <a:gd name="connsiteY45" fmla="*/ 1276350 h 1543050"/>
              <a:gd name="connsiteX46" fmla="*/ 1219200 w 1982402"/>
              <a:gd name="connsiteY46" fmla="*/ 1304925 h 1543050"/>
              <a:gd name="connsiteX47" fmla="*/ 1266825 w 1982402"/>
              <a:gd name="connsiteY47" fmla="*/ 1362075 h 1543050"/>
              <a:gd name="connsiteX48" fmla="*/ 1304925 w 1982402"/>
              <a:gd name="connsiteY48" fmla="*/ 1419225 h 1543050"/>
              <a:gd name="connsiteX49" fmla="*/ 1323975 w 1982402"/>
              <a:gd name="connsiteY49" fmla="*/ 1447800 h 1543050"/>
              <a:gd name="connsiteX50" fmla="*/ 1352550 w 1982402"/>
              <a:gd name="connsiteY50" fmla="*/ 1457325 h 1543050"/>
              <a:gd name="connsiteX51" fmla="*/ 1409700 w 1982402"/>
              <a:gd name="connsiteY51" fmla="*/ 1485900 h 1543050"/>
              <a:gd name="connsiteX52" fmla="*/ 1514475 w 1982402"/>
              <a:gd name="connsiteY52" fmla="*/ 1495425 h 1543050"/>
              <a:gd name="connsiteX53" fmla="*/ 1552575 w 1982402"/>
              <a:gd name="connsiteY53" fmla="*/ 1504950 h 1543050"/>
              <a:gd name="connsiteX54" fmla="*/ 1609725 w 1982402"/>
              <a:gd name="connsiteY54" fmla="*/ 1514475 h 1543050"/>
              <a:gd name="connsiteX55" fmla="*/ 1666875 w 1982402"/>
              <a:gd name="connsiteY55" fmla="*/ 1533525 h 1543050"/>
              <a:gd name="connsiteX56" fmla="*/ 1695450 w 1982402"/>
              <a:gd name="connsiteY56" fmla="*/ 1543050 h 1543050"/>
              <a:gd name="connsiteX57" fmla="*/ 1895475 w 1982402"/>
              <a:gd name="connsiteY57" fmla="*/ 1504950 h 1543050"/>
              <a:gd name="connsiteX58" fmla="*/ 1905000 w 1982402"/>
              <a:gd name="connsiteY58" fmla="*/ 1476375 h 1543050"/>
              <a:gd name="connsiteX59" fmla="*/ 1943100 w 1982402"/>
              <a:gd name="connsiteY59" fmla="*/ 1419225 h 1543050"/>
              <a:gd name="connsiteX60" fmla="*/ 1971675 w 1982402"/>
              <a:gd name="connsiteY60" fmla="*/ 1352550 h 1543050"/>
              <a:gd name="connsiteX61" fmla="*/ 1971675 w 1982402"/>
              <a:gd name="connsiteY61" fmla="*/ 1076325 h 1543050"/>
              <a:gd name="connsiteX62" fmla="*/ 1962150 w 1982402"/>
              <a:gd name="connsiteY62" fmla="*/ 1038225 h 1543050"/>
              <a:gd name="connsiteX63" fmla="*/ 1914525 w 1982402"/>
              <a:gd name="connsiteY63" fmla="*/ 981075 h 1543050"/>
              <a:gd name="connsiteX64" fmla="*/ 1876425 w 1982402"/>
              <a:gd name="connsiteY64" fmla="*/ 923925 h 1543050"/>
              <a:gd name="connsiteX65" fmla="*/ 1857375 w 1982402"/>
              <a:gd name="connsiteY65" fmla="*/ 895350 h 1543050"/>
              <a:gd name="connsiteX66" fmla="*/ 1828800 w 1982402"/>
              <a:gd name="connsiteY66" fmla="*/ 885825 h 1543050"/>
              <a:gd name="connsiteX67" fmla="*/ 1800225 w 1982402"/>
              <a:gd name="connsiteY67" fmla="*/ 857250 h 1543050"/>
              <a:gd name="connsiteX68" fmla="*/ 1743075 w 1982402"/>
              <a:gd name="connsiteY68" fmla="*/ 838200 h 1543050"/>
              <a:gd name="connsiteX69" fmla="*/ 1714500 w 1982402"/>
              <a:gd name="connsiteY69" fmla="*/ 828675 h 1543050"/>
              <a:gd name="connsiteX70" fmla="*/ 1628775 w 1982402"/>
              <a:gd name="connsiteY70" fmla="*/ 771525 h 1543050"/>
              <a:gd name="connsiteX71" fmla="*/ 1600200 w 1982402"/>
              <a:gd name="connsiteY71" fmla="*/ 752475 h 1543050"/>
              <a:gd name="connsiteX72" fmla="*/ 1571625 w 1982402"/>
              <a:gd name="connsiteY72" fmla="*/ 723900 h 1543050"/>
              <a:gd name="connsiteX73" fmla="*/ 1552575 w 1982402"/>
              <a:gd name="connsiteY73" fmla="*/ 695325 h 1543050"/>
              <a:gd name="connsiteX74" fmla="*/ 1524000 w 1982402"/>
              <a:gd name="connsiteY74" fmla="*/ 676275 h 1543050"/>
              <a:gd name="connsiteX75" fmla="*/ 1485900 w 1982402"/>
              <a:gd name="connsiteY75" fmla="*/ 619125 h 1543050"/>
              <a:gd name="connsiteX76" fmla="*/ 1466850 w 1982402"/>
              <a:gd name="connsiteY76" fmla="*/ 590550 h 1543050"/>
              <a:gd name="connsiteX77" fmla="*/ 1438275 w 1982402"/>
              <a:gd name="connsiteY77" fmla="*/ 504825 h 1543050"/>
              <a:gd name="connsiteX78" fmla="*/ 1428750 w 1982402"/>
              <a:gd name="connsiteY78" fmla="*/ 476250 h 1543050"/>
              <a:gd name="connsiteX79" fmla="*/ 1419225 w 1982402"/>
              <a:gd name="connsiteY79" fmla="*/ 447675 h 1543050"/>
              <a:gd name="connsiteX80" fmla="*/ 1390650 w 1982402"/>
              <a:gd name="connsiteY80" fmla="*/ 352425 h 1543050"/>
              <a:gd name="connsiteX81" fmla="*/ 1381125 w 1982402"/>
              <a:gd name="connsiteY81" fmla="*/ 323850 h 1543050"/>
              <a:gd name="connsiteX82" fmla="*/ 1371600 w 1982402"/>
              <a:gd name="connsiteY82" fmla="*/ 295275 h 1543050"/>
              <a:gd name="connsiteX83" fmla="*/ 1343025 w 1982402"/>
              <a:gd name="connsiteY83" fmla="*/ 266700 h 1543050"/>
              <a:gd name="connsiteX84" fmla="*/ 1295400 w 1982402"/>
              <a:gd name="connsiteY84" fmla="*/ 209550 h 1543050"/>
              <a:gd name="connsiteX85" fmla="*/ 1257300 w 1982402"/>
              <a:gd name="connsiteY85" fmla="*/ 161925 h 1543050"/>
              <a:gd name="connsiteX86" fmla="*/ 1209675 w 1982402"/>
              <a:gd name="connsiteY86" fmla="*/ 114300 h 1543050"/>
              <a:gd name="connsiteX87" fmla="*/ 1162050 w 1982402"/>
              <a:gd name="connsiteY87" fmla="*/ 76200 h 1543050"/>
              <a:gd name="connsiteX88" fmla="*/ 1133475 w 1982402"/>
              <a:gd name="connsiteY88" fmla="*/ 57150 h 1543050"/>
              <a:gd name="connsiteX89" fmla="*/ 1076325 w 1982402"/>
              <a:gd name="connsiteY89" fmla="*/ 38100 h 1543050"/>
              <a:gd name="connsiteX90" fmla="*/ 1009650 w 1982402"/>
              <a:gd name="connsiteY90" fmla="*/ 19050 h 1543050"/>
              <a:gd name="connsiteX91" fmla="*/ 981075 w 1982402"/>
              <a:gd name="connsiteY91" fmla="*/ 9525 h 1543050"/>
              <a:gd name="connsiteX92" fmla="*/ 923925 w 1982402"/>
              <a:gd name="connsiteY92" fmla="*/ 0 h 1543050"/>
              <a:gd name="connsiteX93" fmla="*/ 695325 w 1982402"/>
              <a:gd name="connsiteY93" fmla="*/ 19050 h 1543050"/>
              <a:gd name="connsiteX94" fmla="*/ 666750 w 1982402"/>
              <a:gd name="connsiteY94" fmla="*/ 28575 h 1543050"/>
              <a:gd name="connsiteX95" fmla="*/ 581025 w 1982402"/>
              <a:gd name="connsiteY95" fmla="*/ 76200 h 1543050"/>
              <a:gd name="connsiteX96" fmla="*/ 552450 w 1982402"/>
              <a:gd name="connsiteY96" fmla="*/ 104775 h 1543050"/>
              <a:gd name="connsiteX97" fmla="*/ 457200 w 1982402"/>
              <a:gd name="connsiteY97" fmla="*/ 180975 h 1543050"/>
              <a:gd name="connsiteX98" fmla="*/ 419100 w 1982402"/>
              <a:gd name="connsiteY98" fmla="*/ 238125 h 1543050"/>
              <a:gd name="connsiteX99" fmla="*/ 400050 w 1982402"/>
              <a:gd name="connsiteY99" fmla="*/ 266700 h 1543050"/>
              <a:gd name="connsiteX100" fmla="*/ 371475 w 1982402"/>
              <a:gd name="connsiteY100" fmla="*/ 295275 h 1543050"/>
              <a:gd name="connsiteX101" fmla="*/ 352425 w 1982402"/>
              <a:gd name="connsiteY101" fmla="*/ 323850 h 1543050"/>
              <a:gd name="connsiteX102" fmla="*/ 342900 w 1982402"/>
              <a:gd name="connsiteY102" fmla="*/ 352425 h 1543050"/>
              <a:gd name="connsiteX103" fmla="*/ 314325 w 1982402"/>
              <a:gd name="connsiteY103" fmla="*/ 371475 h 1543050"/>
              <a:gd name="connsiteX104" fmla="*/ 285750 w 1982402"/>
              <a:gd name="connsiteY104" fmla="*/ 428625 h 1543050"/>
              <a:gd name="connsiteX105" fmla="*/ 276225 w 1982402"/>
              <a:gd name="connsiteY105" fmla="*/ 457200 h 1543050"/>
              <a:gd name="connsiteX106" fmla="*/ 238125 w 1982402"/>
              <a:gd name="connsiteY106" fmla="*/ 533400 h 1543050"/>
              <a:gd name="connsiteX107" fmla="*/ 266700 w 1982402"/>
              <a:gd name="connsiteY107" fmla="*/ 48577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982402" h="1543050">
                <a:moveTo>
                  <a:pt x="266700" y="485775"/>
                </a:moveTo>
                <a:lnTo>
                  <a:pt x="266700" y="485775"/>
                </a:lnTo>
                <a:cubicBezTo>
                  <a:pt x="264819" y="489536"/>
                  <a:pt x="223187" y="563820"/>
                  <a:pt x="219075" y="590550"/>
                </a:cubicBezTo>
                <a:cubicBezTo>
                  <a:pt x="181955" y="831828"/>
                  <a:pt x="228991" y="588594"/>
                  <a:pt x="200025" y="733425"/>
                </a:cubicBezTo>
                <a:cubicBezTo>
                  <a:pt x="203200" y="755650"/>
                  <a:pt x="205534" y="778011"/>
                  <a:pt x="209550" y="800100"/>
                </a:cubicBezTo>
                <a:cubicBezTo>
                  <a:pt x="216696" y="839402"/>
                  <a:pt x="231647" y="851155"/>
                  <a:pt x="209550" y="895350"/>
                </a:cubicBezTo>
                <a:cubicBezTo>
                  <a:pt x="204430" y="905589"/>
                  <a:pt x="190500" y="908050"/>
                  <a:pt x="180975" y="914400"/>
                </a:cubicBezTo>
                <a:cubicBezTo>
                  <a:pt x="157034" y="986224"/>
                  <a:pt x="189329" y="897692"/>
                  <a:pt x="152400" y="971550"/>
                </a:cubicBezTo>
                <a:cubicBezTo>
                  <a:pt x="147910" y="980530"/>
                  <a:pt x="147365" y="991145"/>
                  <a:pt x="142875" y="1000125"/>
                </a:cubicBezTo>
                <a:cubicBezTo>
                  <a:pt x="137755" y="1010364"/>
                  <a:pt x="128945" y="1018461"/>
                  <a:pt x="123825" y="1028700"/>
                </a:cubicBezTo>
                <a:cubicBezTo>
                  <a:pt x="119335" y="1037680"/>
                  <a:pt x="119176" y="1048498"/>
                  <a:pt x="114300" y="1057275"/>
                </a:cubicBezTo>
                <a:cubicBezTo>
                  <a:pt x="103181" y="1077289"/>
                  <a:pt x="83440" y="1092705"/>
                  <a:pt x="76200" y="1114425"/>
                </a:cubicBezTo>
                <a:cubicBezTo>
                  <a:pt x="53530" y="1182435"/>
                  <a:pt x="68289" y="1154867"/>
                  <a:pt x="38100" y="1200150"/>
                </a:cubicBezTo>
                <a:cubicBezTo>
                  <a:pt x="34925" y="1212850"/>
                  <a:pt x="33732" y="1226218"/>
                  <a:pt x="28575" y="1238250"/>
                </a:cubicBezTo>
                <a:cubicBezTo>
                  <a:pt x="24066" y="1248772"/>
                  <a:pt x="14645" y="1256586"/>
                  <a:pt x="9525" y="1266825"/>
                </a:cubicBezTo>
                <a:cubicBezTo>
                  <a:pt x="5035" y="1275805"/>
                  <a:pt x="3175" y="1285875"/>
                  <a:pt x="0" y="1295400"/>
                </a:cubicBezTo>
                <a:cubicBezTo>
                  <a:pt x="9525" y="1298575"/>
                  <a:pt x="18671" y="1306576"/>
                  <a:pt x="28575" y="1304925"/>
                </a:cubicBezTo>
                <a:cubicBezTo>
                  <a:pt x="39867" y="1303043"/>
                  <a:pt x="46911" y="1290995"/>
                  <a:pt x="57150" y="1285875"/>
                </a:cubicBezTo>
                <a:cubicBezTo>
                  <a:pt x="136020" y="1246440"/>
                  <a:pt x="32408" y="1311895"/>
                  <a:pt x="114300" y="1257300"/>
                </a:cubicBezTo>
                <a:cubicBezTo>
                  <a:pt x="158750" y="1190625"/>
                  <a:pt x="133350" y="1212850"/>
                  <a:pt x="180975" y="1181100"/>
                </a:cubicBezTo>
                <a:cubicBezTo>
                  <a:pt x="203813" y="1112587"/>
                  <a:pt x="176105" y="1198146"/>
                  <a:pt x="200025" y="1114425"/>
                </a:cubicBezTo>
                <a:cubicBezTo>
                  <a:pt x="202783" y="1104771"/>
                  <a:pt x="207115" y="1095590"/>
                  <a:pt x="209550" y="1085850"/>
                </a:cubicBezTo>
                <a:cubicBezTo>
                  <a:pt x="214984" y="1064113"/>
                  <a:pt x="217714" y="1031423"/>
                  <a:pt x="228600" y="1009650"/>
                </a:cubicBezTo>
                <a:cubicBezTo>
                  <a:pt x="233720" y="999411"/>
                  <a:pt x="242530" y="991314"/>
                  <a:pt x="247650" y="981075"/>
                </a:cubicBezTo>
                <a:cubicBezTo>
                  <a:pt x="252140" y="972095"/>
                  <a:pt x="251606" y="960854"/>
                  <a:pt x="257175" y="952500"/>
                </a:cubicBezTo>
                <a:cubicBezTo>
                  <a:pt x="264647" y="941292"/>
                  <a:pt x="277126" y="934273"/>
                  <a:pt x="285750" y="923925"/>
                </a:cubicBezTo>
                <a:cubicBezTo>
                  <a:pt x="293079" y="915131"/>
                  <a:pt x="297471" y="904144"/>
                  <a:pt x="304800" y="895350"/>
                </a:cubicBezTo>
                <a:cubicBezTo>
                  <a:pt x="332778" y="861777"/>
                  <a:pt x="350699" y="855226"/>
                  <a:pt x="390525" y="828675"/>
                </a:cubicBezTo>
                <a:lnTo>
                  <a:pt x="419100" y="809625"/>
                </a:lnTo>
                <a:cubicBezTo>
                  <a:pt x="425450" y="800100"/>
                  <a:pt x="430055" y="789145"/>
                  <a:pt x="438150" y="781050"/>
                </a:cubicBezTo>
                <a:cubicBezTo>
                  <a:pt x="456614" y="762586"/>
                  <a:pt x="472059" y="760222"/>
                  <a:pt x="495300" y="752475"/>
                </a:cubicBezTo>
                <a:cubicBezTo>
                  <a:pt x="599513" y="787213"/>
                  <a:pt x="441663" y="731811"/>
                  <a:pt x="552450" y="781050"/>
                </a:cubicBezTo>
                <a:cubicBezTo>
                  <a:pt x="570800" y="789205"/>
                  <a:pt x="592892" y="788961"/>
                  <a:pt x="609600" y="800100"/>
                </a:cubicBezTo>
                <a:cubicBezTo>
                  <a:pt x="619125" y="806450"/>
                  <a:pt x="627714" y="814501"/>
                  <a:pt x="638175" y="819150"/>
                </a:cubicBezTo>
                <a:cubicBezTo>
                  <a:pt x="656525" y="827305"/>
                  <a:pt x="678617" y="827061"/>
                  <a:pt x="695325" y="838200"/>
                </a:cubicBezTo>
                <a:cubicBezTo>
                  <a:pt x="732254" y="862819"/>
                  <a:pt x="713040" y="853630"/>
                  <a:pt x="752475" y="866775"/>
                </a:cubicBezTo>
                <a:cubicBezTo>
                  <a:pt x="798172" y="935321"/>
                  <a:pt x="733461" y="850924"/>
                  <a:pt x="828675" y="914400"/>
                </a:cubicBezTo>
                <a:cubicBezTo>
                  <a:pt x="847725" y="927100"/>
                  <a:pt x="864105" y="945260"/>
                  <a:pt x="885825" y="952500"/>
                </a:cubicBezTo>
                <a:cubicBezTo>
                  <a:pt x="927870" y="966515"/>
                  <a:pt x="905420" y="957535"/>
                  <a:pt x="952500" y="981075"/>
                </a:cubicBezTo>
                <a:cubicBezTo>
                  <a:pt x="958850" y="990600"/>
                  <a:pt x="961842" y="1003583"/>
                  <a:pt x="971550" y="1009650"/>
                </a:cubicBezTo>
                <a:cubicBezTo>
                  <a:pt x="988578" y="1020293"/>
                  <a:pt x="1028700" y="1028700"/>
                  <a:pt x="1028700" y="1028700"/>
                </a:cubicBezTo>
                <a:cubicBezTo>
                  <a:pt x="1038225" y="1038225"/>
                  <a:pt x="1046927" y="1048651"/>
                  <a:pt x="1057275" y="1057275"/>
                </a:cubicBezTo>
                <a:cubicBezTo>
                  <a:pt x="1079120" y="1075479"/>
                  <a:pt x="1104342" y="1082841"/>
                  <a:pt x="1123950" y="1104900"/>
                </a:cubicBezTo>
                <a:cubicBezTo>
                  <a:pt x="1139161" y="1122012"/>
                  <a:pt x="1149350" y="1143000"/>
                  <a:pt x="1162050" y="1162050"/>
                </a:cubicBezTo>
                <a:cubicBezTo>
                  <a:pt x="1168400" y="1171575"/>
                  <a:pt x="1177480" y="1179765"/>
                  <a:pt x="1181100" y="1190625"/>
                </a:cubicBezTo>
                <a:lnTo>
                  <a:pt x="1209675" y="1276350"/>
                </a:lnTo>
                <a:cubicBezTo>
                  <a:pt x="1212850" y="1285875"/>
                  <a:pt x="1213631" y="1296571"/>
                  <a:pt x="1219200" y="1304925"/>
                </a:cubicBezTo>
                <a:cubicBezTo>
                  <a:pt x="1287273" y="1407035"/>
                  <a:pt x="1181262" y="1252066"/>
                  <a:pt x="1266825" y="1362075"/>
                </a:cubicBezTo>
                <a:cubicBezTo>
                  <a:pt x="1280881" y="1380147"/>
                  <a:pt x="1292225" y="1400175"/>
                  <a:pt x="1304925" y="1419225"/>
                </a:cubicBezTo>
                <a:cubicBezTo>
                  <a:pt x="1311275" y="1428750"/>
                  <a:pt x="1313115" y="1444180"/>
                  <a:pt x="1323975" y="1447800"/>
                </a:cubicBezTo>
                <a:cubicBezTo>
                  <a:pt x="1333500" y="1450975"/>
                  <a:pt x="1343570" y="1452835"/>
                  <a:pt x="1352550" y="1457325"/>
                </a:cubicBezTo>
                <a:cubicBezTo>
                  <a:pt x="1382732" y="1472416"/>
                  <a:pt x="1376182" y="1481112"/>
                  <a:pt x="1409700" y="1485900"/>
                </a:cubicBezTo>
                <a:cubicBezTo>
                  <a:pt x="1444417" y="1490860"/>
                  <a:pt x="1479550" y="1492250"/>
                  <a:pt x="1514475" y="1495425"/>
                </a:cubicBezTo>
                <a:cubicBezTo>
                  <a:pt x="1527175" y="1498600"/>
                  <a:pt x="1539738" y="1502383"/>
                  <a:pt x="1552575" y="1504950"/>
                </a:cubicBezTo>
                <a:cubicBezTo>
                  <a:pt x="1571513" y="1508738"/>
                  <a:pt x="1590989" y="1509791"/>
                  <a:pt x="1609725" y="1514475"/>
                </a:cubicBezTo>
                <a:cubicBezTo>
                  <a:pt x="1629206" y="1519345"/>
                  <a:pt x="1647825" y="1527175"/>
                  <a:pt x="1666875" y="1533525"/>
                </a:cubicBezTo>
                <a:lnTo>
                  <a:pt x="1695450" y="1543050"/>
                </a:lnTo>
                <a:cubicBezTo>
                  <a:pt x="1878278" y="1522736"/>
                  <a:pt x="1819056" y="1555896"/>
                  <a:pt x="1895475" y="1504950"/>
                </a:cubicBezTo>
                <a:cubicBezTo>
                  <a:pt x="1898650" y="1495425"/>
                  <a:pt x="1900124" y="1485152"/>
                  <a:pt x="1905000" y="1476375"/>
                </a:cubicBezTo>
                <a:cubicBezTo>
                  <a:pt x="1916119" y="1456361"/>
                  <a:pt x="1935860" y="1440945"/>
                  <a:pt x="1943100" y="1419225"/>
                </a:cubicBezTo>
                <a:cubicBezTo>
                  <a:pt x="1957115" y="1377180"/>
                  <a:pt x="1948135" y="1399630"/>
                  <a:pt x="1971675" y="1352550"/>
                </a:cubicBezTo>
                <a:cubicBezTo>
                  <a:pt x="1985147" y="1217832"/>
                  <a:pt x="1986785" y="1250087"/>
                  <a:pt x="1971675" y="1076325"/>
                </a:cubicBezTo>
                <a:cubicBezTo>
                  <a:pt x="1970541" y="1063283"/>
                  <a:pt x="1967307" y="1050257"/>
                  <a:pt x="1962150" y="1038225"/>
                </a:cubicBezTo>
                <a:cubicBezTo>
                  <a:pt x="1952204" y="1015018"/>
                  <a:pt x="1931689" y="998239"/>
                  <a:pt x="1914525" y="981075"/>
                </a:cubicBezTo>
                <a:cubicBezTo>
                  <a:pt x="1897786" y="930857"/>
                  <a:pt x="1916063" y="971491"/>
                  <a:pt x="1876425" y="923925"/>
                </a:cubicBezTo>
                <a:cubicBezTo>
                  <a:pt x="1869096" y="915131"/>
                  <a:pt x="1866314" y="902501"/>
                  <a:pt x="1857375" y="895350"/>
                </a:cubicBezTo>
                <a:cubicBezTo>
                  <a:pt x="1849535" y="889078"/>
                  <a:pt x="1838325" y="889000"/>
                  <a:pt x="1828800" y="885825"/>
                </a:cubicBezTo>
                <a:cubicBezTo>
                  <a:pt x="1819275" y="876300"/>
                  <a:pt x="1812000" y="863792"/>
                  <a:pt x="1800225" y="857250"/>
                </a:cubicBezTo>
                <a:cubicBezTo>
                  <a:pt x="1782672" y="847498"/>
                  <a:pt x="1762125" y="844550"/>
                  <a:pt x="1743075" y="838200"/>
                </a:cubicBezTo>
                <a:cubicBezTo>
                  <a:pt x="1733550" y="835025"/>
                  <a:pt x="1722854" y="834244"/>
                  <a:pt x="1714500" y="828675"/>
                </a:cubicBezTo>
                <a:lnTo>
                  <a:pt x="1628775" y="771525"/>
                </a:lnTo>
                <a:cubicBezTo>
                  <a:pt x="1619250" y="765175"/>
                  <a:pt x="1608295" y="760570"/>
                  <a:pt x="1600200" y="752475"/>
                </a:cubicBezTo>
                <a:cubicBezTo>
                  <a:pt x="1590675" y="742950"/>
                  <a:pt x="1580249" y="734248"/>
                  <a:pt x="1571625" y="723900"/>
                </a:cubicBezTo>
                <a:cubicBezTo>
                  <a:pt x="1564296" y="715106"/>
                  <a:pt x="1560670" y="703420"/>
                  <a:pt x="1552575" y="695325"/>
                </a:cubicBezTo>
                <a:cubicBezTo>
                  <a:pt x="1544480" y="687230"/>
                  <a:pt x="1533525" y="682625"/>
                  <a:pt x="1524000" y="676275"/>
                </a:cubicBezTo>
                <a:lnTo>
                  <a:pt x="1485900" y="619125"/>
                </a:lnTo>
                <a:cubicBezTo>
                  <a:pt x="1479550" y="609600"/>
                  <a:pt x="1470470" y="601410"/>
                  <a:pt x="1466850" y="590550"/>
                </a:cubicBezTo>
                <a:lnTo>
                  <a:pt x="1438275" y="504825"/>
                </a:lnTo>
                <a:lnTo>
                  <a:pt x="1428750" y="476250"/>
                </a:lnTo>
                <a:cubicBezTo>
                  <a:pt x="1425575" y="466725"/>
                  <a:pt x="1421660" y="457415"/>
                  <a:pt x="1419225" y="447675"/>
                </a:cubicBezTo>
                <a:cubicBezTo>
                  <a:pt x="1404830" y="390094"/>
                  <a:pt x="1413840" y="421994"/>
                  <a:pt x="1390650" y="352425"/>
                </a:cubicBezTo>
                <a:lnTo>
                  <a:pt x="1381125" y="323850"/>
                </a:lnTo>
                <a:cubicBezTo>
                  <a:pt x="1377950" y="314325"/>
                  <a:pt x="1378700" y="302375"/>
                  <a:pt x="1371600" y="295275"/>
                </a:cubicBezTo>
                <a:cubicBezTo>
                  <a:pt x="1362075" y="285750"/>
                  <a:pt x="1351649" y="277048"/>
                  <a:pt x="1343025" y="266700"/>
                </a:cubicBezTo>
                <a:cubicBezTo>
                  <a:pt x="1276720" y="187134"/>
                  <a:pt x="1378882" y="293032"/>
                  <a:pt x="1295400" y="209550"/>
                </a:cubicBezTo>
                <a:cubicBezTo>
                  <a:pt x="1276857" y="153920"/>
                  <a:pt x="1300384" y="205009"/>
                  <a:pt x="1257300" y="161925"/>
                </a:cubicBezTo>
                <a:cubicBezTo>
                  <a:pt x="1193800" y="98425"/>
                  <a:pt x="1285875" y="165100"/>
                  <a:pt x="1209675" y="114300"/>
                </a:cubicBezTo>
                <a:cubicBezTo>
                  <a:pt x="1177562" y="66130"/>
                  <a:pt x="1208058" y="99204"/>
                  <a:pt x="1162050" y="76200"/>
                </a:cubicBezTo>
                <a:cubicBezTo>
                  <a:pt x="1151811" y="71080"/>
                  <a:pt x="1143936" y="61799"/>
                  <a:pt x="1133475" y="57150"/>
                </a:cubicBezTo>
                <a:cubicBezTo>
                  <a:pt x="1115125" y="48995"/>
                  <a:pt x="1095375" y="44450"/>
                  <a:pt x="1076325" y="38100"/>
                </a:cubicBezTo>
                <a:cubicBezTo>
                  <a:pt x="1007812" y="15262"/>
                  <a:pt x="1093371" y="42970"/>
                  <a:pt x="1009650" y="19050"/>
                </a:cubicBezTo>
                <a:cubicBezTo>
                  <a:pt x="999996" y="16292"/>
                  <a:pt x="990876" y="11703"/>
                  <a:pt x="981075" y="9525"/>
                </a:cubicBezTo>
                <a:cubicBezTo>
                  <a:pt x="962222" y="5335"/>
                  <a:pt x="942975" y="3175"/>
                  <a:pt x="923925" y="0"/>
                </a:cubicBezTo>
                <a:cubicBezTo>
                  <a:pt x="845428" y="4361"/>
                  <a:pt x="771065" y="2219"/>
                  <a:pt x="695325" y="19050"/>
                </a:cubicBezTo>
                <a:cubicBezTo>
                  <a:pt x="685524" y="21228"/>
                  <a:pt x="675527" y="23699"/>
                  <a:pt x="666750" y="28575"/>
                </a:cubicBezTo>
                <a:cubicBezTo>
                  <a:pt x="568494" y="83162"/>
                  <a:pt x="645683" y="54647"/>
                  <a:pt x="581025" y="76200"/>
                </a:cubicBezTo>
                <a:cubicBezTo>
                  <a:pt x="571500" y="85725"/>
                  <a:pt x="563411" y="96945"/>
                  <a:pt x="552450" y="104775"/>
                </a:cubicBezTo>
                <a:cubicBezTo>
                  <a:pt x="495826" y="145221"/>
                  <a:pt x="513817" y="96049"/>
                  <a:pt x="457200" y="180975"/>
                </a:cubicBezTo>
                <a:lnTo>
                  <a:pt x="419100" y="238125"/>
                </a:lnTo>
                <a:cubicBezTo>
                  <a:pt x="412750" y="247650"/>
                  <a:pt x="408145" y="258605"/>
                  <a:pt x="400050" y="266700"/>
                </a:cubicBezTo>
                <a:cubicBezTo>
                  <a:pt x="390525" y="276225"/>
                  <a:pt x="380099" y="284927"/>
                  <a:pt x="371475" y="295275"/>
                </a:cubicBezTo>
                <a:cubicBezTo>
                  <a:pt x="364146" y="304069"/>
                  <a:pt x="357545" y="313611"/>
                  <a:pt x="352425" y="323850"/>
                </a:cubicBezTo>
                <a:cubicBezTo>
                  <a:pt x="347935" y="332830"/>
                  <a:pt x="349172" y="344585"/>
                  <a:pt x="342900" y="352425"/>
                </a:cubicBezTo>
                <a:cubicBezTo>
                  <a:pt x="335749" y="361364"/>
                  <a:pt x="323850" y="365125"/>
                  <a:pt x="314325" y="371475"/>
                </a:cubicBezTo>
                <a:cubicBezTo>
                  <a:pt x="290384" y="443299"/>
                  <a:pt x="322679" y="354767"/>
                  <a:pt x="285750" y="428625"/>
                </a:cubicBezTo>
                <a:cubicBezTo>
                  <a:pt x="281260" y="437605"/>
                  <a:pt x="281101" y="448423"/>
                  <a:pt x="276225" y="457200"/>
                </a:cubicBezTo>
                <a:cubicBezTo>
                  <a:pt x="234603" y="532120"/>
                  <a:pt x="238125" y="487992"/>
                  <a:pt x="238125" y="533400"/>
                </a:cubicBezTo>
                <a:lnTo>
                  <a:pt x="266700" y="485775"/>
                </a:lnTo>
                <a:close/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44895" y="90499"/>
            <a:ext cx="1392546" cy="1070417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21450" y="4042244"/>
            <a:ext cx="2645456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is this 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special area calle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d?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0992" y="120979"/>
            <a:ext cx="3186373" cy="3816429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</a:t>
            </a:r>
            <a:r>
              <a:rPr lang="en-US" sz="22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additional</a:t>
            </a:r>
          </a:p>
          <a:p>
            <a:pPr algn="ctr"/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good conditions</a:t>
            </a:r>
          </a:p>
          <a:p>
            <a:pPr algn="ctr"/>
            <a:endParaRPr lang="en-US" sz="22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f</a:t>
            </a:r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or farming </a:t>
            </a: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do you see </a:t>
            </a: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inside this area?</a:t>
            </a:r>
            <a:endParaRPr lang="en-US" sz="22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155576" y="1102518"/>
            <a:ext cx="1982402" cy="1543050"/>
          </a:xfrm>
          <a:custGeom>
            <a:avLst/>
            <a:gdLst>
              <a:gd name="connsiteX0" fmla="*/ 266700 w 1982402"/>
              <a:gd name="connsiteY0" fmla="*/ 485775 h 1543050"/>
              <a:gd name="connsiteX1" fmla="*/ 266700 w 1982402"/>
              <a:gd name="connsiteY1" fmla="*/ 485775 h 1543050"/>
              <a:gd name="connsiteX2" fmla="*/ 219075 w 1982402"/>
              <a:gd name="connsiteY2" fmla="*/ 590550 h 1543050"/>
              <a:gd name="connsiteX3" fmla="*/ 200025 w 1982402"/>
              <a:gd name="connsiteY3" fmla="*/ 733425 h 1543050"/>
              <a:gd name="connsiteX4" fmla="*/ 209550 w 1982402"/>
              <a:gd name="connsiteY4" fmla="*/ 800100 h 1543050"/>
              <a:gd name="connsiteX5" fmla="*/ 209550 w 1982402"/>
              <a:gd name="connsiteY5" fmla="*/ 895350 h 1543050"/>
              <a:gd name="connsiteX6" fmla="*/ 180975 w 1982402"/>
              <a:gd name="connsiteY6" fmla="*/ 914400 h 1543050"/>
              <a:gd name="connsiteX7" fmla="*/ 152400 w 1982402"/>
              <a:gd name="connsiteY7" fmla="*/ 971550 h 1543050"/>
              <a:gd name="connsiteX8" fmla="*/ 142875 w 1982402"/>
              <a:gd name="connsiteY8" fmla="*/ 1000125 h 1543050"/>
              <a:gd name="connsiteX9" fmla="*/ 123825 w 1982402"/>
              <a:gd name="connsiteY9" fmla="*/ 1028700 h 1543050"/>
              <a:gd name="connsiteX10" fmla="*/ 114300 w 1982402"/>
              <a:gd name="connsiteY10" fmla="*/ 1057275 h 1543050"/>
              <a:gd name="connsiteX11" fmla="*/ 76200 w 1982402"/>
              <a:gd name="connsiteY11" fmla="*/ 1114425 h 1543050"/>
              <a:gd name="connsiteX12" fmla="*/ 38100 w 1982402"/>
              <a:gd name="connsiteY12" fmla="*/ 1200150 h 1543050"/>
              <a:gd name="connsiteX13" fmla="*/ 28575 w 1982402"/>
              <a:gd name="connsiteY13" fmla="*/ 1238250 h 1543050"/>
              <a:gd name="connsiteX14" fmla="*/ 9525 w 1982402"/>
              <a:gd name="connsiteY14" fmla="*/ 1266825 h 1543050"/>
              <a:gd name="connsiteX15" fmla="*/ 0 w 1982402"/>
              <a:gd name="connsiteY15" fmla="*/ 1295400 h 1543050"/>
              <a:gd name="connsiteX16" fmla="*/ 28575 w 1982402"/>
              <a:gd name="connsiteY16" fmla="*/ 1304925 h 1543050"/>
              <a:gd name="connsiteX17" fmla="*/ 57150 w 1982402"/>
              <a:gd name="connsiteY17" fmla="*/ 1285875 h 1543050"/>
              <a:gd name="connsiteX18" fmla="*/ 114300 w 1982402"/>
              <a:gd name="connsiteY18" fmla="*/ 1257300 h 1543050"/>
              <a:gd name="connsiteX19" fmla="*/ 180975 w 1982402"/>
              <a:gd name="connsiteY19" fmla="*/ 1181100 h 1543050"/>
              <a:gd name="connsiteX20" fmla="*/ 200025 w 1982402"/>
              <a:gd name="connsiteY20" fmla="*/ 1114425 h 1543050"/>
              <a:gd name="connsiteX21" fmla="*/ 209550 w 1982402"/>
              <a:gd name="connsiteY21" fmla="*/ 1085850 h 1543050"/>
              <a:gd name="connsiteX22" fmla="*/ 228600 w 1982402"/>
              <a:gd name="connsiteY22" fmla="*/ 1009650 h 1543050"/>
              <a:gd name="connsiteX23" fmla="*/ 247650 w 1982402"/>
              <a:gd name="connsiteY23" fmla="*/ 981075 h 1543050"/>
              <a:gd name="connsiteX24" fmla="*/ 257175 w 1982402"/>
              <a:gd name="connsiteY24" fmla="*/ 952500 h 1543050"/>
              <a:gd name="connsiteX25" fmla="*/ 285750 w 1982402"/>
              <a:gd name="connsiteY25" fmla="*/ 923925 h 1543050"/>
              <a:gd name="connsiteX26" fmla="*/ 304800 w 1982402"/>
              <a:gd name="connsiteY26" fmla="*/ 895350 h 1543050"/>
              <a:gd name="connsiteX27" fmla="*/ 390525 w 1982402"/>
              <a:gd name="connsiteY27" fmla="*/ 828675 h 1543050"/>
              <a:gd name="connsiteX28" fmla="*/ 419100 w 1982402"/>
              <a:gd name="connsiteY28" fmla="*/ 809625 h 1543050"/>
              <a:gd name="connsiteX29" fmla="*/ 438150 w 1982402"/>
              <a:gd name="connsiteY29" fmla="*/ 781050 h 1543050"/>
              <a:gd name="connsiteX30" fmla="*/ 495300 w 1982402"/>
              <a:gd name="connsiteY30" fmla="*/ 752475 h 1543050"/>
              <a:gd name="connsiteX31" fmla="*/ 552450 w 1982402"/>
              <a:gd name="connsiteY31" fmla="*/ 781050 h 1543050"/>
              <a:gd name="connsiteX32" fmla="*/ 609600 w 1982402"/>
              <a:gd name="connsiteY32" fmla="*/ 800100 h 1543050"/>
              <a:gd name="connsiteX33" fmla="*/ 638175 w 1982402"/>
              <a:gd name="connsiteY33" fmla="*/ 819150 h 1543050"/>
              <a:gd name="connsiteX34" fmla="*/ 695325 w 1982402"/>
              <a:gd name="connsiteY34" fmla="*/ 838200 h 1543050"/>
              <a:gd name="connsiteX35" fmla="*/ 752475 w 1982402"/>
              <a:gd name="connsiteY35" fmla="*/ 866775 h 1543050"/>
              <a:gd name="connsiteX36" fmla="*/ 828675 w 1982402"/>
              <a:gd name="connsiteY36" fmla="*/ 914400 h 1543050"/>
              <a:gd name="connsiteX37" fmla="*/ 885825 w 1982402"/>
              <a:gd name="connsiteY37" fmla="*/ 952500 h 1543050"/>
              <a:gd name="connsiteX38" fmla="*/ 952500 w 1982402"/>
              <a:gd name="connsiteY38" fmla="*/ 981075 h 1543050"/>
              <a:gd name="connsiteX39" fmla="*/ 971550 w 1982402"/>
              <a:gd name="connsiteY39" fmla="*/ 1009650 h 1543050"/>
              <a:gd name="connsiteX40" fmla="*/ 1028700 w 1982402"/>
              <a:gd name="connsiteY40" fmla="*/ 1028700 h 1543050"/>
              <a:gd name="connsiteX41" fmla="*/ 1057275 w 1982402"/>
              <a:gd name="connsiteY41" fmla="*/ 1057275 h 1543050"/>
              <a:gd name="connsiteX42" fmla="*/ 1123950 w 1982402"/>
              <a:gd name="connsiteY42" fmla="*/ 1104900 h 1543050"/>
              <a:gd name="connsiteX43" fmla="*/ 1162050 w 1982402"/>
              <a:gd name="connsiteY43" fmla="*/ 1162050 h 1543050"/>
              <a:gd name="connsiteX44" fmla="*/ 1181100 w 1982402"/>
              <a:gd name="connsiteY44" fmla="*/ 1190625 h 1543050"/>
              <a:gd name="connsiteX45" fmla="*/ 1209675 w 1982402"/>
              <a:gd name="connsiteY45" fmla="*/ 1276350 h 1543050"/>
              <a:gd name="connsiteX46" fmla="*/ 1219200 w 1982402"/>
              <a:gd name="connsiteY46" fmla="*/ 1304925 h 1543050"/>
              <a:gd name="connsiteX47" fmla="*/ 1266825 w 1982402"/>
              <a:gd name="connsiteY47" fmla="*/ 1362075 h 1543050"/>
              <a:gd name="connsiteX48" fmla="*/ 1304925 w 1982402"/>
              <a:gd name="connsiteY48" fmla="*/ 1419225 h 1543050"/>
              <a:gd name="connsiteX49" fmla="*/ 1323975 w 1982402"/>
              <a:gd name="connsiteY49" fmla="*/ 1447800 h 1543050"/>
              <a:gd name="connsiteX50" fmla="*/ 1352550 w 1982402"/>
              <a:gd name="connsiteY50" fmla="*/ 1457325 h 1543050"/>
              <a:gd name="connsiteX51" fmla="*/ 1409700 w 1982402"/>
              <a:gd name="connsiteY51" fmla="*/ 1485900 h 1543050"/>
              <a:gd name="connsiteX52" fmla="*/ 1514475 w 1982402"/>
              <a:gd name="connsiteY52" fmla="*/ 1495425 h 1543050"/>
              <a:gd name="connsiteX53" fmla="*/ 1552575 w 1982402"/>
              <a:gd name="connsiteY53" fmla="*/ 1504950 h 1543050"/>
              <a:gd name="connsiteX54" fmla="*/ 1609725 w 1982402"/>
              <a:gd name="connsiteY54" fmla="*/ 1514475 h 1543050"/>
              <a:gd name="connsiteX55" fmla="*/ 1666875 w 1982402"/>
              <a:gd name="connsiteY55" fmla="*/ 1533525 h 1543050"/>
              <a:gd name="connsiteX56" fmla="*/ 1695450 w 1982402"/>
              <a:gd name="connsiteY56" fmla="*/ 1543050 h 1543050"/>
              <a:gd name="connsiteX57" fmla="*/ 1895475 w 1982402"/>
              <a:gd name="connsiteY57" fmla="*/ 1504950 h 1543050"/>
              <a:gd name="connsiteX58" fmla="*/ 1905000 w 1982402"/>
              <a:gd name="connsiteY58" fmla="*/ 1476375 h 1543050"/>
              <a:gd name="connsiteX59" fmla="*/ 1943100 w 1982402"/>
              <a:gd name="connsiteY59" fmla="*/ 1419225 h 1543050"/>
              <a:gd name="connsiteX60" fmla="*/ 1971675 w 1982402"/>
              <a:gd name="connsiteY60" fmla="*/ 1352550 h 1543050"/>
              <a:gd name="connsiteX61" fmla="*/ 1971675 w 1982402"/>
              <a:gd name="connsiteY61" fmla="*/ 1076325 h 1543050"/>
              <a:gd name="connsiteX62" fmla="*/ 1962150 w 1982402"/>
              <a:gd name="connsiteY62" fmla="*/ 1038225 h 1543050"/>
              <a:gd name="connsiteX63" fmla="*/ 1914525 w 1982402"/>
              <a:gd name="connsiteY63" fmla="*/ 981075 h 1543050"/>
              <a:gd name="connsiteX64" fmla="*/ 1876425 w 1982402"/>
              <a:gd name="connsiteY64" fmla="*/ 923925 h 1543050"/>
              <a:gd name="connsiteX65" fmla="*/ 1857375 w 1982402"/>
              <a:gd name="connsiteY65" fmla="*/ 895350 h 1543050"/>
              <a:gd name="connsiteX66" fmla="*/ 1828800 w 1982402"/>
              <a:gd name="connsiteY66" fmla="*/ 885825 h 1543050"/>
              <a:gd name="connsiteX67" fmla="*/ 1800225 w 1982402"/>
              <a:gd name="connsiteY67" fmla="*/ 857250 h 1543050"/>
              <a:gd name="connsiteX68" fmla="*/ 1743075 w 1982402"/>
              <a:gd name="connsiteY68" fmla="*/ 838200 h 1543050"/>
              <a:gd name="connsiteX69" fmla="*/ 1714500 w 1982402"/>
              <a:gd name="connsiteY69" fmla="*/ 828675 h 1543050"/>
              <a:gd name="connsiteX70" fmla="*/ 1628775 w 1982402"/>
              <a:gd name="connsiteY70" fmla="*/ 771525 h 1543050"/>
              <a:gd name="connsiteX71" fmla="*/ 1600200 w 1982402"/>
              <a:gd name="connsiteY71" fmla="*/ 752475 h 1543050"/>
              <a:gd name="connsiteX72" fmla="*/ 1571625 w 1982402"/>
              <a:gd name="connsiteY72" fmla="*/ 723900 h 1543050"/>
              <a:gd name="connsiteX73" fmla="*/ 1552575 w 1982402"/>
              <a:gd name="connsiteY73" fmla="*/ 695325 h 1543050"/>
              <a:gd name="connsiteX74" fmla="*/ 1524000 w 1982402"/>
              <a:gd name="connsiteY74" fmla="*/ 676275 h 1543050"/>
              <a:gd name="connsiteX75" fmla="*/ 1485900 w 1982402"/>
              <a:gd name="connsiteY75" fmla="*/ 619125 h 1543050"/>
              <a:gd name="connsiteX76" fmla="*/ 1466850 w 1982402"/>
              <a:gd name="connsiteY76" fmla="*/ 590550 h 1543050"/>
              <a:gd name="connsiteX77" fmla="*/ 1438275 w 1982402"/>
              <a:gd name="connsiteY77" fmla="*/ 504825 h 1543050"/>
              <a:gd name="connsiteX78" fmla="*/ 1428750 w 1982402"/>
              <a:gd name="connsiteY78" fmla="*/ 476250 h 1543050"/>
              <a:gd name="connsiteX79" fmla="*/ 1419225 w 1982402"/>
              <a:gd name="connsiteY79" fmla="*/ 447675 h 1543050"/>
              <a:gd name="connsiteX80" fmla="*/ 1390650 w 1982402"/>
              <a:gd name="connsiteY80" fmla="*/ 352425 h 1543050"/>
              <a:gd name="connsiteX81" fmla="*/ 1381125 w 1982402"/>
              <a:gd name="connsiteY81" fmla="*/ 323850 h 1543050"/>
              <a:gd name="connsiteX82" fmla="*/ 1371600 w 1982402"/>
              <a:gd name="connsiteY82" fmla="*/ 295275 h 1543050"/>
              <a:gd name="connsiteX83" fmla="*/ 1343025 w 1982402"/>
              <a:gd name="connsiteY83" fmla="*/ 266700 h 1543050"/>
              <a:gd name="connsiteX84" fmla="*/ 1295400 w 1982402"/>
              <a:gd name="connsiteY84" fmla="*/ 209550 h 1543050"/>
              <a:gd name="connsiteX85" fmla="*/ 1257300 w 1982402"/>
              <a:gd name="connsiteY85" fmla="*/ 161925 h 1543050"/>
              <a:gd name="connsiteX86" fmla="*/ 1209675 w 1982402"/>
              <a:gd name="connsiteY86" fmla="*/ 114300 h 1543050"/>
              <a:gd name="connsiteX87" fmla="*/ 1162050 w 1982402"/>
              <a:gd name="connsiteY87" fmla="*/ 76200 h 1543050"/>
              <a:gd name="connsiteX88" fmla="*/ 1133475 w 1982402"/>
              <a:gd name="connsiteY88" fmla="*/ 57150 h 1543050"/>
              <a:gd name="connsiteX89" fmla="*/ 1076325 w 1982402"/>
              <a:gd name="connsiteY89" fmla="*/ 38100 h 1543050"/>
              <a:gd name="connsiteX90" fmla="*/ 1009650 w 1982402"/>
              <a:gd name="connsiteY90" fmla="*/ 19050 h 1543050"/>
              <a:gd name="connsiteX91" fmla="*/ 981075 w 1982402"/>
              <a:gd name="connsiteY91" fmla="*/ 9525 h 1543050"/>
              <a:gd name="connsiteX92" fmla="*/ 923925 w 1982402"/>
              <a:gd name="connsiteY92" fmla="*/ 0 h 1543050"/>
              <a:gd name="connsiteX93" fmla="*/ 695325 w 1982402"/>
              <a:gd name="connsiteY93" fmla="*/ 19050 h 1543050"/>
              <a:gd name="connsiteX94" fmla="*/ 666750 w 1982402"/>
              <a:gd name="connsiteY94" fmla="*/ 28575 h 1543050"/>
              <a:gd name="connsiteX95" fmla="*/ 581025 w 1982402"/>
              <a:gd name="connsiteY95" fmla="*/ 76200 h 1543050"/>
              <a:gd name="connsiteX96" fmla="*/ 552450 w 1982402"/>
              <a:gd name="connsiteY96" fmla="*/ 104775 h 1543050"/>
              <a:gd name="connsiteX97" fmla="*/ 457200 w 1982402"/>
              <a:gd name="connsiteY97" fmla="*/ 180975 h 1543050"/>
              <a:gd name="connsiteX98" fmla="*/ 419100 w 1982402"/>
              <a:gd name="connsiteY98" fmla="*/ 238125 h 1543050"/>
              <a:gd name="connsiteX99" fmla="*/ 400050 w 1982402"/>
              <a:gd name="connsiteY99" fmla="*/ 266700 h 1543050"/>
              <a:gd name="connsiteX100" fmla="*/ 371475 w 1982402"/>
              <a:gd name="connsiteY100" fmla="*/ 295275 h 1543050"/>
              <a:gd name="connsiteX101" fmla="*/ 352425 w 1982402"/>
              <a:gd name="connsiteY101" fmla="*/ 323850 h 1543050"/>
              <a:gd name="connsiteX102" fmla="*/ 342900 w 1982402"/>
              <a:gd name="connsiteY102" fmla="*/ 352425 h 1543050"/>
              <a:gd name="connsiteX103" fmla="*/ 314325 w 1982402"/>
              <a:gd name="connsiteY103" fmla="*/ 371475 h 1543050"/>
              <a:gd name="connsiteX104" fmla="*/ 285750 w 1982402"/>
              <a:gd name="connsiteY104" fmla="*/ 428625 h 1543050"/>
              <a:gd name="connsiteX105" fmla="*/ 276225 w 1982402"/>
              <a:gd name="connsiteY105" fmla="*/ 457200 h 1543050"/>
              <a:gd name="connsiteX106" fmla="*/ 238125 w 1982402"/>
              <a:gd name="connsiteY106" fmla="*/ 533400 h 1543050"/>
              <a:gd name="connsiteX107" fmla="*/ 266700 w 1982402"/>
              <a:gd name="connsiteY107" fmla="*/ 48577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982402" h="1543050">
                <a:moveTo>
                  <a:pt x="266700" y="485775"/>
                </a:moveTo>
                <a:lnTo>
                  <a:pt x="266700" y="485775"/>
                </a:lnTo>
                <a:cubicBezTo>
                  <a:pt x="264819" y="489536"/>
                  <a:pt x="223187" y="563820"/>
                  <a:pt x="219075" y="590550"/>
                </a:cubicBezTo>
                <a:cubicBezTo>
                  <a:pt x="181955" y="831828"/>
                  <a:pt x="228991" y="588594"/>
                  <a:pt x="200025" y="733425"/>
                </a:cubicBezTo>
                <a:cubicBezTo>
                  <a:pt x="203200" y="755650"/>
                  <a:pt x="205534" y="778011"/>
                  <a:pt x="209550" y="800100"/>
                </a:cubicBezTo>
                <a:cubicBezTo>
                  <a:pt x="216696" y="839402"/>
                  <a:pt x="231647" y="851155"/>
                  <a:pt x="209550" y="895350"/>
                </a:cubicBezTo>
                <a:cubicBezTo>
                  <a:pt x="204430" y="905589"/>
                  <a:pt x="190500" y="908050"/>
                  <a:pt x="180975" y="914400"/>
                </a:cubicBezTo>
                <a:cubicBezTo>
                  <a:pt x="157034" y="986224"/>
                  <a:pt x="189329" y="897692"/>
                  <a:pt x="152400" y="971550"/>
                </a:cubicBezTo>
                <a:cubicBezTo>
                  <a:pt x="147910" y="980530"/>
                  <a:pt x="147365" y="991145"/>
                  <a:pt x="142875" y="1000125"/>
                </a:cubicBezTo>
                <a:cubicBezTo>
                  <a:pt x="137755" y="1010364"/>
                  <a:pt x="128945" y="1018461"/>
                  <a:pt x="123825" y="1028700"/>
                </a:cubicBezTo>
                <a:cubicBezTo>
                  <a:pt x="119335" y="1037680"/>
                  <a:pt x="119176" y="1048498"/>
                  <a:pt x="114300" y="1057275"/>
                </a:cubicBezTo>
                <a:cubicBezTo>
                  <a:pt x="103181" y="1077289"/>
                  <a:pt x="83440" y="1092705"/>
                  <a:pt x="76200" y="1114425"/>
                </a:cubicBezTo>
                <a:cubicBezTo>
                  <a:pt x="53530" y="1182435"/>
                  <a:pt x="68289" y="1154867"/>
                  <a:pt x="38100" y="1200150"/>
                </a:cubicBezTo>
                <a:cubicBezTo>
                  <a:pt x="34925" y="1212850"/>
                  <a:pt x="33732" y="1226218"/>
                  <a:pt x="28575" y="1238250"/>
                </a:cubicBezTo>
                <a:cubicBezTo>
                  <a:pt x="24066" y="1248772"/>
                  <a:pt x="14645" y="1256586"/>
                  <a:pt x="9525" y="1266825"/>
                </a:cubicBezTo>
                <a:cubicBezTo>
                  <a:pt x="5035" y="1275805"/>
                  <a:pt x="3175" y="1285875"/>
                  <a:pt x="0" y="1295400"/>
                </a:cubicBezTo>
                <a:cubicBezTo>
                  <a:pt x="9525" y="1298575"/>
                  <a:pt x="18671" y="1306576"/>
                  <a:pt x="28575" y="1304925"/>
                </a:cubicBezTo>
                <a:cubicBezTo>
                  <a:pt x="39867" y="1303043"/>
                  <a:pt x="46911" y="1290995"/>
                  <a:pt x="57150" y="1285875"/>
                </a:cubicBezTo>
                <a:cubicBezTo>
                  <a:pt x="136020" y="1246440"/>
                  <a:pt x="32408" y="1311895"/>
                  <a:pt x="114300" y="1257300"/>
                </a:cubicBezTo>
                <a:cubicBezTo>
                  <a:pt x="158750" y="1190625"/>
                  <a:pt x="133350" y="1212850"/>
                  <a:pt x="180975" y="1181100"/>
                </a:cubicBezTo>
                <a:cubicBezTo>
                  <a:pt x="203813" y="1112587"/>
                  <a:pt x="176105" y="1198146"/>
                  <a:pt x="200025" y="1114425"/>
                </a:cubicBezTo>
                <a:cubicBezTo>
                  <a:pt x="202783" y="1104771"/>
                  <a:pt x="207115" y="1095590"/>
                  <a:pt x="209550" y="1085850"/>
                </a:cubicBezTo>
                <a:cubicBezTo>
                  <a:pt x="214984" y="1064113"/>
                  <a:pt x="217714" y="1031423"/>
                  <a:pt x="228600" y="1009650"/>
                </a:cubicBezTo>
                <a:cubicBezTo>
                  <a:pt x="233720" y="999411"/>
                  <a:pt x="242530" y="991314"/>
                  <a:pt x="247650" y="981075"/>
                </a:cubicBezTo>
                <a:cubicBezTo>
                  <a:pt x="252140" y="972095"/>
                  <a:pt x="251606" y="960854"/>
                  <a:pt x="257175" y="952500"/>
                </a:cubicBezTo>
                <a:cubicBezTo>
                  <a:pt x="264647" y="941292"/>
                  <a:pt x="277126" y="934273"/>
                  <a:pt x="285750" y="923925"/>
                </a:cubicBezTo>
                <a:cubicBezTo>
                  <a:pt x="293079" y="915131"/>
                  <a:pt x="297471" y="904144"/>
                  <a:pt x="304800" y="895350"/>
                </a:cubicBezTo>
                <a:cubicBezTo>
                  <a:pt x="332778" y="861777"/>
                  <a:pt x="350699" y="855226"/>
                  <a:pt x="390525" y="828675"/>
                </a:cubicBezTo>
                <a:lnTo>
                  <a:pt x="419100" y="809625"/>
                </a:lnTo>
                <a:cubicBezTo>
                  <a:pt x="425450" y="800100"/>
                  <a:pt x="430055" y="789145"/>
                  <a:pt x="438150" y="781050"/>
                </a:cubicBezTo>
                <a:cubicBezTo>
                  <a:pt x="456614" y="762586"/>
                  <a:pt x="472059" y="760222"/>
                  <a:pt x="495300" y="752475"/>
                </a:cubicBezTo>
                <a:cubicBezTo>
                  <a:pt x="599513" y="787213"/>
                  <a:pt x="441663" y="731811"/>
                  <a:pt x="552450" y="781050"/>
                </a:cubicBezTo>
                <a:cubicBezTo>
                  <a:pt x="570800" y="789205"/>
                  <a:pt x="592892" y="788961"/>
                  <a:pt x="609600" y="800100"/>
                </a:cubicBezTo>
                <a:cubicBezTo>
                  <a:pt x="619125" y="806450"/>
                  <a:pt x="627714" y="814501"/>
                  <a:pt x="638175" y="819150"/>
                </a:cubicBezTo>
                <a:cubicBezTo>
                  <a:pt x="656525" y="827305"/>
                  <a:pt x="678617" y="827061"/>
                  <a:pt x="695325" y="838200"/>
                </a:cubicBezTo>
                <a:cubicBezTo>
                  <a:pt x="732254" y="862819"/>
                  <a:pt x="713040" y="853630"/>
                  <a:pt x="752475" y="866775"/>
                </a:cubicBezTo>
                <a:cubicBezTo>
                  <a:pt x="798172" y="935321"/>
                  <a:pt x="733461" y="850924"/>
                  <a:pt x="828675" y="914400"/>
                </a:cubicBezTo>
                <a:cubicBezTo>
                  <a:pt x="847725" y="927100"/>
                  <a:pt x="864105" y="945260"/>
                  <a:pt x="885825" y="952500"/>
                </a:cubicBezTo>
                <a:cubicBezTo>
                  <a:pt x="927870" y="966515"/>
                  <a:pt x="905420" y="957535"/>
                  <a:pt x="952500" y="981075"/>
                </a:cubicBezTo>
                <a:cubicBezTo>
                  <a:pt x="958850" y="990600"/>
                  <a:pt x="961842" y="1003583"/>
                  <a:pt x="971550" y="1009650"/>
                </a:cubicBezTo>
                <a:cubicBezTo>
                  <a:pt x="988578" y="1020293"/>
                  <a:pt x="1028700" y="1028700"/>
                  <a:pt x="1028700" y="1028700"/>
                </a:cubicBezTo>
                <a:cubicBezTo>
                  <a:pt x="1038225" y="1038225"/>
                  <a:pt x="1046927" y="1048651"/>
                  <a:pt x="1057275" y="1057275"/>
                </a:cubicBezTo>
                <a:cubicBezTo>
                  <a:pt x="1079120" y="1075479"/>
                  <a:pt x="1104342" y="1082841"/>
                  <a:pt x="1123950" y="1104900"/>
                </a:cubicBezTo>
                <a:cubicBezTo>
                  <a:pt x="1139161" y="1122012"/>
                  <a:pt x="1149350" y="1143000"/>
                  <a:pt x="1162050" y="1162050"/>
                </a:cubicBezTo>
                <a:cubicBezTo>
                  <a:pt x="1168400" y="1171575"/>
                  <a:pt x="1177480" y="1179765"/>
                  <a:pt x="1181100" y="1190625"/>
                </a:cubicBezTo>
                <a:lnTo>
                  <a:pt x="1209675" y="1276350"/>
                </a:lnTo>
                <a:cubicBezTo>
                  <a:pt x="1212850" y="1285875"/>
                  <a:pt x="1213631" y="1296571"/>
                  <a:pt x="1219200" y="1304925"/>
                </a:cubicBezTo>
                <a:cubicBezTo>
                  <a:pt x="1287273" y="1407035"/>
                  <a:pt x="1181262" y="1252066"/>
                  <a:pt x="1266825" y="1362075"/>
                </a:cubicBezTo>
                <a:cubicBezTo>
                  <a:pt x="1280881" y="1380147"/>
                  <a:pt x="1292225" y="1400175"/>
                  <a:pt x="1304925" y="1419225"/>
                </a:cubicBezTo>
                <a:cubicBezTo>
                  <a:pt x="1311275" y="1428750"/>
                  <a:pt x="1313115" y="1444180"/>
                  <a:pt x="1323975" y="1447800"/>
                </a:cubicBezTo>
                <a:cubicBezTo>
                  <a:pt x="1333500" y="1450975"/>
                  <a:pt x="1343570" y="1452835"/>
                  <a:pt x="1352550" y="1457325"/>
                </a:cubicBezTo>
                <a:cubicBezTo>
                  <a:pt x="1382732" y="1472416"/>
                  <a:pt x="1376182" y="1481112"/>
                  <a:pt x="1409700" y="1485900"/>
                </a:cubicBezTo>
                <a:cubicBezTo>
                  <a:pt x="1444417" y="1490860"/>
                  <a:pt x="1479550" y="1492250"/>
                  <a:pt x="1514475" y="1495425"/>
                </a:cubicBezTo>
                <a:cubicBezTo>
                  <a:pt x="1527175" y="1498600"/>
                  <a:pt x="1539738" y="1502383"/>
                  <a:pt x="1552575" y="1504950"/>
                </a:cubicBezTo>
                <a:cubicBezTo>
                  <a:pt x="1571513" y="1508738"/>
                  <a:pt x="1590989" y="1509791"/>
                  <a:pt x="1609725" y="1514475"/>
                </a:cubicBezTo>
                <a:cubicBezTo>
                  <a:pt x="1629206" y="1519345"/>
                  <a:pt x="1647825" y="1527175"/>
                  <a:pt x="1666875" y="1533525"/>
                </a:cubicBezTo>
                <a:lnTo>
                  <a:pt x="1695450" y="1543050"/>
                </a:lnTo>
                <a:cubicBezTo>
                  <a:pt x="1878278" y="1522736"/>
                  <a:pt x="1819056" y="1555896"/>
                  <a:pt x="1895475" y="1504950"/>
                </a:cubicBezTo>
                <a:cubicBezTo>
                  <a:pt x="1898650" y="1495425"/>
                  <a:pt x="1900124" y="1485152"/>
                  <a:pt x="1905000" y="1476375"/>
                </a:cubicBezTo>
                <a:cubicBezTo>
                  <a:pt x="1916119" y="1456361"/>
                  <a:pt x="1935860" y="1440945"/>
                  <a:pt x="1943100" y="1419225"/>
                </a:cubicBezTo>
                <a:cubicBezTo>
                  <a:pt x="1957115" y="1377180"/>
                  <a:pt x="1948135" y="1399630"/>
                  <a:pt x="1971675" y="1352550"/>
                </a:cubicBezTo>
                <a:cubicBezTo>
                  <a:pt x="1985147" y="1217832"/>
                  <a:pt x="1986785" y="1250087"/>
                  <a:pt x="1971675" y="1076325"/>
                </a:cubicBezTo>
                <a:cubicBezTo>
                  <a:pt x="1970541" y="1063283"/>
                  <a:pt x="1967307" y="1050257"/>
                  <a:pt x="1962150" y="1038225"/>
                </a:cubicBezTo>
                <a:cubicBezTo>
                  <a:pt x="1952204" y="1015018"/>
                  <a:pt x="1931689" y="998239"/>
                  <a:pt x="1914525" y="981075"/>
                </a:cubicBezTo>
                <a:cubicBezTo>
                  <a:pt x="1897786" y="930857"/>
                  <a:pt x="1916063" y="971491"/>
                  <a:pt x="1876425" y="923925"/>
                </a:cubicBezTo>
                <a:cubicBezTo>
                  <a:pt x="1869096" y="915131"/>
                  <a:pt x="1866314" y="902501"/>
                  <a:pt x="1857375" y="895350"/>
                </a:cubicBezTo>
                <a:cubicBezTo>
                  <a:pt x="1849535" y="889078"/>
                  <a:pt x="1838325" y="889000"/>
                  <a:pt x="1828800" y="885825"/>
                </a:cubicBezTo>
                <a:cubicBezTo>
                  <a:pt x="1819275" y="876300"/>
                  <a:pt x="1812000" y="863792"/>
                  <a:pt x="1800225" y="857250"/>
                </a:cubicBezTo>
                <a:cubicBezTo>
                  <a:pt x="1782672" y="847498"/>
                  <a:pt x="1762125" y="844550"/>
                  <a:pt x="1743075" y="838200"/>
                </a:cubicBezTo>
                <a:cubicBezTo>
                  <a:pt x="1733550" y="835025"/>
                  <a:pt x="1722854" y="834244"/>
                  <a:pt x="1714500" y="828675"/>
                </a:cubicBezTo>
                <a:lnTo>
                  <a:pt x="1628775" y="771525"/>
                </a:lnTo>
                <a:cubicBezTo>
                  <a:pt x="1619250" y="765175"/>
                  <a:pt x="1608295" y="760570"/>
                  <a:pt x="1600200" y="752475"/>
                </a:cubicBezTo>
                <a:cubicBezTo>
                  <a:pt x="1590675" y="742950"/>
                  <a:pt x="1580249" y="734248"/>
                  <a:pt x="1571625" y="723900"/>
                </a:cubicBezTo>
                <a:cubicBezTo>
                  <a:pt x="1564296" y="715106"/>
                  <a:pt x="1560670" y="703420"/>
                  <a:pt x="1552575" y="695325"/>
                </a:cubicBezTo>
                <a:cubicBezTo>
                  <a:pt x="1544480" y="687230"/>
                  <a:pt x="1533525" y="682625"/>
                  <a:pt x="1524000" y="676275"/>
                </a:cubicBezTo>
                <a:lnTo>
                  <a:pt x="1485900" y="619125"/>
                </a:lnTo>
                <a:cubicBezTo>
                  <a:pt x="1479550" y="609600"/>
                  <a:pt x="1470470" y="601410"/>
                  <a:pt x="1466850" y="590550"/>
                </a:cubicBezTo>
                <a:lnTo>
                  <a:pt x="1438275" y="504825"/>
                </a:lnTo>
                <a:lnTo>
                  <a:pt x="1428750" y="476250"/>
                </a:lnTo>
                <a:cubicBezTo>
                  <a:pt x="1425575" y="466725"/>
                  <a:pt x="1421660" y="457415"/>
                  <a:pt x="1419225" y="447675"/>
                </a:cubicBezTo>
                <a:cubicBezTo>
                  <a:pt x="1404830" y="390094"/>
                  <a:pt x="1413840" y="421994"/>
                  <a:pt x="1390650" y="352425"/>
                </a:cubicBezTo>
                <a:lnTo>
                  <a:pt x="1381125" y="323850"/>
                </a:lnTo>
                <a:cubicBezTo>
                  <a:pt x="1377950" y="314325"/>
                  <a:pt x="1378700" y="302375"/>
                  <a:pt x="1371600" y="295275"/>
                </a:cubicBezTo>
                <a:cubicBezTo>
                  <a:pt x="1362075" y="285750"/>
                  <a:pt x="1351649" y="277048"/>
                  <a:pt x="1343025" y="266700"/>
                </a:cubicBezTo>
                <a:cubicBezTo>
                  <a:pt x="1276720" y="187134"/>
                  <a:pt x="1378882" y="293032"/>
                  <a:pt x="1295400" y="209550"/>
                </a:cubicBezTo>
                <a:cubicBezTo>
                  <a:pt x="1276857" y="153920"/>
                  <a:pt x="1300384" y="205009"/>
                  <a:pt x="1257300" y="161925"/>
                </a:cubicBezTo>
                <a:cubicBezTo>
                  <a:pt x="1193800" y="98425"/>
                  <a:pt x="1285875" y="165100"/>
                  <a:pt x="1209675" y="114300"/>
                </a:cubicBezTo>
                <a:cubicBezTo>
                  <a:pt x="1177562" y="66130"/>
                  <a:pt x="1208058" y="99204"/>
                  <a:pt x="1162050" y="76200"/>
                </a:cubicBezTo>
                <a:cubicBezTo>
                  <a:pt x="1151811" y="71080"/>
                  <a:pt x="1143936" y="61799"/>
                  <a:pt x="1133475" y="57150"/>
                </a:cubicBezTo>
                <a:cubicBezTo>
                  <a:pt x="1115125" y="48995"/>
                  <a:pt x="1095375" y="44450"/>
                  <a:pt x="1076325" y="38100"/>
                </a:cubicBezTo>
                <a:cubicBezTo>
                  <a:pt x="1007812" y="15262"/>
                  <a:pt x="1093371" y="42970"/>
                  <a:pt x="1009650" y="19050"/>
                </a:cubicBezTo>
                <a:cubicBezTo>
                  <a:pt x="999996" y="16292"/>
                  <a:pt x="990876" y="11703"/>
                  <a:pt x="981075" y="9525"/>
                </a:cubicBezTo>
                <a:cubicBezTo>
                  <a:pt x="962222" y="5335"/>
                  <a:pt x="942975" y="3175"/>
                  <a:pt x="923925" y="0"/>
                </a:cubicBezTo>
                <a:cubicBezTo>
                  <a:pt x="845428" y="4361"/>
                  <a:pt x="771065" y="2219"/>
                  <a:pt x="695325" y="19050"/>
                </a:cubicBezTo>
                <a:cubicBezTo>
                  <a:pt x="685524" y="21228"/>
                  <a:pt x="675527" y="23699"/>
                  <a:pt x="666750" y="28575"/>
                </a:cubicBezTo>
                <a:cubicBezTo>
                  <a:pt x="568494" y="83162"/>
                  <a:pt x="645683" y="54647"/>
                  <a:pt x="581025" y="76200"/>
                </a:cubicBezTo>
                <a:cubicBezTo>
                  <a:pt x="571500" y="85725"/>
                  <a:pt x="563411" y="96945"/>
                  <a:pt x="552450" y="104775"/>
                </a:cubicBezTo>
                <a:cubicBezTo>
                  <a:pt x="495826" y="145221"/>
                  <a:pt x="513817" y="96049"/>
                  <a:pt x="457200" y="180975"/>
                </a:cubicBezTo>
                <a:lnTo>
                  <a:pt x="419100" y="238125"/>
                </a:lnTo>
                <a:cubicBezTo>
                  <a:pt x="412750" y="247650"/>
                  <a:pt x="408145" y="258605"/>
                  <a:pt x="400050" y="266700"/>
                </a:cubicBezTo>
                <a:cubicBezTo>
                  <a:pt x="390525" y="276225"/>
                  <a:pt x="380099" y="284927"/>
                  <a:pt x="371475" y="295275"/>
                </a:cubicBezTo>
                <a:cubicBezTo>
                  <a:pt x="364146" y="304069"/>
                  <a:pt x="357545" y="313611"/>
                  <a:pt x="352425" y="323850"/>
                </a:cubicBezTo>
                <a:cubicBezTo>
                  <a:pt x="347935" y="332830"/>
                  <a:pt x="349172" y="344585"/>
                  <a:pt x="342900" y="352425"/>
                </a:cubicBezTo>
                <a:cubicBezTo>
                  <a:pt x="335749" y="361364"/>
                  <a:pt x="323850" y="365125"/>
                  <a:pt x="314325" y="371475"/>
                </a:cubicBezTo>
                <a:cubicBezTo>
                  <a:pt x="290384" y="443299"/>
                  <a:pt x="322679" y="354767"/>
                  <a:pt x="285750" y="428625"/>
                </a:cubicBezTo>
                <a:cubicBezTo>
                  <a:pt x="281260" y="437605"/>
                  <a:pt x="281101" y="448423"/>
                  <a:pt x="276225" y="457200"/>
                </a:cubicBezTo>
                <a:cubicBezTo>
                  <a:pt x="234603" y="532120"/>
                  <a:pt x="238125" y="487992"/>
                  <a:pt x="238125" y="533400"/>
                </a:cubicBezTo>
                <a:lnTo>
                  <a:pt x="266700" y="485775"/>
                </a:lnTo>
                <a:close/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50992" y="4882692"/>
            <a:ext cx="3186373" cy="1815882"/>
          </a:xfrm>
          <a:prstGeom prst="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Conditions in the </a:t>
            </a: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Fertile Crescent</a:t>
            </a:r>
            <a:b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helped </a:t>
            </a:r>
            <a:b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early farmers.</a:t>
            </a:r>
            <a:endParaRPr lang="en-US" sz="2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256"/>
            <a:ext cx="5486400" cy="5704241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351052" y="714375"/>
            <a:ext cx="1982402" cy="1543050"/>
          </a:xfrm>
          <a:custGeom>
            <a:avLst/>
            <a:gdLst>
              <a:gd name="connsiteX0" fmla="*/ 266700 w 1982402"/>
              <a:gd name="connsiteY0" fmla="*/ 485775 h 1543050"/>
              <a:gd name="connsiteX1" fmla="*/ 266700 w 1982402"/>
              <a:gd name="connsiteY1" fmla="*/ 485775 h 1543050"/>
              <a:gd name="connsiteX2" fmla="*/ 219075 w 1982402"/>
              <a:gd name="connsiteY2" fmla="*/ 590550 h 1543050"/>
              <a:gd name="connsiteX3" fmla="*/ 200025 w 1982402"/>
              <a:gd name="connsiteY3" fmla="*/ 733425 h 1543050"/>
              <a:gd name="connsiteX4" fmla="*/ 209550 w 1982402"/>
              <a:gd name="connsiteY4" fmla="*/ 800100 h 1543050"/>
              <a:gd name="connsiteX5" fmla="*/ 209550 w 1982402"/>
              <a:gd name="connsiteY5" fmla="*/ 895350 h 1543050"/>
              <a:gd name="connsiteX6" fmla="*/ 180975 w 1982402"/>
              <a:gd name="connsiteY6" fmla="*/ 914400 h 1543050"/>
              <a:gd name="connsiteX7" fmla="*/ 152400 w 1982402"/>
              <a:gd name="connsiteY7" fmla="*/ 971550 h 1543050"/>
              <a:gd name="connsiteX8" fmla="*/ 142875 w 1982402"/>
              <a:gd name="connsiteY8" fmla="*/ 1000125 h 1543050"/>
              <a:gd name="connsiteX9" fmla="*/ 123825 w 1982402"/>
              <a:gd name="connsiteY9" fmla="*/ 1028700 h 1543050"/>
              <a:gd name="connsiteX10" fmla="*/ 114300 w 1982402"/>
              <a:gd name="connsiteY10" fmla="*/ 1057275 h 1543050"/>
              <a:gd name="connsiteX11" fmla="*/ 76200 w 1982402"/>
              <a:gd name="connsiteY11" fmla="*/ 1114425 h 1543050"/>
              <a:gd name="connsiteX12" fmla="*/ 38100 w 1982402"/>
              <a:gd name="connsiteY12" fmla="*/ 1200150 h 1543050"/>
              <a:gd name="connsiteX13" fmla="*/ 28575 w 1982402"/>
              <a:gd name="connsiteY13" fmla="*/ 1238250 h 1543050"/>
              <a:gd name="connsiteX14" fmla="*/ 9525 w 1982402"/>
              <a:gd name="connsiteY14" fmla="*/ 1266825 h 1543050"/>
              <a:gd name="connsiteX15" fmla="*/ 0 w 1982402"/>
              <a:gd name="connsiteY15" fmla="*/ 1295400 h 1543050"/>
              <a:gd name="connsiteX16" fmla="*/ 28575 w 1982402"/>
              <a:gd name="connsiteY16" fmla="*/ 1304925 h 1543050"/>
              <a:gd name="connsiteX17" fmla="*/ 57150 w 1982402"/>
              <a:gd name="connsiteY17" fmla="*/ 1285875 h 1543050"/>
              <a:gd name="connsiteX18" fmla="*/ 114300 w 1982402"/>
              <a:gd name="connsiteY18" fmla="*/ 1257300 h 1543050"/>
              <a:gd name="connsiteX19" fmla="*/ 180975 w 1982402"/>
              <a:gd name="connsiteY19" fmla="*/ 1181100 h 1543050"/>
              <a:gd name="connsiteX20" fmla="*/ 200025 w 1982402"/>
              <a:gd name="connsiteY20" fmla="*/ 1114425 h 1543050"/>
              <a:gd name="connsiteX21" fmla="*/ 209550 w 1982402"/>
              <a:gd name="connsiteY21" fmla="*/ 1085850 h 1543050"/>
              <a:gd name="connsiteX22" fmla="*/ 228600 w 1982402"/>
              <a:gd name="connsiteY22" fmla="*/ 1009650 h 1543050"/>
              <a:gd name="connsiteX23" fmla="*/ 247650 w 1982402"/>
              <a:gd name="connsiteY23" fmla="*/ 981075 h 1543050"/>
              <a:gd name="connsiteX24" fmla="*/ 257175 w 1982402"/>
              <a:gd name="connsiteY24" fmla="*/ 952500 h 1543050"/>
              <a:gd name="connsiteX25" fmla="*/ 285750 w 1982402"/>
              <a:gd name="connsiteY25" fmla="*/ 923925 h 1543050"/>
              <a:gd name="connsiteX26" fmla="*/ 304800 w 1982402"/>
              <a:gd name="connsiteY26" fmla="*/ 895350 h 1543050"/>
              <a:gd name="connsiteX27" fmla="*/ 390525 w 1982402"/>
              <a:gd name="connsiteY27" fmla="*/ 828675 h 1543050"/>
              <a:gd name="connsiteX28" fmla="*/ 419100 w 1982402"/>
              <a:gd name="connsiteY28" fmla="*/ 809625 h 1543050"/>
              <a:gd name="connsiteX29" fmla="*/ 438150 w 1982402"/>
              <a:gd name="connsiteY29" fmla="*/ 781050 h 1543050"/>
              <a:gd name="connsiteX30" fmla="*/ 495300 w 1982402"/>
              <a:gd name="connsiteY30" fmla="*/ 752475 h 1543050"/>
              <a:gd name="connsiteX31" fmla="*/ 552450 w 1982402"/>
              <a:gd name="connsiteY31" fmla="*/ 781050 h 1543050"/>
              <a:gd name="connsiteX32" fmla="*/ 609600 w 1982402"/>
              <a:gd name="connsiteY32" fmla="*/ 800100 h 1543050"/>
              <a:gd name="connsiteX33" fmla="*/ 638175 w 1982402"/>
              <a:gd name="connsiteY33" fmla="*/ 819150 h 1543050"/>
              <a:gd name="connsiteX34" fmla="*/ 695325 w 1982402"/>
              <a:gd name="connsiteY34" fmla="*/ 838200 h 1543050"/>
              <a:gd name="connsiteX35" fmla="*/ 752475 w 1982402"/>
              <a:gd name="connsiteY35" fmla="*/ 866775 h 1543050"/>
              <a:gd name="connsiteX36" fmla="*/ 828675 w 1982402"/>
              <a:gd name="connsiteY36" fmla="*/ 914400 h 1543050"/>
              <a:gd name="connsiteX37" fmla="*/ 885825 w 1982402"/>
              <a:gd name="connsiteY37" fmla="*/ 952500 h 1543050"/>
              <a:gd name="connsiteX38" fmla="*/ 952500 w 1982402"/>
              <a:gd name="connsiteY38" fmla="*/ 981075 h 1543050"/>
              <a:gd name="connsiteX39" fmla="*/ 971550 w 1982402"/>
              <a:gd name="connsiteY39" fmla="*/ 1009650 h 1543050"/>
              <a:gd name="connsiteX40" fmla="*/ 1028700 w 1982402"/>
              <a:gd name="connsiteY40" fmla="*/ 1028700 h 1543050"/>
              <a:gd name="connsiteX41" fmla="*/ 1057275 w 1982402"/>
              <a:gd name="connsiteY41" fmla="*/ 1057275 h 1543050"/>
              <a:gd name="connsiteX42" fmla="*/ 1123950 w 1982402"/>
              <a:gd name="connsiteY42" fmla="*/ 1104900 h 1543050"/>
              <a:gd name="connsiteX43" fmla="*/ 1162050 w 1982402"/>
              <a:gd name="connsiteY43" fmla="*/ 1162050 h 1543050"/>
              <a:gd name="connsiteX44" fmla="*/ 1181100 w 1982402"/>
              <a:gd name="connsiteY44" fmla="*/ 1190625 h 1543050"/>
              <a:gd name="connsiteX45" fmla="*/ 1209675 w 1982402"/>
              <a:gd name="connsiteY45" fmla="*/ 1276350 h 1543050"/>
              <a:gd name="connsiteX46" fmla="*/ 1219200 w 1982402"/>
              <a:gd name="connsiteY46" fmla="*/ 1304925 h 1543050"/>
              <a:gd name="connsiteX47" fmla="*/ 1266825 w 1982402"/>
              <a:gd name="connsiteY47" fmla="*/ 1362075 h 1543050"/>
              <a:gd name="connsiteX48" fmla="*/ 1304925 w 1982402"/>
              <a:gd name="connsiteY48" fmla="*/ 1419225 h 1543050"/>
              <a:gd name="connsiteX49" fmla="*/ 1323975 w 1982402"/>
              <a:gd name="connsiteY49" fmla="*/ 1447800 h 1543050"/>
              <a:gd name="connsiteX50" fmla="*/ 1352550 w 1982402"/>
              <a:gd name="connsiteY50" fmla="*/ 1457325 h 1543050"/>
              <a:gd name="connsiteX51" fmla="*/ 1409700 w 1982402"/>
              <a:gd name="connsiteY51" fmla="*/ 1485900 h 1543050"/>
              <a:gd name="connsiteX52" fmla="*/ 1514475 w 1982402"/>
              <a:gd name="connsiteY52" fmla="*/ 1495425 h 1543050"/>
              <a:gd name="connsiteX53" fmla="*/ 1552575 w 1982402"/>
              <a:gd name="connsiteY53" fmla="*/ 1504950 h 1543050"/>
              <a:gd name="connsiteX54" fmla="*/ 1609725 w 1982402"/>
              <a:gd name="connsiteY54" fmla="*/ 1514475 h 1543050"/>
              <a:gd name="connsiteX55" fmla="*/ 1666875 w 1982402"/>
              <a:gd name="connsiteY55" fmla="*/ 1533525 h 1543050"/>
              <a:gd name="connsiteX56" fmla="*/ 1695450 w 1982402"/>
              <a:gd name="connsiteY56" fmla="*/ 1543050 h 1543050"/>
              <a:gd name="connsiteX57" fmla="*/ 1895475 w 1982402"/>
              <a:gd name="connsiteY57" fmla="*/ 1504950 h 1543050"/>
              <a:gd name="connsiteX58" fmla="*/ 1905000 w 1982402"/>
              <a:gd name="connsiteY58" fmla="*/ 1476375 h 1543050"/>
              <a:gd name="connsiteX59" fmla="*/ 1943100 w 1982402"/>
              <a:gd name="connsiteY59" fmla="*/ 1419225 h 1543050"/>
              <a:gd name="connsiteX60" fmla="*/ 1971675 w 1982402"/>
              <a:gd name="connsiteY60" fmla="*/ 1352550 h 1543050"/>
              <a:gd name="connsiteX61" fmla="*/ 1971675 w 1982402"/>
              <a:gd name="connsiteY61" fmla="*/ 1076325 h 1543050"/>
              <a:gd name="connsiteX62" fmla="*/ 1962150 w 1982402"/>
              <a:gd name="connsiteY62" fmla="*/ 1038225 h 1543050"/>
              <a:gd name="connsiteX63" fmla="*/ 1914525 w 1982402"/>
              <a:gd name="connsiteY63" fmla="*/ 981075 h 1543050"/>
              <a:gd name="connsiteX64" fmla="*/ 1876425 w 1982402"/>
              <a:gd name="connsiteY64" fmla="*/ 923925 h 1543050"/>
              <a:gd name="connsiteX65" fmla="*/ 1857375 w 1982402"/>
              <a:gd name="connsiteY65" fmla="*/ 895350 h 1543050"/>
              <a:gd name="connsiteX66" fmla="*/ 1828800 w 1982402"/>
              <a:gd name="connsiteY66" fmla="*/ 885825 h 1543050"/>
              <a:gd name="connsiteX67" fmla="*/ 1800225 w 1982402"/>
              <a:gd name="connsiteY67" fmla="*/ 857250 h 1543050"/>
              <a:gd name="connsiteX68" fmla="*/ 1743075 w 1982402"/>
              <a:gd name="connsiteY68" fmla="*/ 838200 h 1543050"/>
              <a:gd name="connsiteX69" fmla="*/ 1714500 w 1982402"/>
              <a:gd name="connsiteY69" fmla="*/ 828675 h 1543050"/>
              <a:gd name="connsiteX70" fmla="*/ 1628775 w 1982402"/>
              <a:gd name="connsiteY70" fmla="*/ 771525 h 1543050"/>
              <a:gd name="connsiteX71" fmla="*/ 1600200 w 1982402"/>
              <a:gd name="connsiteY71" fmla="*/ 752475 h 1543050"/>
              <a:gd name="connsiteX72" fmla="*/ 1571625 w 1982402"/>
              <a:gd name="connsiteY72" fmla="*/ 723900 h 1543050"/>
              <a:gd name="connsiteX73" fmla="*/ 1552575 w 1982402"/>
              <a:gd name="connsiteY73" fmla="*/ 695325 h 1543050"/>
              <a:gd name="connsiteX74" fmla="*/ 1524000 w 1982402"/>
              <a:gd name="connsiteY74" fmla="*/ 676275 h 1543050"/>
              <a:gd name="connsiteX75" fmla="*/ 1485900 w 1982402"/>
              <a:gd name="connsiteY75" fmla="*/ 619125 h 1543050"/>
              <a:gd name="connsiteX76" fmla="*/ 1466850 w 1982402"/>
              <a:gd name="connsiteY76" fmla="*/ 590550 h 1543050"/>
              <a:gd name="connsiteX77" fmla="*/ 1438275 w 1982402"/>
              <a:gd name="connsiteY77" fmla="*/ 504825 h 1543050"/>
              <a:gd name="connsiteX78" fmla="*/ 1428750 w 1982402"/>
              <a:gd name="connsiteY78" fmla="*/ 476250 h 1543050"/>
              <a:gd name="connsiteX79" fmla="*/ 1419225 w 1982402"/>
              <a:gd name="connsiteY79" fmla="*/ 447675 h 1543050"/>
              <a:gd name="connsiteX80" fmla="*/ 1390650 w 1982402"/>
              <a:gd name="connsiteY80" fmla="*/ 352425 h 1543050"/>
              <a:gd name="connsiteX81" fmla="*/ 1381125 w 1982402"/>
              <a:gd name="connsiteY81" fmla="*/ 323850 h 1543050"/>
              <a:gd name="connsiteX82" fmla="*/ 1371600 w 1982402"/>
              <a:gd name="connsiteY82" fmla="*/ 295275 h 1543050"/>
              <a:gd name="connsiteX83" fmla="*/ 1343025 w 1982402"/>
              <a:gd name="connsiteY83" fmla="*/ 266700 h 1543050"/>
              <a:gd name="connsiteX84" fmla="*/ 1295400 w 1982402"/>
              <a:gd name="connsiteY84" fmla="*/ 209550 h 1543050"/>
              <a:gd name="connsiteX85" fmla="*/ 1257300 w 1982402"/>
              <a:gd name="connsiteY85" fmla="*/ 161925 h 1543050"/>
              <a:gd name="connsiteX86" fmla="*/ 1209675 w 1982402"/>
              <a:gd name="connsiteY86" fmla="*/ 114300 h 1543050"/>
              <a:gd name="connsiteX87" fmla="*/ 1162050 w 1982402"/>
              <a:gd name="connsiteY87" fmla="*/ 76200 h 1543050"/>
              <a:gd name="connsiteX88" fmla="*/ 1133475 w 1982402"/>
              <a:gd name="connsiteY88" fmla="*/ 57150 h 1543050"/>
              <a:gd name="connsiteX89" fmla="*/ 1076325 w 1982402"/>
              <a:gd name="connsiteY89" fmla="*/ 38100 h 1543050"/>
              <a:gd name="connsiteX90" fmla="*/ 1009650 w 1982402"/>
              <a:gd name="connsiteY90" fmla="*/ 19050 h 1543050"/>
              <a:gd name="connsiteX91" fmla="*/ 981075 w 1982402"/>
              <a:gd name="connsiteY91" fmla="*/ 9525 h 1543050"/>
              <a:gd name="connsiteX92" fmla="*/ 923925 w 1982402"/>
              <a:gd name="connsiteY92" fmla="*/ 0 h 1543050"/>
              <a:gd name="connsiteX93" fmla="*/ 695325 w 1982402"/>
              <a:gd name="connsiteY93" fmla="*/ 19050 h 1543050"/>
              <a:gd name="connsiteX94" fmla="*/ 666750 w 1982402"/>
              <a:gd name="connsiteY94" fmla="*/ 28575 h 1543050"/>
              <a:gd name="connsiteX95" fmla="*/ 581025 w 1982402"/>
              <a:gd name="connsiteY95" fmla="*/ 76200 h 1543050"/>
              <a:gd name="connsiteX96" fmla="*/ 552450 w 1982402"/>
              <a:gd name="connsiteY96" fmla="*/ 104775 h 1543050"/>
              <a:gd name="connsiteX97" fmla="*/ 457200 w 1982402"/>
              <a:gd name="connsiteY97" fmla="*/ 180975 h 1543050"/>
              <a:gd name="connsiteX98" fmla="*/ 419100 w 1982402"/>
              <a:gd name="connsiteY98" fmla="*/ 238125 h 1543050"/>
              <a:gd name="connsiteX99" fmla="*/ 400050 w 1982402"/>
              <a:gd name="connsiteY99" fmla="*/ 266700 h 1543050"/>
              <a:gd name="connsiteX100" fmla="*/ 371475 w 1982402"/>
              <a:gd name="connsiteY100" fmla="*/ 295275 h 1543050"/>
              <a:gd name="connsiteX101" fmla="*/ 352425 w 1982402"/>
              <a:gd name="connsiteY101" fmla="*/ 323850 h 1543050"/>
              <a:gd name="connsiteX102" fmla="*/ 342900 w 1982402"/>
              <a:gd name="connsiteY102" fmla="*/ 352425 h 1543050"/>
              <a:gd name="connsiteX103" fmla="*/ 314325 w 1982402"/>
              <a:gd name="connsiteY103" fmla="*/ 371475 h 1543050"/>
              <a:gd name="connsiteX104" fmla="*/ 285750 w 1982402"/>
              <a:gd name="connsiteY104" fmla="*/ 428625 h 1543050"/>
              <a:gd name="connsiteX105" fmla="*/ 276225 w 1982402"/>
              <a:gd name="connsiteY105" fmla="*/ 457200 h 1543050"/>
              <a:gd name="connsiteX106" fmla="*/ 238125 w 1982402"/>
              <a:gd name="connsiteY106" fmla="*/ 533400 h 1543050"/>
              <a:gd name="connsiteX107" fmla="*/ 266700 w 1982402"/>
              <a:gd name="connsiteY107" fmla="*/ 48577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982402" h="1543050">
                <a:moveTo>
                  <a:pt x="266700" y="485775"/>
                </a:moveTo>
                <a:lnTo>
                  <a:pt x="266700" y="485775"/>
                </a:lnTo>
                <a:cubicBezTo>
                  <a:pt x="264819" y="489536"/>
                  <a:pt x="223187" y="563820"/>
                  <a:pt x="219075" y="590550"/>
                </a:cubicBezTo>
                <a:cubicBezTo>
                  <a:pt x="181955" y="831828"/>
                  <a:pt x="228991" y="588594"/>
                  <a:pt x="200025" y="733425"/>
                </a:cubicBezTo>
                <a:cubicBezTo>
                  <a:pt x="203200" y="755650"/>
                  <a:pt x="205534" y="778011"/>
                  <a:pt x="209550" y="800100"/>
                </a:cubicBezTo>
                <a:cubicBezTo>
                  <a:pt x="216696" y="839402"/>
                  <a:pt x="231647" y="851155"/>
                  <a:pt x="209550" y="895350"/>
                </a:cubicBezTo>
                <a:cubicBezTo>
                  <a:pt x="204430" y="905589"/>
                  <a:pt x="190500" y="908050"/>
                  <a:pt x="180975" y="914400"/>
                </a:cubicBezTo>
                <a:cubicBezTo>
                  <a:pt x="157034" y="986224"/>
                  <a:pt x="189329" y="897692"/>
                  <a:pt x="152400" y="971550"/>
                </a:cubicBezTo>
                <a:cubicBezTo>
                  <a:pt x="147910" y="980530"/>
                  <a:pt x="147365" y="991145"/>
                  <a:pt x="142875" y="1000125"/>
                </a:cubicBezTo>
                <a:cubicBezTo>
                  <a:pt x="137755" y="1010364"/>
                  <a:pt x="128945" y="1018461"/>
                  <a:pt x="123825" y="1028700"/>
                </a:cubicBezTo>
                <a:cubicBezTo>
                  <a:pt x="119335" y="1037680"/>
                  <a:pt x="119176" y="1048498"/>
                  <a:pt x="114300" y="1057275"/>
                </a:cubicBezTo>
                <a:cubicBezTo>
                  <a:pt x="103181" y="1077289"/>
                  <a:pt x="83440" y="1092705"/>
                  <a:pt x="76200" y="1114425"/>
                </a:cubicBezTo>
                <a:cubicBezTo>
                  <a:pt x="53530" y="1182435"/>
                  <a:pt x="68289" y="1154867"/>
                  <a:pt x="38100" y="1200150"/>
                </a:cubicBezTo>
                <a:cubicBezTo>
                  <a:pt x="34925" y="1212850"/>
                  <a:pt x="33732" y="1226218"/>
                  <a:pt x="28575" y="1238250"/>
                </a:cubicBezTo>
                <a:cubicBezTo>
                  <a:pt x="24066" y="1248772"/>
                  <a:pt x="14645" y="1256586"/>
                  <a:pt x="9525" y="1266825"/>
                </a:cubicBezTo>
                <a:cubicBezTo>
                  <a:pt x="5035" y="1275805"/>
                  <a:pt x="3175" y="1285875"/>
                  <a:pt x="0" y="1295400"/>
                </a:cubicBezTo>
                <a:cubicBezTo>
                  <a:pt x="9525" y="1298575"/>
                  <a:pt x="18671" y="1306576"/>
                  <a:pt x="28575" y="1304925"/>
                </a:cubicBezTo>
                <a:cubicBezTo>
                  <a:pt x="39867" y="1303043"/>
                  <a:pt x="46911" y="1290995"/>
                  <a:pt x="57150" y="1285875"/>
                </a:cubicBezTo>
                <a:cubicBezTo>
                  <a:pt x="136020" y="1246440"/>
                  <a:pt x="32408" y="1311895"/>
                  <a:pt x="114300" y="1257300"/>
                </a:cubicBezTo>
                <a:cubicBezTo>
                  <a:pt x="158750" y="1190625"/>
                  <a:pt x="133350" y="1212850"/>
                  <a:pt x="180975" y="1181100"/>
                </a:cubicBezTo>
                <a:cubicBezTo>
                  <a:pt x="203813" y="1112587"/>
                  <a:pt x="176105" y="1198146"/>
                  <a:pt x="200025" y="1114425"/>
                </a:cubicBezTo>
                <a:cubicBezTo>
                  <a:pt x="202783" y="1104771"/>
                  <a:pt x="207115" y="1095590"/>
                  <a:pt x="209550" y="1085850"/>
                </a:cubicBezTo>
                <a:cubicBezTo>
                  <a:pt x="214984" y="1064113"/>
                  <a:pt x="217714" y="1031423"/>
                  <a:pt x="228600" y="1009650"/>
                </a:cubicBezTo>
                <a:cubicBezTo>
                  <a:pt x="233720" y="999411"/>
                  <a:pt x="242530" y="991314"/>
                  <a:pt x="247650" y="981075"/>
                </a:cubicBezTo>
                <a:cubicBezTo>
                  <a:pt x="252140" y="972095"/>
                  <a:pt x="251606" y="960854"/>
                  <a:pt x="257175" y="952500"/>
                </a:cubicBezTo>
                <a:cubicBezTo>
                  <a:pt x="264647" y="941292"/>
                  <a:pt x="277126" y="934273"/>
                  <a:pt x="285750" y="923925"/>
                </a:cubicBezTo>
                <a:cubicBezTo>
                  <a:pt x="293079" y="915131"/>
                  <a:pt x="297471" y="904144"/>
                  <a:pt x="304800" y="895350"/>
                </a:cubicBezTo>
                <a:cubicBezTo>
                  <a:pt x="332778" y="861777"/>
                  <a:pt x="350699" y="855226"/>
                  <a:pt x="390525" y="828675"/>
                </a:cubicBezTo>
                <a:lnTo>
                  <a:pt x="419100" y="809625"/>
                </a:lnTo>
                <a:cubicBezTo>
                  <a:pt x="425450" y="800100"/>
                  <a:pt x="430055" y="789145"/>
                  <a:pt x="438150" y="781050"/>
                </a:cubicBezTo>
                <a:cubicBezTo>
                  <a:pt x="456614" y="762586"/>
                  <a:pt x="472059" y="760222"/>
                  <a:pt x="495300" y="752475"/>
                </a:cubicBezTo>
                <a:cubicBezTo>
                  <a:pt x="599513" y="787213"/>
                  <a:pt x="441663" y="731811"/>
                  <a:pt x="552450" y="781050"/>
                </a:cubicBezTo>
                <a:cubicBezTo>
                  <a:pt x="570800" y="789205"/>
                  <a:pt x="592892" y="788961"/>
                  <a:pt x="609600" y="800100"/>
                </a:cubicBezTo>
                <a:cubicBezTo>
                  <a:pt x="619125" y="806450"/>
                  <a:pt x="627714" y="814501"/>
                  <a:pt x="638175" y="819150"/>
                </a:cubicBezTo>
                <a:cubicBezTo>
                  <a:pt x="656525" y="827305"/>
                  <a:pt x="678617" y="827061"/>
                  <a:pt x="695325" y="838200"/>
                </a:cubicBezTo>
                <a:cubicBezTo>
                  <a:pt x="732254" y="862819"/>
                  <a:pt x="713040" y="853630"/>
                  <a:pt x="752475" y="866775"/>
                </a:cubicBezTo>
                <a:cubicBezTo>
                  <a:pt x="798172" y="935321"/>
                  <a:pt x="733461" y="850924"/>
                  <a:pt x="828675" y="914400"/>
                </a:cubicBezTo>
                <a:cubicBezTo>
                  <a:pt x="847725" y="927100"/>
                  <a:pt x="864105" y="945260"/>
                  <a:pt x="885825" y="952500"/>
                </a:cubicBezTo>
                <a:cubicBezTo>
                  <a:pt x="927870" y="966515"/>
                  <a:pt x="905420" y="957535"/>
                  <a:pt x="952500" y="981075"/>
                </a:cubicBezTo>
                <a:cubicBezTo>
                  <a:pt x="958850" y="990600"/>
                  <a:pt x="961842" y="1003583"/>
                  <a:pt x="971550" y="1009650"/>
                </a:cubicBezTo>
                <a:cubicBezTo>
                  <a:pt x="988578" y="1020293"/>
                  <a:pt x="1028700" y="1028700"/>
                  <a:pt x="1028700" y="1028700"/>
                </a:cubicBezTo>
                <a:cubicBezTo>
                  <a:pt x="1038225" y="1038225"/>
                  <a:pt x="1046927" y="1048651"/>
                  <a:pt x="1057275" y="1057275"/>
                </a:cubicBezTo>
                <a:cubicBezTo>
                  <a:pt x="1079120" y="1075479"/>
                  <a:pt x="1104342" y="1082841"/>
                  <a:pt x="1123950" y="1104900"/>
                </a:cubicBezTo>
                <a:cubicBezTo>
                  <a:pt x="1139161" y="1122012"/>
                  <a:pt x="1149350" y="1143000"/>
                  <a:pt x="1162050" y="1162050"/>
                </a:cubicBezTo>
                <a:cubicBezTo>
                  <a:pt x="1168400" y="1171575"/>
                  <a:pt x="1177480" y="1179765"/>
                  <a:pt x="1181100" y="1190625"/>
                </a:cubicBezTo>
                <a:lnTo>
                  <a:pt x="1209675" y="1276350"/>
                </a:lnTo>
                <a:cubicBezTo>
                  <a:pt x="1212850" y="1285875"/>
                  <a:pt x="1213631" y="1296571"/>
                  <a:pt x="1219200" y="1304925"/>
                </a:cubicBezTo>
                <a:cubicBezTo>
                  <a:pt x="1287273" y="1407035"/>
                  <a:pt x="1181262" y="1252066"/>
                  <a:pt x="1266825" y="1362075"/>
                </a:cubicBezTo>
                <a:cubicBezTo>
                  <a:pt x="1280881" y="1380147"/>
                  <a:pt x="1292225" y="1400175"/>
                  <a:pt x="1304925" y="1419225"/>
                </a:cubicBezTo>
                <a:cubicBezTo>
                  <a:pt x="1311275" y="1428750"/>
                  <a:pt x="1313115" y="1444180"/>
                  <a:pt x="1323975" y="1447800"/>
                </a:cubicBezTo>
                <a:cubicBezTo>
                  <a:pt x="1333500" y="1450975"/>
                  <a:pt x="1343570" y="1452835"/>
                  <a:pt x="1352550" y="1457325"/>
                </a:cubicBezTo>
                <a:cubicBezTo>
                  <a:pt x="1382732" y="1472416"/>
                  <a:pt x="1376182" y="1481112"/>
                  <a:pt x="1409700" y="1485900"/>
                </a:cubicBezTo>
                <a:cubicBezTo>
                  <a:pt x="1444417" y="1490860"/>
                  <a:pt x="1479550" y="1492250"/>
                  <a:pt x="1514475" y="1495425"/>
                </a:cubicBezTo>
                <a:cubicBezTo>
                  <a:pt x="1527175" y="1498600"/>
                  <a:pt x="1539738" y="1502383"/>
                  <a:pt x="1552575" y="1504950"/>
                </a:cubicBezTo>
                <a:cubicBezTo>
                  <a:pt x="1571513" y="1508738"/>
                  <a:pt x="1590989" y="1509791"/>
                  <a:pt x="1609725" y="1514475"/>
                </a:cubicBezTo>
                <a:cubicBezTo>
                  <a:pt x="1629206" y="1519345"/>
                  <a:pt x="1647825" y="1527175"/>
                  <a:pt x="1666875" y="1533525"/>
                </a:cubicBezTo>
                <a:lnTo>
                  <a:pt x="1695450" y="1543050"/>
                </a:lnTo>
                <a:cubicBezTo>
                  <a:pt x="1878278" y="1522736"/>
                  <a:pt x="1819056" y="1555896"/>
                  <a:pt x="1895475" y="1504950"/>
                </a:cubicBezTo>
                <a:cubicBezTo>
                  <a:pt x="1898650" y="1495425"/>
                  <a:pt x="1900124" y="1485152"/>
                  <a:pt x="1905000" y="1476375"/>
                </a:cubicBezTo>
                <a:cubicBezTo>
                  <a:pt x="1916119" y="1456361"/>
                  <a:pt x="1935860" y="1440945"/>
                  <a:pt x="1943100" y="1419225"/>
                </a:cubicBezTo>
                <a:cubicBezTo>
                  <a:pt x="1957115" y="1377180"/>
                  <a:pt x="1948135" y="1399630"/>
                  <a:pt x="1971675" y="1352550"/>
                </a:cubicBezTo>
                <a:cubicBezTo>
                  <a:pt x="1985147" y="1217832"/>
                  <a:pt x="1986785" y="1250087"/>
                  <a:pt x="1971675" y="1076325"/>
                </a:cubicBezTo>
                <a:cubicBezTo>
                  <a:pt x="1970541" y="1063283"/>
                  <a:pt x="1967307" y="1050257"/>
                  <a:pt x="1962150" y="1038225"/>
                </a:cubicBezTo>
                <a:cubicBezTo>
                  <a:pt x="1952204" y="1015018"/>
                  <a:pt x="1931689" y="998239"/>
                  <a:pt x="1914525" y="981075"/>
                </a:cubicBezTo>
                <a:cubicBezTo>
                  <a:pt x="1897786" y="930857"/>
                  <a:pt x="1916063" y="971491"/>
                  <a:pt x="1876425" y="923925"/>
                </a:cubicBezTo>
                <a:cubicBezTo>
                  <a:pt x="1869096" y="915131"/>
                  <a:pt x="1866314" y="902501"/>
                  <a:pt x="1857375" y="895350"/>
                </a:cubicBezTo>
                <a:cubicBezTo>
                  <a:pt x="1849535" y="889078"/>
                  <a:pt x="1838325" y="889000"/>
                  <a:pt x="1828800" y="885825"/>
                </a:cubicBezTo>
                <a:cubicBezTo>
                  <a:pt x="1819275" y="876300"/>
                  <a:pt x="1812000" y="863792"/>
                  <a:pt x="1800225" y="857250"/>
                </a:cubicBezTo>
                <a:cubicBezTo>
                  <a:pt x="1782672" y="847498"/>
                  <a:pt x="1762125" y="844550"/>
                  <a:pt x="1743075" y="838200"/>
                </a:cubicBezTo>
                <a:cubicBezTo>
                  <a:pt x="1733550" y="835025"/>
                  <a:pt x="1722854" y="834244"/>
                  <a:pt x="1714500" y="828675"/>
                </a:cubicBezTo>
                <a:lnTo>
                  <a:pt x="1628775" y="771525"/>
                </a:lnTo>
                <a:cubicBezTo>
                  <a:pt x="1619250" y="765175"/>
                  <a:pt x="1608295" y="760570"/>
                  <a:pt x="1600200" y="752475"/>
                </a:cubicBezTo>
                <a:cubicBezTo>
                  <a:pt x="1590675" y="742950"/>
                  <a:pt x="1580249" y="734248"/>
                  <a:pt x="1571625" y="723900"/>
                </a:cubicBezTo>
                <a:cubicBezTo>
                  <a:pt x="1564296" y="715106"/>
                  <a:pt x="1560670" y="703420"/>
                  <a:pt x="1552575" y="695325"/>
                </a:cubicBezTo>
                <a:cubicBezTo>
                  <a:pt x="1544480" y="687230"/>
                  <a:pt x="1533525" y="682625"/>
                  <a:pt x="1524000" y="676275"/>
                </a:cubicBezTo>
                <a:lnTo>
                  <a:pt x="1485900" y="619125"/>
                </a:lnTo>
                <a:cubicBezTo>
                  <a:pt x="1479550" y="609600"/>
                  <a:pt x="1470470" y="601410"/>
                  <a:pt x="1466850" y="590550"/>
                </a:cubicBezTo>
                <a:lnTo>
                  <a:pt x="1438275" y="504825"/>
                </a:lnTo>
                <a:lnTo>
                  <a:pt x="1428750" y="476250"/>
                </a:lnTo>
                <a:cubicBezTo>
                  <a:pt x="1425575" y="466725"/>
                  <a:pt x="1421660" y="457415"/>
                  <a:pt x="1419225" y="447675"/>
                </a:cubicBezTo>
                <a:cubicBezTo>
                  <a:pt x="1404830" y="390094"/>
                  <a:pt x="1413840" y="421994"/>
                  <a:pt x="1390650" y="352425"/>
                </a:cubicBezTo>
                <a:lnTo>
                  <a:pt x="1381125" y="323850"/>
                </a:lnTo>
                <a:cubicBezTo>
                  <a:pt x="1377950" y="314325"/>
                  <a:pt x="1378700" y="302375"/>
                  <a:pt x="1371600" y="295275"/>
                </a:cubicBezTo>
                <a:cubicBezTo>
                  <a:pt x="1362075" y="285750"/>
                  <a:pt x="1351649" y="277048"/>
                  <a:pt x="1343025" y="266700"/>
                </a:cubicBezTo>
                <a:cubicBezTo>
                  <a:pt x="1276720" y="187134"/>
                  <a:pt x="1378882" y="293032"/>
                  <a:pt x="1295400" y="209550"/>
                </a:cubicBezTo>
                <a:cubicBezTo>
                  <a:pt x="1276857" y="153920"/>
                  <a:pt x="1300384" y="205009"/>
                  <a:pt x="1257300" y="161925"/>
                </a:cubicBezTo>
                <a:cubicBezTo>
                  <a:pt x="1193800" y="98425"/>
                  <a:pt x="1285875" y="165100"/>
                  <a:pt x="1209675" y="114300"/>
                </a:cubicBezTo>
                <a:cubicBezTo>
                  <a:pt x="1177562" y="66130"/>
                  <a:pt x="1208058" y="99204"/>
                  <a:pt x="1162050" y="76200"/>
                </a:cubicBezTo>
                <a:cubicBezTo>
                  <a:pt x="1151811" y="71080"/>
                  <a:pt x="1143936" y="61799"/>
                  <a:pt x="1133475" y="57150"/>
                </a:cubicBezTo>
                <a:cubicBezTo>
                  <a:pt x="1115125" y="48995"/>
                  <a:pt x="1095375" y="44450"/>
                  <a:pt x="1076325" y="38100"/>
                </a:cubicBezTo>
                <a:cubicBezTo>
                  <a:pt x="1007812" y="15262"/>
                  <a:pt x="1093371" y="42970"/>
                  <a:pt x="1009650" y="19050"/>
                </a:cubicBezTo>
                <a:cubicBezTo>
                  <a:pt x="999996" y="16292"/>
                  <a:pt x="990876" y="11703"/>
                  <a:pt x="981075" y="9525"/>
                </a:cubicBezTo>
                <a:cubicBezTo>
                  <a:pt x="962222" y="5335"/>
                  <a:pt x="942975" y="3175"/>
                  <a:pt x="923925" y="0"/>
                </a:cubicBezTo>
                <a:cubicBezTo>
                  <a:pt x="845428" y="4361"/>
                  <a:pt x="771065" y="2219"/>
                  <a:pt x="695325" y="19050"/>
                </a:cubicBezTo>
                <a:cubicBezTo>
                  <a:pt x="685524" y="21228"/>
                  <a:pt x="675527" y="23699"/>
                  <a:pt x="666750" y="28575"/>
                </a:cubicBezTo>
                <a:cubicBezTo>
                  <a:pt x="568494" y="83162"/>
                  <a:pt x="645683" y="54647"/>
                  <a:pt x="581025" y="76200"/>
                </a:cubicBezTo>
                <a:cubicBezTo>
                  <a:pt x="571500" y="85725"/>
                  <a:pt x="563411" y="96945"/>
                  <a:pt x="552450" y="104775"/>
                </a:cubicBezTo>
                <a:cubicBezTo>
                  <a:pt x="495826" y="145221"/>
                  <a:pt x="513817" y="96049"/>
                  <a:pt x="457200" y="180975"/>
                </a:cubicBezTo>
                <a:lnTo>
                  <a:pt x="419100" y="238125"/>
                </a:lnTo>
                <a:cubicBezTo>
                  <a:pt x="412750" y="247650"/>
                  <a:pt x="408145" y="258605"/>
                  <a:pt x="400050" y="266700"/>
                </a:cubicBezTo>
                <a:cubicBezTo>
                  <a:pt x="390525" y="276225"/>
                  <a:pt x="380099" y="284927"/>
                  <a:pt x="371475" y="295275"/>
                </a:cubicBezTo>
                <a:cubicBezTo>
                  <a:pt x="364146" y="304069"/>
                  <a:pt x="357545" y="313611"/>
                  <a:pt x="352425" y="323850"/>
                </a:cubicBezTo>
                <a:cubicBezTo>
                  <a:pt x="347935" y="332830"/>
                  <a:pt x="349172" y="344585"/>
                  <a:pt x="342900" y="352425"/>
                </a:cubicBezTo>
                <a:cubicBezTo>
                  <a:pt x="335749" y="361364"/>
                  <a:pt x="323850" y="365125"/>
                  <a:pt x="314325" y="371475"/>
                </a:cubicBezTo>
                <a:cubicBezTo>
                  <a:pt x="290384" y="443299"/>
                  <a:pt x="322679" y="354767"/>
                  <a:pt x="285750" y="428625"/>
                </a:cubicBezTo>
                <a:cubicBezTo>
                  <a:pt x="281260" y="437605"/>
                  <a:pt x="281101" y="448423"/>
                  <a:pt x="276225" y="457200"/>
                </a:cubicBezTo>
                <a:cubicBezTo>
                  <a:pt x="234603" y="532120"/>
                  <a:pt x="238125" y="487992"/>
                  <a:pt x="238125" y="533400"/>
                </a:cubicBezTo>
                <a:lnTo>
                  <a:pt x="266700" y="485775"/>
                </a:lnTo>
                <a:close/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Moon 1"/>
          <p:cNvSpPr/>
          <p:nvPr/>
        </p:nvSpPr>
        <p:spPr>
          <a:xfrm rot="5193914">
            <a:off x="4575388" y="5605726"/>
            <a:ext cx="741535" cy="103792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59"/>
            <a:ext cx="5486400" cy="5694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817" y="141414"/>
            <a:ext cx="3922967" cy="1247035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5-Point Star 3"/>
          <p:cNvSpPr/>
          <p:nvPr/>
        </p:nvSpPr>
        <p:spPr>
          <a:xfrm>
            <a:off x="7955280" y="859536"/>
            <a:ext cx="493776" cy="510625"/>
          </a:xfrm>
          <a:prstGeom prst="star5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ata 4"/>
          <p:cNvSpPr>
            <a:spLocks noChangeAspect="1"/>
          </p:cNvSpPr>
          <p:nvPr/>
        </p:nvSpPr>
        <p:spPr>
          <a:xfrm rot="7875747">
            <a:off x="8079747" y="455686"/>
            <a:ext cx="238887" cy="201168"/>
          </a:xfrm>
          <a:prstGeom prst="flowChartInputOutput">
            <a:avLst/>
          </a:prstGeom>
          <a:solidFill>
            <a:srgbClr val="CC0066"/>
          </a:solidFill>
          <a:ln w="15875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35817" y="1446015"/>
            <a:ext cx="3922968" cy="138499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 smtClean="0">
                <a:latin typeface="Comic Sans MS" panose="030F0702030302020204" pitchFamily="66" charset="0"/>
              </a:rPr>
              <a:t>Earliest Cities 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in the World</a:t>
            </a:r>
          </a:p>
          <a:p>
            <a:pPr algn="ctr"/>
            <a:endParaRPr lang="en-US" sz="1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81" y="4959284"/>
            <a:ext cx="5108251" cy="707886"/>
          </a:xfrm>
          <a:prstGeom prst="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Most of these early cities </a:t>
            </a:r>
            <a:b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are near rivers.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85233" y="2890401"/>
            <a:ext cx="3273552" cy="3200876"/>
          </a:xfrm>
          <a:prstGeom prst="rect">
            <a:avLst/>
          </a:prstGeom>
          <a:solidFill>
            <a:srgbClr val="FFFFCC"/>
          </a:solidFill>
          <a:ln w="22225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Where were the </a:t>
            </a:r>
            <a:b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earliest cities</a:t>
            </a:r>
            <a: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located?</a:t>
            </a:r>
          </a:p>
          <a:p>
            <a:pPr algn="ctr"/>
            <a:endParaRPr lang="en-US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Describe</a:t>
            </a: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occurs </a:t>
            </a:r>
            <a:b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“together with”</a:t>
            </a:r>
            <a:r>
              <a:rPr lang="en-US" sz="2200" i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22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earliest cities.</a:t>
            </a:r>
          </a:p>
        </p:txBody>
      </p:sp>
    </p:spTree>
    <p:extLst>
      <p:ext uri="{BB962C8B-B14F-4D97-AF65-F5344CB8AC3E}">
        <p14:creationId xmlns:p14="http://schemas.microsoft.com/office/powerpoint/2010/main" val="16746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2" y="100298"/>
            <a:ext cx="8735568" cy="429348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Comic Sans MS" panose="030F0702030302020204" pitchFamily="66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did </a:t>
            </a:r>
            <a:r>
              <a:rPr lang="en-US" sz="28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early</a:t>
            </a: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farming 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lead to </a:t>
            </a:r>
            <a:r>
              <a:rPr lang="en-US" sz="28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early</a:t>
            </a: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cities?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2300" dirty="0" smtClean="0">
                <a:latin typeface="Comic Sans MS" panose="030F0702030302020204" pitchFamily="66" charset="0"/>
              </a:rPr>
              <a:t>- Farmers could stay in one place </a:t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 smtClean="0">
                <a:latin typeface="Comic Sans MS" panose="030F0702030302020204" pitchFamily="66" charset="0"/>
              </a:rPr>
              <a:t>   and raise plants.  </a:t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 smtClean="0">
                <a:latin typeface="Comic Sans MS" panose="030F0702030302020204" pitchFamily="66" charset="0"/>
              </a:rPr>
              <a:t>  They didn’t have to walk miles</a:t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 smtClean="0">
                <a:latin typeface="Comic Sans MS" panose="030F0702030302020204" pitchFamily="66" charset="0"/>
              </a:rPr>
              <a:t>   each day to hunt or gather food.</a:t>
            </a:r>
          </a:p>
          <a:p>
            <a:r>
              <a:rPr lang="en-US" sz="8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800" dirty="0" smtClean="0">
              <a:latin typeface="Comic Sans MS" panose="030F0702030302020204" pitchFamily="66" charset="0"/>
            </a:endParaRPr>
          </a:p>
          <a:p>
            <a:r>
              <a:rPr lang="en-US" sz="2300" dirty="0" smtClean="0">
                <a:latin typeface="Comic Sans MS" panose="030F0702030302020204" pitchFamily="66" charset="0"/>
              </a:rPr>
              <a:t>- </a:t>
            </a:r>
            <a:r>
              <a:rPr lang="en-US" sz="2300" b="1" dirty="0" smtClean="0">
                <a:latin typeface="Comic Sans MS" panose="030F0702030302020204" pitchFamily="66" charset="0"/>
              </a:rPr>
              <a:t>More people could live together in a plac</a:t>
            </a:r>
            <a:r>
              <a:rPr lang="en-US" sz="2300" dirty="0" smtClean="0">
                <a:latin typeface="Comic Sans MS" panose="030F0702030302020204" pitchFamily="66" charset="0"/>
              </a:rPr>
              <a:t>e, </a:t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 smtClean="0">
                <a:latin typeface="Comic Sans MS" panose="030F0702030302020204" pitchFamily="66" charset="0"/>
              </a:rPr>
              <a:t>   especially where farmers could use</a:t>
            </a:r>
            <a:br>
              <a:rPr lang="en-US" sz="2300" dirty="0" smtClean="0">
                <a:latin typeface="Comic Sans MS" panose="030F0702030302020204" pitchFamily="66" charset="0"/>
              </a:rPr>
            </a:b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smtClean="0">
                <a:latin typeface="Comic Sans MS" panose="030F0702030302020204" pitchFamily="66" charset="0"/>
              </a:rPr>
              <a:t>  </a:t>
            </a:r>
            <a:r>
              <a:rPr lang="en-US" sz="2300" u="sng" dirty="0" smtClean="0">
                <a:latin typeface="Comic Sans MS" panose="030F0702030302020204" pitchFamily="66" charset="0"/>
              </a:rPr>
              <a:t>river water</a:t>
            </a:r>
            <a:r>
              <a:rPr lang="en-US" sz="2300" dirty="0" smtClean="0">
                <a:latin typeface="Comic Sans MS" panose="030F0702030302020204" pitchFamily="66" charset="0"/>
              </a:rPr>
              <a:t> to grow more and better plants.</a:t>
            </a:r>
          </a:p>
          <a:p>
            <a:endParaRPr lang="en-US" sz="800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4" y="573600"/>
            <a:ext cx="3373386" cy="240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4360" y="4248169"/>
            <a:ext cx="4432180" cy="24015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874329" y="2975100"/>
            <a:ext cx="718457" cy="1273069"/>
          </a:xfrm>
          <a:prstGeom prst="straightConnector1">
            <a:avLst/>
          </a:prstGeom>
          <a:ln w="698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11068" y="89374"/>
            <a:ext cx="279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Wheat</a:t>
            </a:r>
            <a:r>
              <a:rPr lang="en-US" sz="3200" dirty="0" smtClean="0"/>
              <a:t>       </a:t>
            </a:r>
            <a:r>
              <a:rPr lang="en-US" sz="1200" dirty="0" smtClean="0"/>
              <a:t>Source: USDA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58908" y="5264674"/>
            <a:ext cx="234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Drawing of Babylon:</a:t>
            </a:r>
          </a:p>
          <a:p>
            <a:pPr algn="r"/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1200" dirty="0" smtClean="0"/>
              <a:t>New York Public Library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30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5987" r="31249" b="48997"/>
          <a:stretch/>
        </p:blipFill>
        <p:spPr>
          <a:xfrm>
            <a:off x="5705693" y="1451362"/>
            <a:ext cx="3032376" cy="295703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61760" y="158700"/>
            <a:ext cx="5271282" cy="1292662"/>
          </a:xfrm>
          <a:prstGeom prst="rect">
            <a:avLst/>
          </a:prstGeom>
          <a:solidFill>
            <a:srgbClr val="FFFF99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Cities in the Fertile Crescent </a:t>
            </a:r>
            <a:br>
              <a:rPr lang="en-US" sz="2800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(3000 – 2500 and  2000 – 1700 BCE)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7417" y="4408398"/>
            <a:ext cx="5845625" cy="2154436"/>
          </a:xfrm>
          <a:prstGeom prst="rect">
            <a:avLst/>
          </a:prstGeom>
          <a:solidFill>
            <a:srgbClr val="FFFF99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Farmers in the Fertile Crescent and Mesopotamia could grow enough food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>to feed many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other</a:t>
            </a:r>
            <a:r>
              <a:rPr lang="en-US" sz="2400" b="1" dirty="0" smtClean="0">
                <a:latin typeface="Comic Sans MS" panose="030F0702030302020204" pitchFamily="66" charset="0"/>
              </a:rPr>
              <a:t> people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These </a:t>
            </a:r>
            <a:r>
              <a:rPr lang="en-US" sz="2000" u="sng" dirty="0" smtClean="0">
                <a:latin typeface="Comic Sans MS" panose="030F0702030302020204" pitchFamily="66" charset="0"/>
              </a:rPr>
              <a:t>other</a:t>
            </a:r>
            <a:r>
              <a:rPr lang="en-US" sz="2000" dirty="0" smtClean="0">
                <a:latin typeface="Comic Sans MS" panose="030F0702030302020204" pitchFamily="66" charset="0"/>
              </a:rPr>
              <a:t> people included soldiers, 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religious leaders, scientists, and law makers.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733" y="1785650"/>
            <a:ext cx="4773551" cy="2257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40578" y="3484850"/>
            <a:ext cx="1386262" cy="353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rial Narrow" panose="020B0606020202030204" pitchFamily="34" charset="0"/>
              </a:rPr>
              <a:t>Tigris River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295" y="4009083"/>
            <a:ext cx="225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Source:  New York Public Library</a:t>
            </a:r>
            <a:endParaRPr lang="en-US" sz="1200" dirty="0"/>
          </a:p>
        </p:txBody>
      </p:sp>
      <p:sp>
        <p:nvSpPr>
          <p:cNvPr id="2" name="Oval 1"/>
          <p:cNvSpPr/>
          <p:nvPr/>
        </p:nvSpPr>
        <p:spPr>
          <a:xfrm>
            <a:off x="7089169" y="2414427"/>
            <a:ext cx="132712" cy="1438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84284" y="2414427"/>
            <a:ext cx="1691869" cy="7191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5771" y="1608678"/>
            <a:ext cx="159835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NINEVEH</a:t>
            </a:r>
          </a:p>
        </p:txBody>
      </p:sp>
    </p:spTree>
    <p:extLst>
      <p:ext uri="{BB962C8B-B14F-4D97-AF65-F5344CB8AC3E}">
        <p14:creationId xmlns:p14="http://schemas.microsoft.com/office/powerpoint/2010/main" val="4166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95"/>
          <a:stretch/>
        </p:blipFill>
        <p:spPr>
          <a:xfrm>
            <a:off x="275124" y="2478869"/>
            <a:ext cx="3527519" cy="2798816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7309" y="1836243"/>
            <a:ext cx="5172025" cy="41558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5124" y="232162"/>
            <a:ext cx="3527519" cy="2462213"/>
          </a:xfrm>
          <a:prstGeom prst="rect">
            <a:avLst/>
          </a:prstGeom>
          <a:solidFill>
            <a:srgbClr val="FFFF99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Farmers in the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Fertile Crescent and Mesopotamia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grew enough food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>to feed many </a:t>
            </a:r>
            <a:br>
              <a:rPr lang="en-US" sz="2400" b="1" dirty="0" smtClean="0">
                <a:latin typeface="Comic Sans MS" panose="030F0702030302020204" pitchFamily="66" charset="0"/>
              </a:rPr>
            </a:br>
            <a:r>
              <a:rPr lang="en-US" sz="2400" b="1" u="sng" dirty="0" smtClean="0">
                <a:latin typeface="Comic Sans MS" panose="030F0702030302020204" pitchFamily="66" charset="0"/>
              </a:rPr>
              <a:t>other</a:t>
            </a:r>
            <a:r>
              <a:rPr lang="en-US" sz="2400" b="1" dirty="0" smtClean="0">
                <a:latin typeface="Comic Sans MS" panose="030F0702030302020204" pitchFamily="66" charset="0"/>
              </a:rPr>
              <a:t> people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505" y="5157207"/>
            <a:ext cx="3118756" cy="1354217"/>
          </a:xfrm>
          <a:prstGeom prst="rect">
            <a:avLst/>
          </a:prstGeom>
          <a:solidFill>
            <a:srgbClr val="FFFFCC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foods did farmers bring</a:t>
            </a:r>
            <a:b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the city?</a:t>
            </a:r>
          </a:p>
          <a:p>
            <a:pPr algn="ctr"/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4925" y="2078759"/>
            <a:ext cx="1192076" cy="400110"/>
          </a:xfrm>
          <a:prstGeom prst="rect">
            <a:avLst/>
          </a:prstGeom>
          <a:solidFill>
            <a:srgbClr val="FFFFCC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Soldiers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1837" y="6292391"/>
            <a:ext cx="31187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Pictures:  New York Public Library</a:t>
            </a:r>
            <a:endParaRPr lang="en-US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3887309" y="232162"/>
            <a:ext cx="5172025" cy="1538883"/>
          </a:xfrm>
          <a:prstGeom prst="rect">
            <a:avLst/>
          </a:prstGeom>
          <a:solidFill>
            <a:srgbClr val="FFFF99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Who were the </a:t>
            </a:r>
            <a:r>
              <a:rPr lang="en-US" sz="22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other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people</a:t>
            </a:r>
            <a:r>
              <a:rPr lang="en-US" sz="2200" i="1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br>
              <a:rPr lang="en-US" sz="2200" i="1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smtClean="0">
                <a:solidFill>
                  <a:srgbClr val="C00000"/>
                </a:solidFill>
                <a:latin typeface="Comic Sans MS" panose="030F0702030302020204" pitchFamily="66" charset="0"/>
              </a:rPr>
              <a:t>and 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work did they do?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(soldiers, law-makers, scientists, builders, religious leaders)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66" y="4481077"/>
            <a:ext cx="2517065" cy="1676404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236219" y="5820204"/>
            <a:ext cx="2517064" cy="35394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Comic Sans MS" panose="030F0702030302020204" pitchFamily="66" charset="0"/>
              </a:rPr>
              <a:t>Temple (</a:t>
            </a:r>
            <a:r>
              <a:rPr lang="en-US" sz="1700" dirty="0" err="1" smtClean="0">
                <a:latin typeface="Comic Sans MS" panose="030F0702030302020204" pitchFamily="66" charset="0"/>
              </a:rPr>
              <a:t>Zigurat</a:t>
            </a:r>
            <a:r>
              <a:rPr lang="en-US" sz="1700" dirty="0" smtClean="0">
                <a:latin typeface="Comic Sans MS" panose="030F0702030302020204" pitchFamily="66" charset="0"/>
              </a:rPr>
              <a:t>)</a:t>
            </a:r>
            <a:endParaRPr lang="en-US" sz="1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615" y="724153"/>
            <a:ext cx="8210170" cy="6057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28" y="170155"/>
            <a:ext cx="8656544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omic Sans MS" panose="030F0702030302020204" pitchFamily="66" charset="0"/>
              </a:rPr>
              <a:t>Natural resources helped early farming: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76156" y="4425042"/>
            <a:ext cx="559619" cy="522515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82051" y="1314727"/>
            <a:ext cx="3908406" cy="35104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768" y="1296439"/>
            <a:ext cx="131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Earliest!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0054" y="6411833"/>
            <a:ext cx="4231822" cy="3693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map is in Unit 5 handouts.</a:t>
            </a:r>
          </a:p>
        </p:txBody>
      </p:sp>
    </p:spTree>
    <p:extLst>
      <p:ext uri="{BB962C8B-B14F-4D97-AF65-F5344CB8AC3E}">
        <p14:creationId xmlns:p14="http://schemas.microsoft.com/office/powerpoint/2010/main" val="8394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26" y="920516"/>
            <a:ext cx="8656543" cy="507951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3428" y="184443"/>
            <a:ext cx="8656544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omic Sans MS" panose="030F0702030302020204" pitchFamily="66" charset="0"/>
              </a:rPr>
              <a:t>Conditions helped ancient farmers.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64369" y="3329352"/>
            <a:ext cx="679939" cy="562709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427" y="6398292"/>
            <a:ext cx="865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map is in Unit 5 handouts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158837" y="5353395"/>
            <a:ext cx="324410" cy="414618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389423" y="2513217"/>
            <a:ext cx="324410" cy="414618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06" y="689454"/>
            <a:ext cx="7827236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28" y="184443"/>
            <a:ext cx="8656544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Earliest Farming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428" y="3800007"/>
            <a:ext cx="8656544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Describe the geographic pattern (arrangement) </a:t>
            </a:r>
            <a:br>
              <a:rPr lang="en-US" sz="2400" dirty="0" smtClean="0"/>
            </a:br>
            <a:r>
              <a:rPr lang="en-US" sz="2400" dirty="0" smtClean="0"/>
              <a:t>of the places where agriculture first began.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139043" y="1828799"/>
            <a:ext cx="5029199" cy="70212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06" y="3650"/>
            <a:ext cx="7827236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40" y="3347739"/>
            <a:ext cx="7508041" cy="337963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39043" y="1142995"/>
            <a:ext cx="5029199" cy="70212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7027" y="3413439"/>
            <a:ext cx="333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Coldest Temperatures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6971" y="5318045"/>
            <a:ext cx="155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Hottest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Temperatures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590" y="2705553"/>
            <a:ext cx="6708103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temperatures occur together with the places </a:t>
            </a:r>
            <a:b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where agriculture first began?</a:t>
            </a:r>
            <a:endParaRPr lang="en-U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93469" y="4446819"/>
            <a:ext cx="5029199" cy="702128"/>
          </a:xfrm>
          <a:prstGeom prst="roundRect">
            <a:avLst/>
          </a:prstGeom>
          <a:noFill/>
          <a:ln w="412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47" y="781809"/>
            <a:ext cx="8964425" cy="4076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140" y="112336"/>
            <a:ext cx="7843838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Where is Southwest Asia?</a:t>
            </a:r>
            <a:endParaRPr lang="en-US" sz="32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115290" y="2070011"/>
            <a:ext cx="914400" cy="86750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43790" y="167272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Europe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9771" y="199951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Asia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3790" y="303613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Africa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500" y="2657567"/>
            <a:ext cx="146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Americas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011" y="4750407"/>
            <a:ext cx="8500745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Describe where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Southwest Asia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is located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relation to other continents.</a:t>
            </a:r>
            <a:endParaRPr lang="en-US" sz="24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428" y="184443"/>
            <a:ext cx="8656544" cy="6401753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omic Sans MS" panose="030F0702030302020204" pitchFamily="66" charset="0"/>
              </a:rPr>
              <a:t>REVIEW</a:t>
            </a:r>
          </a:p>
          <a:p>
            <a:pPr algn="ctr"/>
            <a:endParaRPr lang="en-US" sz="1200" dirty="0">
              <a:latin typeface="Comic Sans MS" panose="030F0702030302020204" pitchFamily="66" charset="0"/>
            </a:endParaRPr>
          </a:p>
          <a:p>
            <a:pPr lvl="0" algn="ctr"/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Where</a:t>
            </a: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did </a:t>
            </a: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earliest farming start?</a:t>
            </a:r>
            <a:endParaRPr lang="en-US" sz="2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8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b. What </a:t>
            </a: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natural resources </a:t>
            </a:r>
            <a:b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supported</a:t>
            </a:r>
            <a:b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early farming in this place?  </a:t>
            </a:r>
            <a:b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(How, Why here)</a:t>
            </a:r>
          </a:p>
          <a:p>
            <a:pPr algn="ctr"/>
            <a:endParaRPr lang="en-US" sz="8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c. What </a:t>
            </a: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consequences</a:t>
            </a: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followed early farming </a:t>
            </a:r>
            <a:b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Southwest Asia?</a:t>
            </a:r>
          </a:p>
          <a:p>
            <a:pPr algn="ctr"/>
            <a:endParaRPr lang="en-US" sz="12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--- </a:t>
            </a:r>
            <a:r>
              <a:rPr lang="en-US" sz="2000" b="1" dirty="0" smtClean="0">
                <a:latin typeface="Comic Sans MS" panose="030F0702030302020204" pitchFamily="66" charset="0"/>
              </a:rPr>
              <a:t>GLCE</a:t>
            </a:r>
            <a:r>
              <a:rPr lang="en-US" sz="2000" dirty="0" smtClean="0">
                <a:latin typeface="Comic Sans MS" panose="030F0702030302020204" pitchFamily="66" charset="0"/>
              </a:rPr>
              <a:t> ---</a:t>
            </a:r>
          </a:p>
          <a:p>
            <a:pPr algn="ctr"/>
            <a:r>
              <a:rPr lang="en-US" sz="2200" dirty="0"/>
              <a:t>6 – G4.4.1 Identify factors that contribute to conflict and cooperation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between </a:t>
            </a:r>
            <a:r>
              <a:rPr lang="en-US" sz="2200" dirty="0"/>
              <a:t>and among cultural groups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e.g., control/use of </a:t>
            </a:r>
            <a:r>
              <a:rPr lang="en-US" sz="2200" b="1" u="sng" dirty="0"/>
              <a:t>natural resources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power</a:t>
            </a:r>
            <a:r>
              <a:rPr lang="en-US" sz="2200" dirty="0"/>
              <a:t>, wealth, and cultural diversity). </a:t>
            </a:r>
          </a:p>
        </p:txBody>
      </p:sp>
    </p:spTree>
    <p:extLst>
      <p:ext uri="{BB962C8B-B14F-4D97-AF65-F5344CB8AC3E}">
        <p14:creationId xmlns:p14="http://schemas.microsoft.com/office/powerpoint/2010/main" val="3796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026" y="217257"/>
            <a:ext cx="866937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Natural Resources 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Southwest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Asia</a:t>
            </a:r>
            <a:endParaRPr lang="en-US" sz="32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928743"/>
            <a:ext cx="5486400" cy="568787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6026" y="5970290"/>
            <a:ext cx="3144286" cy="64633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map is in </a:t>
            </a:r>
            <a:b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Unit 5 handouts.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993" y="928743"/>
            <a:ext cx="3165819" cy="4678204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REVIEW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lvl="0"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a.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Where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did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earliest farming start?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b. What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natural resources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supported</a:t>
            </a:r>
            <a:b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early farming in this place?  (How, Why here)</a:t>
            </a:r>
          </a:p>
          <a:p>
            <a:pPr algn="ctr"/>
            <a:endParaRPr lang="en-US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c. What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consequences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followed early farming </a:t>
            </a:r>
            <a:b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Southwest Asia?</a:t>
            </a: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428" y="184443"/>
            <a:ext cx="8656544" cy="63094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omic Sans MS" panose="030F0702030302020204" pitchFamily="66" charset="0"/>
              </a:rPr>
              <a:t>Natural Resources — Part 1 </a:t>
            </a:r>
            <a:r>
              <a:rPr lang="en-US" sz="2400" dirty="0" smtClean="0">
                <a:latin typeface="Comic Sans MS" panose="030F0702030302020204" pitchFamily="66" charset="0"/>
              </a:rPr>
              <a:t>(Earliest Farming)</a:t>
            </a:r>
          </a:p>
          <a:p>
            <a:pPr algn="ctr"/>
            <a:r>
              <a:rPr lang="en-US" sz="3000" dirty="0" smtClean="0">
                <a:latin typeface="Comic Sans MS" panose="030F0702030302020204" pitchFamily="66" charset="0"/>
              </a:rPr>
              <a:t>Sources &amp; Citations</a:t>
            </a: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200" b="1" dirty="0" smtClean="0">
                <a:latin typeface="Comic Sans MS" panose="030F0702030302020204" pitchFamily="66" charset="0"/>
              </a:rPr>
              <a:t>Clickable PDFs </a:t>
            </a:r>
            <a:r>
              <a:rPr lang="en-US" sz="2200" dirty="0" smtClean="0">
                <a:latin typeface="Comic Sans MS" panose="030F0702030302020204" pitchFamily="66" charset="0"/>
              </a:rPr>
              <a:t>– SW Asia Mini GIS, </a:t>
            </a:r>
            <a:br>
              <a:rPr lang="en-US" sz="2200" dirty="0" smtClean="0">
                <a:latin typeface="Comic Sans MS" panose="030F0702030302020204" pitchFamily="66" charset="0"/>
              </a:rPr>
            </a:br>
            <a:r>
              <a:rPr lang="en-US" sz="2200" dirty="0" smtClean="0">
                <a:latin typeface="Comic Sans MS" panose="030F0702030302020204" pitchFamily="66" charset="0"/>
              </a:rPr>
              <a:t>                           World Activity-Cities and Temperatures</a:t>
            </a:r>
          </a:p>
          <a:p>
            <a:pPr>
              <a:spcBef>
                <a:spcPts val="1200"/>
              </a:spcBef>
            </a:pPr>
            <a:r>
              <a:rPr lang="en-US" sz="2200" b="1" dirty="0" smtClean="0">
                <a:latin typeface="Comic Sans MS" panose="030F0702030302020204" pitchFamily="66" charset="0"/>
              </a:rPr>
              <a:t>New </a:t>
            </a:r>
            <a:r>
              <a:rPr lang="en-US" sz="2200" b="1" dirty="0">
                <a:latin typeface="Comic Sans MS" panose="030F0702030302020204" pitchFamily="66" charset="0"/>
              </a:rPr>
              <a:t>York Public Library </a:t>
            </a:r>
            <a:r>
              <a:rPr lang="en-US" sz="2200" dirty="0">
                <a:latin typeface="Comic Sans MS" panose="030F0702030302020204" pitchFamily="66" charset="0"/>
              </a:rPr>
              <a:t>– Source for </a:t>
            </a:r>
            <a:r>
              <a:rPr lang="en-US" sz="2200" dirty="0" smtClean="0">
                <a:latin typeface="Comic Sans MS" panose="030F0702030302020204" pitchFamily="66" charset="0"/>
              </a:rPr>
              <a:t>pictures  </a:t>
            </a:r>
            <a:r>
              <a:rPr lang="en-US" dirty="0" smtClean="0">
                <a:latin typeface="Comic Sans MS" panose="030F0702030302020204" pitchFamily="66" charset="0"/>
              </a:rPr>
              <a:t>(public domain)   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1700" b="1" u="sng" dirty="0" smtClean="0">
                <a:hlinkClick r:id="rId2"/>
              </a:rPr>
              <a:t>http</a:t>
            </a:r>
            <a:r>
              <a:rPr lang="en-US" sz="1700" b="1" u="sng" dirty="0">
                <a:hlinkClick r:id="rId2"/>
              </a:rPr>
              <a:t>://digitalcollections.nypl.org/search/index?filters%5Brights%5D=pd&amp;keywords=Arabia</a:t>
            </a:r>
            <a:r>
              <a:rPr lang="en-US" sz="1700" b="1" dirty="0"/>
              <a:t>  </a:t>
            </a:r>
            <a:r>
              <a:rPr lang="en-US" sz="1700" b="1" dirty="0" smtClean="0"/>
              <a:t>    </a:t>
            </a:r>
            <a:r>
              <a:rPr lang="en-US" sz="2000" dirty="0"/>
              <a:t>Enter </a:t>
            </a:r>
            <a:r>
              <a:rPr lang="en-US" sz="2000"/>
              <a:t>search </a:t>
            </a:r>
            <a:r>
              <a:rPr lang="en-US" sz="2000" smtClean="0"/>
              <a:t>words at top; </a:t>
            </a:r>
            <a:r>
              <a:rPr lang="en-US" sz="2000" dirty="0"/>
              <a:t>on </a:t>
            </a:r>
            <a:r>
              <a:rPr lang="en-US" sz="2000" dirty="0" smtClean="0"/>
              <a:t>left,  </a:t>
            </a:r>
            <a:r>
              <a:rPr lang="en-US" sz="2000" dirty="0"/>
              <a:t>check “Show Only Public Domain.”</a:t>
            </a:r>
          </a:p>
          <a:p>
            <a:pPr algn="ctr"/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2200" b="1" dirty="0" smtClean="0">
                <a:latin typeface="Comic Sans MS" panose="030F0702030302020204" pitchFamily="66" charset="0"/>
              </a:rPr>
              <a:t>USDA </a:t>
            </a:r>
            <a:r>
              <a:rPr lang="en-US" sz="2000" dirty="0" smtClean="0">
                <a:latin typeface="Comic Sans MS" panose="030F0702030302020204" pitchFamily="66" charset="0"/>
              </a:rPr>
              <a:t>(U.S. Department of Agriculture</a:t>
            </a:r>
            <a:r>
              <a:rPr lang="en-US" sz="2200" dirty="0" smtClean="0">
                <a:latin typeface="Comic Sans MS" panose="030F0702030302020204" pitchFamily="66" charset="0"/>
              </a:rPr>
              <a:t>) </a:t>
            </a:r>
            <a:r>
              <a:rPr lang="en-US" sz="2200" dirty="0">
                <a:latin typeface="Comic Sans MS" panose="030F0702030302020204" pitchFamily="66" charset="0"/>
              </a:rPr>
              <a:t>– Source for </a:t>
            </a:r>
            <a:r>
              <a:rPr lang="en-US" sz="2200" dirty="0" smtClean="0">
                <a:latin typeface="Comic Sans MS" panose="030F0702030302020204" pitchFamily="66" charset="0"/>
              </a:rPr>
              <a:t>pictures </a:t>
            </a:r>
            <a:br>
              <a:rPr lang="en-US" sz="2200" dirty="0" smtClean="0">
                <a:latin typeface="Comic Sans MS" panose="030F0702030302020204" pitchFamily="66" charset="0"/>
              </a:rPr>
            </a:br>
            <a:endParaRPr lang="en-US" sz="2200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lvl="0"/>
            <a:r>
              <a:rPr lang="en-US" sz="2200" b="1" dirty="0" smtClean="0">
                <a:latin typeface="Comic Sans MS" panose="030F0702030302020204" pitchFamily="66" charset="0"/>
              </a:rPr>
              <a:t>Wikipedia </a:t>
            </a:r>
            <a:r>
              <a:rPr lang="en-US" sz="2200" dirty="0" smtClean="0">
                <a:latin typeface="Comic Sans MS" panose="030F0702030302020204" pitchFamily="66" charset="0"/>
              </a:rPr>
              <a:t>– Source for pictures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(public domain) 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sz="1600" b="1" dirty="0" smtClean="0">
                <a:latin typeface="Comic Sans MS" panose="030F0702030302020204" pitchFamily="66" charset="0"/>
              </a:rPr>
              <a:t>Wheat: </a:t>
            </a:r>
            <a:r>
              <a:rPr lang="en-US" sz="1600" dirty="0" smtClean="0">
                <a:latin typeface="Calibri" panose="020F0502020204030204" pitchFamily="34" charset="0"/>
                <a:hlinkClick r:id="rId3"/>
              </a:rPr>
              <a:t>https</a:t>
            </a:r>
            <a:r>
              <a:rPr lang="en-US" sz="1600" dirty="0">
                <a:latin typeface="Calibri" panose="020F0502020204030204" pitchFamily="34" charset="0"/>
                <a:hlinkClick r:id="rId3"/>
              </a:rPr>
              <a:t>://en.wikipedia.org/wiki/Taxonomy_of_wheat#/</a:t>
            </a:r>
            <a:r>
              <a:rPr lang="en-US" sz="1600" dirty="0" smtClean="0">
                <a:latin typeface="Calibri" panose="020F0502020204030204" pitchFamily="34" charset="0"/>
                <a:hlinkClick r:id="rId3"/>
              </a:rPr>
              <a:t>media/File:Hullednakedwheat.jpg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1600" b="1" dirty="0" err="1" smtClean="0">
                <a:latin typeface="Comic Sans MS" panose="030F0702030302020204" pitchFamily="66" charset="0"/>
              </a:rPr>
              <a:t>Zigurat</a:t>
            </a:r>
            <a:r>
              <a:rPr lang="en-US" sz="1600" b="1" dirty="0" smtClean="0">
                <a:latin typeface="Comic Sans MS" panose="030F0702030302020204" pitchFamily="66" charset="0"/>
              </a:rPr>
              <a:t>:  </a:t>
            </a:r>
            <a:r>
              <a:rPr lang="en-US" sz="1600" u="sng" dirty="0">
                <a:hlinkClick r:id="rId4"/>
              </a:rPr>
              <a:t>https://en.wikipedia.org/wiki/Ziggurat_of_Ur#/media/File:Ziggurat_of_ur.jpg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b="1" dirty="0" smtClean="0">
                <a:latin typeface="Comic Sans MS" panose="030F0702030302020204" pitchFamily="66" charset="0"/>
              </a:rPr>
              <a:t>Domestication of plants and animals:</a:t>
            </a:r>
          </a:p>
          <a:p>
            <a:r>
              <a:rPr lang="en-US" sz="1500" dirty="0">
                <a:latin typeface="Calibri" panose="020F0502020204030204" pitchFamily="34" charset="0"/>
                <a:hlinkClick r:id="rId5"/>
              </a:rPr>
              <a:t>https://en.wikipedia.org/wiki/Domestication#/</a:t>
            </a:r>
            <a:r>
              <a:rPr lang="en-US" sz="1500" dirty="0" smtClean="0">
                <a:latin typeface="Calibri" panose="020F0502020204030204" pitchFamily="34" charset="0"/>
                <a:hlinkClick r:id="rId5"/>
              </a:rPr>
              <a:t>media/File:Egyptian_Domesticated_Animals.jpg</a:t>
            </a:r>
            <a:r>
              <a:rPr lang="en-US" sz="1500" dirty="0">
                <a:latin typeface="Calibri" panose="020F0502020204030204" pitchFamily="34" charset="0"/>
              </a:rPr>
              <a:t>  </a:t>
            </a:r>
            <a:r>
              <a:rPr lang="en-US" sz="1500" dirty="0">
                <a:latin typeface="Calibri" panose="020F0502020204030204" pitchFamily="34" charset="0"/>
                <a:hlinkClick r:id="rId6"/>
              </a:rPr>
              <a:t>https://en.wikipedia.org/wiki/Domestication#/</a:t>
            </a:r>
            <a:r>
              <a:rPr lang="en-US" sz="1500" dirty="0" smtClean="0">
                <a:latin typeface="Calibri" panose="020F0502020204030204" pitchFamily="34" charset="0"/>
                <a:hlinkClick r:id="rId6"/>
              </a:rPr>
              <a:t>media/File:Maler_der_Grabkammer_des_Menna_012.jpg</a:t>
            </a:r>
            <a:endParaRPr lang="en-US" sz="1500" dirty="0" smtClean="0">
              <a:latin typeface="Calibri" panose="020F0502020204030204" pitchFamily="34" charset="0"/>
            </a:endParaRPr>
          </a:p>
          <a:p>
            <a:endParaRPr lang="en-US" sz="1500" dirty="0">
              <a:latin typeface="Calibri" panose="020F0502020204030204" pitchFamily="34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Book – </a:t>
            </a:r>
            <a:r>
              <a:rPr lang="en-US" sz="2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Emergence of Agriculture</a:t>
            </a:r>
            <a:r>
              <a:rPr lang="en-US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by Bruce D. Smith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10" y="3658167"/>
            <a:ext cx="827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hlinkClick r:id="rId7"/>
              </a:rPr>
              <a:t>http</a:t>
            </a:r>
            <a:r>
              <a:rPr lang="en-US" sz="2000" u="sng" dirty="0">
                <a:hlinkClick r:id="rId7"/>
              </a:rPr>
              <a:t>://</a:t>
            </a:r>
            <a:r>
              <a:rPr lang="en-US" sz="2000" u="sng" dirty="0" smtClean="0">
                <a:hlinkClick r:id="rId7"/>
              </a:rPr>
              <a:t>photogallery.nrcs.usda.gov/netpub/server.np?fin</a:t>
            </a:r>
            <a:r>
              <a:rPr lang="en-US" sz="2000" b="1" u="sng" dirty="0" smtClean="0">
                <a:hlinkClick r:id="rId7"/>
              </a:rPr>
              <a:t>d</a:t>
            </a:r>
            <a:r>
              <a:rPr lang="en-US" sz="2000" b="1" dirty="0" smtClean="0"/>
              <a:t>  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>
                <a:latin typeface="Comic Sans MS" panose="030F0702030302020204" pitchFamily="66" charset="0"/>
              </a:rPr>
              <a:t>public domain)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20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3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181" y="977213"/>
            <a:ext cx="4556193" cy="393954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Definition: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b="1" u="sng" dirty="0" smtClean="0">
                <a:latin typeface="Comic Sans MS" panose="030F0702030302020204" pitchFamily="66" charset="0"/>
              </a:rPr>
              <a:t>Natural Resource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000" dirty="0" smtClean="0">
                <a:latin typeface="Comic Sans MS" panose="030F0702030302020204" pitchFamily="66" charset="0"/>
              </a:rPr>
              <a:t>Something in </a:t>
            </a:r>
            <a:r>
              <a:rPr lang="en-US" sz="3000" b="1" dirty="0" smtClean="0">
                <a:latin typeface="Comic Sans MS" panose="030F0702030302020204" pitchFamily="66" charset="0"/>
              </a:rPr>
              <a:t>nature</a:t>
            </a:r>
            <a:endParaRPr lang="en-US" sz="3000" b="1" dirty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that people </a:t>
            </a:r>
            <a:b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know how to use</a:t>
            </a:r>
            <a:br>
              <a:rPr lang="en-US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to make life better</a:t>
            </a:r>
            <a:r>
              <a:rPr lang="en-US" sz="3000" dirty="0" smtClean="0">
                <a:latin typeface="Comic Sans MS" panose="030F0702030302020204" pitchFamily="66" charset="0"/>
              </a:rPr>
              <a:t/>
            </a:r>
            <a:br>
              <a:rPr lang="en-US" sz="3000" dirty="0" smtClean="0">
                <a:latin typeface="Comic Sans MS" panose="030F0702030302020204" pitchFamily="66" charset="0"/>
              </a:rPr>
            </a:b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6704" y="1008035"/>
            <a:ext cx="3657600" cy="37837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6026" y="217257"/>
            <a:ext cx="866937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Natural Resources 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Southwest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Asia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19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26" y="217257"/>
            <a:ext cx="866937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Natural Resources 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Southwest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Asia</a:t>
            </a:r>
            <a:endParaRPr lang="en-US" sz="32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6704" y="1008035"/>
            <a:ext cx="3657600" cy="37837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6027" y="867349"/>
            <a:ext cx="4808112" cy="172133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Using 2 PowerPoint presentations,</a:t>
            </a:r>
          </a:p>
          <a:p>
            <a:pPr algn="ctr"/>
            <a: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will look at the </a:t>
            </a:r>
            <a:b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history and geography</a:t>
            </a:r>
          </a:p>
          <a:p>
            <a:pPr algn="ctr"/>
            <a: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of four major resources:</a:t>
            </a:r>
            <a:endParaRPr lang="en-US" sz="23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929" y="2720292"/>
            <a:ext cx="4203843" cy="88529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Conditions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 helped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ancient farmers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928" y="3741357"/>
            <a:ext cx="4203843" cy="8229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Dryland trees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with </a:t>
            </a:r>
            <a:b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sweet-smelling sap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929" y="4712547"/>
            <a:ext cx="4203843" cy="8229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Connections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</a:t>
            </a:r>
            <a:b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other places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6929" y="5683737"/>
            <a:ext cx="4203843" cy="8229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Fossil fuels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 cars,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ships, trains, and planes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751" y="158263"/>
            <a:ext cx="886392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1. Conditions helped earliest farmers</a:t>
            </a:r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8751" y="888223"/>
            <a:ext cx="3255869" cy="558614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Find things in </a:t>
            </a:r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nature</a:t>
            </a:r>
            <a:endParaRPr lang="en-US" sz="22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that people used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to do farming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before 6000 BCE in Southwest Asia:</a:t>
            </a:r>
            <a:r>
              <a:rPr lang="en-US" sz="2200" dirty="0" smtClean="0">
                <a:latin typeface="Comic Sans MS" panose="030F0702030302020204" pitchFamily="66" charset="0"/>
              </a:rPr>
              <a:t/>
            </a:r>
            <a:br>
              <a:rPr lang="en-US" sz="2200" dirty="0" smtClean="0">
                <a:latin typeface="Comic Sans MS" panose="030F0702030302020204" pitchFamily="66" charset="0"/>
              </a:rPr>
            </a:b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____</a:t>
            </a:r>
            <a:r>
              <a:rPr lang="en-US" sz="2200" dirty="0" smtClean="0">
                <a:latin typeface="Comic Sans MS" panose="030F0702030302020204" pitchFamily="66" charset="0"/>
              </a:rPr>
              <a:t>  </a:t>
            </a:r>
            <a:r>
              <a:rPr lang="en-US" sz="2100" u="sng" dirty="0" smtClean="0">
                <a:latin typeface="Comic Sans MS" panose="030F0702030302020204" pitchFamily="66" charset="0"/>
              </a:rPr>
              <a:t>Soft soil </a:t>
            </a:r>
          </a:p>
          <a:p>
            <a:pPr marL="285750" indent="-285750">
              <a:buFontTx/>
              <a:buChar char="-"/>
            </a:pPr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____ </a:t>
            </a:r>
            <a:r>
              <a:rPr lang="en-US" sz="2200" dirty="0" smtClean="0">
                <a:latin typeface="Comic Sans MS" panose="030F0702030302020204" pitchFamily="66" charset="0"/>
              </a:rPr>
              <a:t> </a:t>
            </a:r>
            <a:r>
              <a:rPr lang="en-US" sz="2100" u="sng" dirty="0" smtClean="0">
                <a:latin typeface="Comic Sans MS" panose="030F0702030302020204" pitchFamily="66" charset="0"/>
              </a:rPr>
              <a:t>Enough rainfall</a:t>
            </a:r>
            <a:r>
              <a:rPr lang="en-US" sz="2100" dirty="0" smtClean="0">
                <a:latin typeface="Comic Sans MS" panose="030F0702030302020204" pitchFamily="66" charset="0"/>
              </a:rPr>
              <a:t> </a:t>
            </a:r>
            <a:br>
              <a:rPr lang="en-US" sz="2100" dirty="0" smtClean="0">
                <a:latin typeface="Comic Sans MS" panose="030F0702030302020204" pitchFamily="66" charset="0"/>
              </a:rPr>
            </a:br>
            <a:r>
              <a:rPr lang="en-US" sz="2100" dirty="0" smtClean="0">
                <a:latin typeface="Comic Sans MS" panose="030F0702030302020204" pitchFamily="66" charset="0"/>
              </a:rPr>
              <a:t>          for </a:t>
            </a:r>
            <a:r>
              <a:rPr lang="en-US" sz="2100" u="sng" dirty="0" smtClean="0">
                <a:latin typeface="Comic Sans MS" panose="030F0702030302020204" pitchFamily="66" charset="0"/>
              </a:rPr>
              <a:t>wild wheat</a:t>
            </a:r>
            <a:r>
              <a:rPr lang="en-US" sz="2100" dirty="0" smtClean="0">
                <a:latin typeface="Comic Sans MS" panose="030F0702030302020204" pitchFamily="66" charset="0"/>
              </a:rPr>
              <a:t/>
            </a:r>
            <a:br>
              <a:rPr lang="en-US" sz="2100" dirty="0" smtClean="0">
                <a:latin typeface="Comic Sans MS" panose="030F0702030302020204" pitchFamily="66" charset="0"/>
              </a:rPr>
            </a:br>
            <a:r>
              <a:rPr lang="en-US" sz="2100" dirty="0" smtClean="0">
                <a:latin typeface="Comic Sans MS" panose="030F0702030302020204" pitchFamily="66" charset="0"/>
              </a:rPr>
              <a:t>          to grow</a:t>
            </a: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____  </a:t>
            </a:r>
            <a:r>
              <a:rPr lang="en-US" sz="2100" u="sng" dirty="0" smtClean="0">
                <a:latin typeface="Comic Sans MS" panose="030F0702030302020204" pitchFamily="66" charset="0"/>
              </a:rPr>
              <a:t>Wild goats &amp; </a:t>
            </a:r>
            <a:br>
              <a:rPr lang="en-US" sz="2100" u="sng" dirty="0" smtClean="0">
                <a:latin typeface="Comic Sans MS" panose="030F0702030302020204" pitchFamily="66" charset="0"/>
              </a:rPr>
            </a:br>
            <a:r>
              <a:rPr lang="en-US" sz="2100" dirty="0" smtClean="0">
                <a:latin typeface="Comic Sans MS" panose="030F0702030302020204" pitchFamily="66" charset="0"/>
              </a:rPr>
              <a:t>          </a:t>
            </a:r>
            <a:r>
              <a:rPr lang="en-US" sz="2100" u="sng" dirty="0" smtClean="0">
                <a:latin typeface="Comic Sans MS" panose="030F0702030302020204" pitchFamily="66" charset="0"/>
              </a:rPr>
              <a:t>sheep</a:t>
            </a:r>
            <a:r>
              <a:rPr lang="en-US" sz="2100" dirty="0" smtClean="0">
                <a:latin typeface="Comic Sans MS" panose="030F0702030302020204" pitchFamily="66" charset="0"/>
              </a:rPr>
              <a:t> that    </a:t>
            </a:r>
            <a:br>
              <a:rPr lang="en-US" sz="2100" dirty="0" smtClean="0">
                <a:latin typeface="Comic Sans MS" panose="030F0702030302020204" pitchFamily="66" charset="0"/>
              </a:rPr>
            </a:br>
            <a:r>
              <a:rPr lang="en-US" sz="2100" dirty="0" smtClean="0">
                <a:latin typeface="Comic Sans MS" panose="030F0702030302020204" pitchFamily="66" charset="0"/>
              </a:rPr>
              <a:t>          people could tame</a:t>
            </a:r>
          </a:p>
          <a:p>
            <a:endParaRPr lang="en-US" sz="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Match</a:t>
            </a:r>
            <a:b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pictures to labels.</a:t>
            </a:r>
            <a:endParaRPr lang="en-US" sz="8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5"/>
          <a:stretch/>
        </p:blipFill>
        <p:spPr>
          <a:xfrm>
            <a:off x="5739097" y="3146113"/>
            <a:ext cx="2093900" cy="2994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0815" y="919748"/>
            <a:ext cx="2926702" cy="1944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1" r="9030" b="18649"/>
          <a:stretch/>
        </p:blipFill>
        <p:spPr>
          <a:xfrm>
            <a:off x="8027858" y="1099367"/>
            <a:ext cx="842719" cy="50343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1353" y="6279954"/>
            <a:ext cx="46802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Photos: USDA (U.S. Department of Agriculture</a:t>
            </a:r>
            <a:endParaRPr lang="en-US" sz="17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720" y="3130185"/>
            <a:ext cx="2001129" cy="3010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1898" y="2288523"/>
            <a:ext cx="62048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4230" y="3176773"/>
            <a:ext cx="62048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B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162" y="5545717"/>
            <a:ext cx="62048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C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0481" y="5562046"/>
            <a:ext cx="62048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764" y="2815901"/>
            <a:ext cx="37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752" y="3330374"/>
            <a:ext cx="90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</a:t>
            </a:r>
            <a:r>
              <a:rPr lang="en-US" sz="14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</a:rPr>
              <a:t>D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750" y="4497379"/>
            <a:ext cx="32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514" y="3634854"/>
            <a:ext cx="1423948" cy="2141963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3"/>
          <a:stretch/>
        </p:blipFill>
        <p:spPr>
          <a:xfrm>
            <a:off x="5998002" y="3668100"/>
            <a:ext cx="2855836" cy="2081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358" y="1844180"/>
            <a:ext cx="3574855" cy="1661993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People found </a:t>
            </a:r>
            <a:r>
              <a:rPr lang="en-US" sz="2200" b="1" i="1" dirty="0" smtClean="0">
                <a:latin typeface="Comic Sans MS" panose="030F0702030302020204" pitchFamily="66" charset="0"/>
              </a:rPr>
              <a:t>wild</a:t>
            </a:r>
            <a:r>
              <a:rPr lang="en-US" sz="2200" b="1" dirty="0" smtClean="0">
                <a:latin typeface="Comic Sans MS" panose="030F0702030302020204" pitchFamily="66" charset="0"/>
              </a:rPr>
              <a:t> wheat </a:t>
            </a:r>
            <a:br>
              <a:rPr lang="en-US" sz="2200" b="1" dirty="0" smtClean="0">
                <a:latin typeface="Comic Sans MS" panose="030F0702030302020204" pitchFamily="66" charset="0"/>
              </a:rPr>
            </a:br>
            <a:r>
              <a:rPr lang="en-US" sz="2200" b="1" dirty="0" smtClean="0">
                <a:latin typeface="Comic Sans MS" panose="030F0702030302020204" pitchFamily="66" charset="0"/>
              </a:rPr>
              <a:t>and barley seeds 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----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and they planted them 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and made bread.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0" y="1844180"/>
            <a:ext cx="3740568" cy="1661993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People found </a:t>
            </a:r>
            <a:r>
              <a:rPr lang="en-US" sz="2200" b="1" i="1" dirty="0" smtClean="0">
                <a:latin typeface="Comic Sans MS" panose="030F0702030302020204" pitchFamily="66" charset="0"/>
              </a:rPr>
              <a:t>wild</a:t>
            </a:r>
            <a:r>
              <a:rPr lang="en-US" sz="2200" b="1" dirty="0" smtClean="0">
                <a:latin typeface="Comic Sans MS" panose="030F0702030302020204" pitchFamily="66" charset="0"/>
              </a:rPr>
              <a:t> goats and cattle</a:t>
            </a:r>
          </a:p>
          <a:p>
            <a:pPr algn="ctr"/>
            <a:r>
              <a:rPr lang="en-US" sz="1400" dirty="0" smtClean="0"/>
              <a:t>------</a:t>
            </a:r>
            <a:endParaRPr lang="en-US" sz="1400" dirty="0"/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and they tamed them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and milked them.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723" y="3717500"/>
            <a:ext cx="2941017" cy="212365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Earliest farming </a:t>
            </a:r>
            <a:br>
              <a:rPr lang="en-US" sz="2800" b="1" dirty="0" smtClean="0">
                <a:latin typeface="Comic Sans MS" panose="030F0702030302020204" pitchFamily="66" charset="0"/>
              </a:rPr>
            </a:br>
            <a:r>
              <a:rPr lang="en-US" sz="2800" b="1" dirty="0" smtClean="0">
                <a:latin typeface="Comic Sans MS" panose="030F0702030302020204" pitchFamily="66" charset="0"/>
              </a:rPr>
              <a:t>in </a:t>
            </a:r>
            <a:br>
              <a:rPr lang="en-US" sz="2800" b="1" dirty="0" smtClean="0">
                <a:latin typeface="Comic Sans MS" panose="030F0702030302020204" pitchFamily="66" charset="0"/>
              </a:rPr>
            </a:br>
            <a:r>
              <a:rPr lang="en-US" sz="2800" b="1" dirty="0" smtClean="0">
                <a:latin typeface="Comic Sans MS" panose="030F0702030302020204" pitchFamily="66" charset="0"/>
              </a:rPr>
              <a:t>Southwest Asia</a:t>
            </a:r>
          </a:p>
          <a:p>
            <a:pPr algn="ctr"/>
            <a:endParaRPr lang="en-US" sz="1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026" y="150757"/>
            <a:ext cx="8580413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Natural Resources 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Southwest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Asia</a:t>
            </a:r>
            <a:endParaRPr lang="en-US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2359" y="831858"/>
            <a:ext cx="8564080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Something in nature</a:t>
            </a:r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that people know how to use to make life better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823" y="5905498"/>
            <a:ext cx="30372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Photo: USDA </a:t>
            </a:r>
            <a:br>
              <a:rPr lang="en-US" sz="1700" dirty="0" smtClean="0"/>
            </a:br>
            <a:r>
              <a:rPr lang="en-US" sz="1700" dirty="0" smtClean="0"/>
              <a:t>(U.S. Department of Agriculture)</a:t>
            </a:r>
            <a:endParaRPr lang="en-US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6792" y="5905498"/>
            <a:ext cx="3297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Picture:  Wikipedia, public domain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399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70794" y="839166"/>
            <a:ext cx="3183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Something in </a:t>
            </a:r>
            <a:r>
              <a:rPr lang="en-US" sz="2400" b="1" dirty="0" smtClean="0">
                <a:latin typeface="Comic Sans MS" panose="030F0702030302020204" pitchFamily="66" charset="0"/>
              </a:rPr>
              <a:t>nature</a:t>
            </a:r>
            <a:endParaRPr lang="en-US" sz="2400" b="1" dirty="0">
              <a:latin typeface="Comic Sans MS" panose="030F0702030302020204" pitchFamily="66" charset="0"/>
            </a:endParaRPr>
          </a:p>
          <a:p>
            <a:pPr algn="ctr"/>
            <a:endParaRPr lang="en-US" sz="1400" dirty="0" smtClean="0"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  <a:p>
            <a:pPr algn="ctr"/>
            <a:endParaRPr lang="en-US" sz="1400" dirty="0" smtClean="0"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  <a:p>
            <a:pPr algn="ctr"/>
            <a:r>
              <a:rPr lang="en-US" sz="900" dirty="0" smtClean="0">
                <a:latin typeface="Comic Sans MS" panose="030F0702030302020204" pitchFamily="66" charset="0"/>
              </a:rPr>
              <a:t/>
            </a:r>
            <a:br>
              <a:rPr lang="en-US" sz="900" dirty="0" smtClean="0">
                <a:latin typeface="Comic Sans MS" panose="030F0702030302020204" pitchFamily="66" charset="0"/>
              </a:rPr>
            </a:br>
            <a:endParaRPr lang="en-US" sz="9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51" y="158263"/>
            <a:ext cx="8837839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Nature  and  Knowledge</a:t>
            </a:r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3716" y="2968145"/>
            <a:ext cx="3183327" cy="295465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that people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>knew how to use</a:t>
            </a:r>
            <a:br>
              <a:rPr lang="en-US" sz="2400" b="1" dirty="0" smtClean="0">
                <a:latin typeface="Comic Sans MS" panose="030F0702030302020204" pitchFamily="66" charset="0"/>
              </a:rPr>
            </a:br>
            <a:r>
              <a:rPr lang="en-US" sz="2200" dirty="0" smtClean="0">
                <a:latin typeface="Comic Sans MS" panose="030F0702030302020204" pitchFamily="66" charset="0"/>
              </a:rPr>
              <a:t>to do early farming in river valleys of</a:t>
            </a:r>
            <a:br>
              <a:rPr lang="en-US" sz="2200" dirty="0" smtClean="0">
                <a:latin typeface="Comic Sans MS" panose="030F0702030302020204" pitchFamily="66" charset="0"/>
              </a:rPr>
            </a:br>
            <a:r>
              <a:rPr lang="en-US" sz="2200" dirty="0" smtClean="0">
                <a:latin typeface="Comic Sans MS" panose="030F0702030302020204" pitchFamily="66" charset="0"/>
              </a:rPr>
              <a:t>Southwest Asia</a:t>
            </a:r>
          </a:p>
          <a:p>
            <a:pPr algn="ctr"/>
            <a:r>
              <a:rPr lang="en-US" sz="2200" dirty="0" smtClean="0">
                <a:latin typeface="Comic Sans MS" panose="030F0702030302020204" pitchFamily="66" charset="0"/>
              </a:rPr>
              <a:t/>
            </a:r>
            <a:br>
              <a:rPr lang="en-US" sz="2200" dirty="0" smtClean="0">
                <a:latin typeface="Comic Sans MS" panose="030F0702030302020204" pitchFamily="66" charset="0"/>
              </a:rPr>
            </a:br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/>
            </a:r>
            <a:br>
              <a:rPr lang="en-US" sz="1600" dirty="0" smtClean="0">
                <a:latin typeface="Comic Sans MS" panose="030F0702030302020204" pitchFamily="66" charset="0"/>
              </a:rPr>
            </a:br>
            <a:endParaRPr lang="en-US" sz="800" dirty="0" smtClean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1669" y="888223"/>
            <a:ext cx="1883327" cy="37143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84327" y="4040289"/>
            <a:ext cx="62048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7344" y="888223"/>
            <a:ext cx="1714871" cy="969496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u="sng" dirty="0" smtClean="0">
                <a:latin typeface="Comic Sans MS" panose="030F0702030302020204" pitchFamily="66" charset="0"/>
              </a:rPr>
              <a:t>Fresh </a:t>
            </a:r>
            <a:r>
              <a:rPr lang="en-US" sz="1900" u="sng" dirty="0">
                <a:latin typeface="Comic Sans MS" panose="030F0702030302020204" pitchFamily="66" charset="0"/>
              </a:rPr>
              <a:t>water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smtClean="0">
                <a:latin typeface="Comic Sans MS" panose="030F0702030302020204" pitchFamily="66" charset="0"/>
              </a:rPr>
              <a:t/>
            </a:r>
            <a:br>
              <a:rPr lang="en-US" sz="1900" dirty="0" smtClean="0">
                <a:latin typeface="Comic Sans MS" panose="030F0702030302020204" pitchFamily="66" charset="0"/>
              </a:rPr>
            </a:br>
            <a:r>
              <a:rPr lang="en-US" sz="1900" dirty="0" smtClean="0">
                <a:latin typeface="Comic Sans MS" panose="030F0702030302020204" pitchFamily="66" charset="0"/>
              </a:rPr>
              <a:t>in nearby</a:t>
            </a:r>
            <a:br>
              <a:rPr lang="en-US" sz="1900" dirty="0" smtClean="0">
                <a:latin typeface="Comic Sans MS" panose="030F0702030302020204" pitchFamily="66" charset="0"/>
              </a:rPr>
            </a:br>
            <a:r>
              <a:rPr lang="en-US" sz="1900" dirty="0" smtClean="0">
                <a:latin typeface="Comic Sans MS" panose="030F0702030302020204" pitchFamily="66" charset="0"/>
              </a:rPr>
              <a:t>rivers</a:t>
            </a:r>
            <a:endParaRPr lang="en-US" sz="19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003" y="6187476"/>
            <a:ext cx="313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Photos E, F, H, I: USDA </a:t>
            </a:r>
            <a:br>
              <a:rPr lang="en-US" sz="1600" dirty="0" smtClean="0"/>
            </a:br>
            <a:r>
              <a:rPr lang="en-US" sz="1600" dirty="0" smtClean="0"/>
              <a:t>(U.S. Department of Agriculture)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045" y="888223"/>
            <a:ext cx="2061545" cy="25101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50831" y="893604"/>
            <a:ext cx="62048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G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6762" y="3494300"/>
            <a:ext cx="2118674" cy="19784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90137" y="4902107"/>
            <a:ext cx="62048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H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351" y="4131730"/>
            <a:ext cx="1391239" cy="251084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72874" y="1541784"/>
            <a:ext cx="2759458" cy="1107996"/>
            <a:chOff x="-1918547" y="1297442"/>
            <a:chExt cx="2759458" cy="1107996"/>
          </a:xfrm>
        </p:grpSpPr>
        <p:sp>
          <p:nvSpPr>
            <p:cNvPr id="22" name="TextBox 21"/>
            <p:cNvSpPr txBox="1"/>
            <p:nvPr/>
          </p:nvSpPr>
          <p:spPr>
            <a:xfrm>
              <a:off x="-1918547" y="1297442"/>
              <a:ext cx="2759458" cy="1107996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u="sng" dirty="0" smtClean="0">
                <a:latin typeface="Comic Sans MS" panose="030F0702030302020204" pitchFamily="66" charset="0"/>
              </a:endParaRPr>
            </a:p>
            <a:p>
              <a:pPr algn="ctr"/>
              <a:endParaRPr lang="en-US" sz="1000" u="sng" dirty="0">
                <a:latin typeface="Comic Sans MS" panose="030F0702030302020204" pitchFamily="66" charset="0"/>
              </a:endParaRPr>
            </a:p>
            <a:p>
              <a:pPr algn="ctr"/>
              <a:endParaRPr lang="en-US" sz="1000" u="sng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sz="2800" dirty="0" smtClean="0"/>
                <a:t>______________</a:t>
              </a:r>
            </a:p>
            <a:p>
              <a:pPr algn="ctr"/>
              <a:endParaRPr lang="en-US" sz="800" u="sng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785236" y="1317065"/>
              <a:ext cx="2498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Which pictures?</a:t>
              </a:r>
              <a:endPara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593" y="5001745"/>
            <a:ext cx="2923293" cy="1107996"/>
            <a:chOff x="326197" y="4918732"/>
            <a:chExt cx="2923293" cy="1107996"/>
          </a:xfrm>
        </p:grpSpPr>
        <p:sp>
          <p:nvSpPr>
            <p:cNvPr id="23" name="TextBox 22"/>
            <p:cNvSpPr txBox="1"/>
            <p:nvPr/>
          </p:nvSpPr>
          <p:spPr>
            <a:xfrm>
              <a:off x="326197" y="4918732"/>
              <a:ext cx="2882148" cy="1107996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u="sng" dirty="0" smtClean="0">
                <a:latin typeface="Comic Sans MS" panose="030F0702030302020204" pitchFamily="66" charset="0"/>
              </a:endParaRPr>
            </a:p>
            <a:p>
              <a:pPr algn="ctr"/>
              <a:endParaRPr lang="en-US" sz="1000" u="sng" dirty="0">
                <a:latin typeface="Comic Sans MS" panose="030F0702030302020204" pitchFamily="66" charset="0"/>
              </a:endParaRPr>
            </a:p>
            <a:p>
              <a:pPr algn="ctr"/>
              <a:endParaRPr lang="en-US" sz="1000" u="sng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sz="2800" dirty="0" smtClean="0"/>
                <a:t>_______________</a:t>
              </a:r>
            </a:p>
            <a:p>
              <a:pPr algn="ctr"/>
              <a:endParaRPr lang="en-US" sz="800" u="sng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7342" y="4918732"/>
              <a:ext cx="2882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C00000"/>
                  </a:solidFill>
                </a:rPr>
                <a:t>Pictures?  Knowledge?</a:t>
              </a:r>
              <a:endParaRPr lang="en-US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621710" y="6085279"/>
            <a:ext cx="62048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I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5852" y="4340243"/>
            <a:ext cx="1265860" cy="23023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01924" y="6085279"/>
            <a:ext cx="62048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F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53997" y="4989978"/>
            <a:ext cx="826716" cy="67710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u="sng" dirty="0" smtClean="0">
                <a:latin typeface="Comic Sans MS" panose="030F0702030302020204" pitchFamily="66" charset="0"/>
              </a:rPr>
              <a:t>Soft</a:t>
            </a:r>
            <a:br>
              <a:rPr lang="en-US" sz="1900" u="sng" dirty="0" smtClean="0">
                <a:latin typeface="Comic Sans MS" panose="030F0702030302020204" pitchFamily="66" charset="0"/>
              </a:rPr>
            </a:br>
            <a:r>
              <a:rPr lang="en-US" sz="1900" u="sng" dirty="0" smtClean="0">
                <a:latin typeface="Comic Sans MS" panose="030F0702030302020204" pitchFamily="66" charset="0"/>
              </a:rPr>
              <a:t>soil</a:t>
            </a:r>
            <a:endParaRPr lang="en-US" sz="19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70396" y="2285071"/>
            <a:ext cx="1681913" cy="1846659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u="sng" dirty="0" smtClean="0">
                <a:latin typeface="Comic Sans MS" panose="030F0702030302020204" pitchFamily="66" charset="0"/>
              </a:rPr>
              <a:t>Knowledge and cooperation</a:t>
            </a:r>
            <a:br>
              <a:rPr lang="en-US" sz="1900" u="sng" dirty="0" smtClean="0">
                <a:latin typeface="Comic Sans MS" panose="030F0702030302020204" pitchFamily="66" charset="0"/>
              </a:rPr>
            </a:br>
            <a:r>
              <a:rPr lang="en-US" sz="1900" dirty="0" smtClean="0">
                <a:latin typeface="Comic Sans MS" panose="030F0702030302020204" pitchFamily="66" charset="0"/>
              </a:rPr>
              <a:t>to build irrigation</a:t>
            </a:r>
            <a:br>
              <a:rPr lang="en-US" sz="1900" dirty="0" smtClean="0">
                <a:latin typeface="Comic Sans MS" panose="030F0702030302020204" pitchFamily="66" charset="0"/>
              </a:rPr>
            </a:br>
            <a:r>
              <a:rPr lang="en-US" sz="1900" dirty="0" smtClean="0">
                <a:latin typeface="Comic Sans MS" panose="030F0702030302020204" pitchFamily="66" charset="0"/>
              </a:rPr>
              <a:t>systems</a:t>
            </a:r>
            <a:endParaRPr lang="en-US" sz="19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1555" y="832049"/>
            <a:ext cx="103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Photo G:</a:t>
            </a:r>
            <a:br>
              <a:rPr lang="en-US" sz="1600" dirty="0" smtClean="0"/>
            </a:br>
            <a:r>
              <a:rPr lang="en-US" sz="1600" dirty="0" smtClean="0"/>
              <a:t>NYPL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79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2" y="210026"/>
            <a:ext cx="6714978" cy="206210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     In </a:t>
            </a:r>
            <a:r>
              <a:rPr lang="en-US" sz="2800" dirty="0">
                <a:latin typeface="Comic Sans MS" panose="030F0702030302020204" pitchFamily="66" charset="0"/>
              </a:rPr>
              <a:t>ancient times, </a:t>
            </a:r>
            <a:r>
              <a:rPr lang="en-US" sz="2800" dirty="0" smtClean="0"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n-US" sz="2800" b="1" dirty="0" smtClean="0">
                <a:latin typeface="Comic Sans MS" panose="030F0702030302020204" pitchFamily="66" charset="0"/>
              </a:rPr>
              <a:t>natural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conditions</a:t>
            </a:r>
            <a:r>
              <a:rPr lang="en-US" sz="2800" dirty="0" smtClean="0">
                <a:latin typeface="Comic Sans MS" panose="030F0702030302020204" pitchFamily="66" charset="0"/>
              </a:rPr>
              <a:t> in Southwest Asia </a:t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n-US" sz="2800" dirty="0" smtClean="0">
                <a:latin typeface="Comic Sans MS" panose="030F0702030302020204" pitchFamily="66" charset="0"/>
              </a:rPr>
              <a:t>helped people start some of the </a:t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n-US" sz="2800" dirty="0" smtClean="0">
                <a:latin typeface="Comic Sans MS" panose="030F0702030302020204" pitchFamily="66" charset="0"/>
              </a:rPr>
              <a:t>    </a:t>
            </a:r>
            <a:r>
              <a:rPr lang="en-US" sz="2800" b="1" dirty="0" smtClean="0">
                <a:latin typeface="Comic Sans MS" panose="030F0702030302020204" pitchFamily="66" charset="0"/>
              </a:rPr>
              <a:t>earliest </a:t>
            </a:r>
            <a:r>
              <a:rPr lang="en-US" sz="2800" b="1" dirty="0">
                <a:latin typeface="Comic Sans MS" panose="030F0702030302020204" pitchFamily="66" charset="0"/>
              </a:rPr>
              <a:t>farming </a:t>
            </a:r>
            <a:r>
              <a:rPr lang="en-US" sz="2800" b="1" dirty="0" smtClean="0">
                <a:latin typeface="Comic Sans MS" panose="030F0702030302020204" pitchFamily="66" charset="0"/>
              </a:rPr>
              <a:t>communities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4462" y="2383764"/>
            <a:ext cx="8557846" cy="429461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033" y="2521171"/>
            <a:ext cx="3783998" cy="11541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a. People found </a:t>
            </a:r>
            <a:r>
              <a:rPr lang="en-US" sz="2300" b="1" u="sng" dirty="0" smtClean="0"/>
              <a:t>wild plants</a:t>
            </a:r>
            <a:r>
              <a:rPr lang="en-US" sz="2300" b="1" dirty="0"/>
              <a:t> </a:t>
            </a:r>
            <a:r>
              <a:rPr lang="en-US" sz="2300" dirty="0" smtClean="0"/>
              <a:t>that provided wheat seeds </a:t>
            </a:r>
          </a:p>
          <a:p>
            <a:pPr algn="ctr"/>
            <a:r>
              <a:rPr lang="en-US" sz="2300" dirty="0" smtClean="0"/>
              <a:t>that people could gather.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298" y="4727320"/>
            <a:ext cx="384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Plants grow well when there is </a:t>
            </a:r>
            <a:r>
              <a:rPr lang="en-US" sz="2200" b="1" i="1" u="sng" dirty="0" smtClean="0"/>
              <a:t>enough</a:t>
            </a:r>
            <a:r>
              <a:rPr lang="en-US" sz="2200" b="1" i="1" dirty="0" smtClean="0"/>
              <a:t> </a:t>
            </a:r>
            <a:r>
              <a:rPr lang="en-US" sz="2200" b="1" i="1" u="sng" dirty="0" smtClean="0"/>
              <a:t>rainfall</a:t>
            </a:r>
            <a:r>
              <a:rPr lang="en-US" sz="2200" b="1" i="1" dirty="0" smtClean="0"/>
              <a:t> </a:t>
            </a:r>
            <a:r>
              <a:rPr lang="en-US" sz="2200" i="1" dirty="0" smtClean="0"/>
              <a:t>or </a:t>
            </a:r>
            <a:r>
              <a:rPr lang="en-US" sz="2200" b="1" i="1" u="sng" dirty="0" smtClean="0"/>
              <a:t>fresh water</a:t>
            </a:r>
            <a:r>
              <a:rPr lang="en-US" sz="2200" b="1" i="1" dirty="0" smtClean="0"/>
              <a:t>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> that comes from nearby rivers.</a:t>
            </a:r>
            <a:endParaRPr lang="en-US" sz="2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257574" y="3322794"/>
            <a:ext cx="446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People could more easily plant seeds </a:t>
            </a:r>
            <a:br>
              <a:rPr lang="en-US" sz="2200" i="1" dirty="0" smtClean="0"/>
            </a:br>
            <a:r>
              <a:rPr lang="en-US" sz="2200" i="1" dirty="0" smtClean="0"/>
              <a:t>using simple digging tools</a:t>
            </a:r>
            <a:br>
              <a:rPr lang="en-US" sz="2200" i="1" dirty="0" smtClean="0"/>
            </a:br>
            <a:r>
              <a:rPr lang="en-US" sz="2200" i="1" dirty="0" smtClean="0"/>
              <a:t>in </a:t>
            </a:r>
            <a:r>
              <a:rPr lang="en-US" sz="2200" b="1" i="1" u="sng" dirty="0" smtClean="0"/>
              <a:t>soft soils</a:t>
            </a:r>
            <a:r>
              <a:rPr lang="en-US" sz="2200" b="1" i="1" dirty="0" smtClean="0"/>
              <a:t> </a:t>
            </a:r>
            <a:r>
              <a:rPr lang="en-US" sz="2200" i="1" dirty="0" smtClean="0"/>
              <a:t>near rivers.</a:t>
            </a:r>
            <a:endParaRPr lang="en-US" sz="2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57573" y="2541049"/>
            <a:ext cx="4466497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b. People found </a:t>
            </a:r>
            <a:r>
              <a:rPr lang="en-US" sz="2300" b="1" u="sng" dirty="0" smtClean="0"/>
              <a:t>soft soils</a:t>
            </a:r>
            <a:r>
              <a:rPr lang="en-US" sz="2300" dirty="0" smtClean="0"/>
              <a:t> here, too. </a:t>
            </a:r>
            <a:br>
              <a:rPr lang="en-US" sz="2300" dirty="0" smtClean="0"/>
            </a:br>
            <a:r>
              <a:rPr lang="en-US" sz="23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Why is this important?</a:t>
            </a:r>
            <a:endParaRPr lang="en-US" sz="23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31" y="4681155"/>
            <a:ext cx="437333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c. </a:t>
            </a:r>
            <a:r>
              <a:rPr lang="en-US" sz="2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other </a:t>
            </a:r>
            <a:r>
              <a:rPr lang="en-US" sz="21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conditions</a:t>
            </a:r>
            <a:r>
              <a:rPr lang="en-US" sz="2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helped </a:t>
            </a:r>
            <a:br>
              <a:rPr lang="en-US" sz="2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plants to grow well here? </a:t>
            </a:r>
            <a:endParaRPr lang="en-US" sz="21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4449" y="5872129"/>
            <a:ext cx="535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Plants also need </a:t>
            </a:r>
            <a:r>
              <a:rPr lang="en-US" sz="2200" b="1" i="1" u="sng" dirty="0" smtClean="0"/>
              <a:t>enough warm days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>to grow long enough to produce lots of seeds.</a:t>
            </a:r>
            <a:endParaRPr lang="en-US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91032" y="3701054"/>
            <a:ext cx="372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People planted </a:t>
            </a:r>
            <a:r>
              <a:rPr lang="en-US" sz="2200" b="1" i="1" u="sng" dirty="0" smtClean="0"/>
              <a:t>wheat</a:t>
            </a:r>
            <a:r>
              <a:rPr lang="en-US" sz="2200" i="1" u="sng" dirty="0" smtClean="0"/>
              <a:t> </a:t>
            </a:r>
            <a:r>
              <a:rPr lang="en-US" sz="2200" i="1" dirty="0" smtClean="0"/>
              <a:t>that they could use for bread.</a:t>
            </a:r>
            <a:endParaRPr lang="en-US" sz="22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3"/>
          <a:stretch/>
        </p:blipFill>
        <p:spPr>
          <a:xfrm>
            <a:off x="6949440" y="247289"/>
            <a:ext cx="1920702" cy="19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7495" y="164491"/>
            <a:ext cx="3265716" cy="4124206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in 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nature</a:t>
            </a:r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w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ould help people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do early farming?</a:t>
            </a:r>
          </a:p>
          <a:p>
            <a:pPr algn="ctr"/>
            <a:endParaRPr lang="en-US" sz="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(raise plants for food)</a:t>
            </a:r>
          </a:p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000" dirty="0" smtClean="0">
                <a:latin typeface="Comic Sans MS" panose="030F0702030302020204" pitchFamily="66" charset="0"/>
              </a:rPr>
              <a:t/>
            </a:r>
            <a:br>
              <a:rPr lang="en-US" sz="1000" dirty="0" smtClean="0">
                <a:latin typeface="Comic Sans MS" panose="030F0702030302020204" pitchFamily="66" charset="0"/>
              </a:rPr>
            </a:br>
            <a:r>
              <a:rPr lang="en-US" sz="2000" i="1" dirty="0" smtClean="0">
                <a:latin typeface="Comic Sans MS" panose="030F0702030302020204" pitchFamily="66" charset="0"/>
              </a:rPr>
              <a:t>For example, it would be helpful to have</a:t>
            </a:r>
            <a:br>
              <a:rPr lang="en-US" sz="2000" i="1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-</a:t>
            </a:r>
            <a:r>
              <a:rPr lang="en-US" sz="2400" i="1" dirty="0" smtClean="0">
                <a:latin typeface="Comic Sans MS" panose="030F0702030302020204" pitchFamily="66" charset="0"/>
              </a:rPr>
              <a:t> </a:t>
            </a:r>
            <a:r>
              <a:rPr lang="en-US" sz="2000" i="1" dirty="0" smtClean="0">
                <a:latin typeface="Comic Sans MS" panose="030F0702030302020204" pitchFamily="66" charset="0"/>
              </a:rPr>
              <a:t>enough rainfall </a:t>
            </a:r>
            <a:br>
              <a:rPr lang="en-US" sz="2000" i="1" dirty="0" smtClean="0">
                <a:latin typeface="Comic Sans MS" panose="030F0702030302020204" pitchFamily="66" charset="0"/>
              </a:rPr>
            </a:br>
            <a:r>
              <a:rPr lang="en-US" sz="2000" i="1" dirty="0" smtClean="0">
                <a:latin typeface="Comic Sans MS" panose="030F0702030302020204" pitchFamily="66" charset="0"/>
              </a:rPr>
              <a:t> to grow wheat,</a:t>
            </a:r>
          </a:p>
          <a:p>
            <a:pPr algn="ctr"/>
            <a:r>
              <a:rPr lang="en-US" sz="2000" i="1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-</a:t>
            </a:r>
            <a:r>
              <a:rPr lang="en-US" sz="2000" i="1" dirty="0" smtClean="0">
                <a:latin typeface="Comic Sans MS" panose="030F0702030302020204" pitchFamily="66" charset="0"/>
              </a:rPr>
              <a:t> fresh water nearby </a:t>
            </a:r>
          </a:p>
          <a:p>
            <a:pPr algn="ctr"/>
            <a:r>
              <a:rPr lang="en-US" sz="2000" i="1" dirty="0" smtClean="0">
                <a:latin typeface="Comic Sans MS" panose="030F0702030302020204" pitchFamily="66" charset="0"/>
              </a:rPr>
              <a:t>for people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547" y="164491"/>
            <a:ext cx="5303520" cy="5092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86095" y="3529079"/>
            <a:ext cx="10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Desert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627" y="2101603"/>
            <a:ext cx="10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Desert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1115" y="1521648"/>
            <a:ext cx="10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Desert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9691" y="3159747"/>
            <a:ext cx="10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Desert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5223" y="2421083"/>
            <a:ext cx="10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Desert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11144"/>
            <a:ext cx="10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Desert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2415" y="4443086"/>
            <a:ext cx="5220796" cy="1800493"/>
          </a:xfrm>
          <a:prstGeom prst="rect">
            <a:avLst/>
          </a:prstGeom>
          <a:gradFill>
            <a:gsLst>
              <a:gs pos="27000">
                <a:schemeClr val="accent4">
                  <a:lumMod val="60000"/>
                  <a:lumOff val="40000"/>
                </a:schemeClr>
              </a:gs>
              <a:gs pos="0">
                <a:srgbClr val="CA7B08"/>
              </a:gs>
              <a:gs pos="53000">
                <a:schemeClr val="accent4">
                  <a:lumMod val="20000"/>
                  <a:lumOff val="80000"/>
                </a:schemeClr>
              </a:gs>
              <a:gs pos="77000">
                <a:srgbClr val="BCB800"/>
              </a:gs>
              <a:gs pos="100000">
                <a:srgbClr val="A29E00"/>
              </a:gs>
            </a:gsLst>
            <a:lin ang="54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omic Sans MS" panose="030F0702030302020204" pitchFamily="66" charset="0"/>
              </a:rPr>
              <a:t>1. Find </a:t>
            </a:r>
            <a:r>
              <a:rPr lang="en-US" sz="2200" b="1" dirty="0">
                <a:latin typeface="Comic Sans MS" panose="030F0702030302020204" pitchFamily="66" charset="0"/>
              </a:rPr>
              <a:t>very dry </a:t>
            </a:r>
            <a:r>
              <a:rPr lang="en-US" sz="2200" dirty="0" smtClean="0">
                <a:latin typeface="Comic Sans MS" panose="030F0702030302020204" pitchFamily="66" charset="0"/>
              </a:rPr>
              <a:t>places that </a:t>
            </a:r>
            <a:br>
              <a:rPr lang="en-US" sz="2200" dirty="0" smtClean="0">
                <a:latin typeface="Comic Sans MS" panose="030F0702030302020204" pitchFamily="66" charset="0"/>
              </a:rPr>
            </a:br>
            <a:r>
              <a:rPr lang="en-US" sz="2200" dirty="0" smtClean="0">
                <a:latin typeface="Comic Sans MS" panose="030F0702030302020204" pitchFamily="66" charset="0"/>
              </a:rPr>
              <a:t>look </a:t>
            </a:r>
            <a:r>
              <a:rPr lang="en-US" sz="2200" b="1" dirty="0" smtClean="0">
                <a:latin typeface="Comic Sans MS" panose="030F0702030302020204" pitchFamily="66" charset="0"/>
              </a:rPr>
              <a:t>orange</a:t>
            </a:r>
            <a:r>
              <a:rPr lang="en-US" sz="2200" dirty="0">
                <a:latin typeface="Comic Sans MS" panose="030F0702030302020204" pitchFamily="66" charset="0"/>
              </a:rPr>
              <a:t> in </a:t>
            </a:r>
            <a:r>
              <a:rPr lang="en-US" sz="2200" dirty="0" smtClean="0">
                <a:latin typeface="Comic Sans MS" panose="030F0702030302020204" pitchFamily="66" charset="0"/>
              </a:rPr>
              <a:t>this image.</a:t>
            </a:r>
          </a:p>
          <a:p>
            <a:pPr algn="ctr"/>
            <a:r>
              <a:rPr lang="en-US" sz="1900" dirty="0" smtClean="0">
                <a:latin typeface="Comic Sans MS" panose="030F0702030302020204" pitchFamily="66" charset="0"/>
              </a:rPr>
              <a:t/>
            </a:r>
            <a:br>
              <a:rPr lang="en-US" sz="19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2. Find </a:t>
            </a:r>
            <a:r>
              <a:rPr lang="en-US" sz="2400" b="1" dirty="0" smtClean="0">
                <a:latin typeface="Comic Sans MS" panose="030F0702030302020204" pitchFamily="66" charset="0"/>
              </a:rPr>
              <a:t>darker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green-brown</a:t>
            </a:r>
            <a:r>
              <a:rPr lang="en-US" sz="2400" dirty="0" smtClean="0">
                <a:latin typeface="Comic Sans MS" panose="030F0702030302020204" pitchFamily="66" charset="0"/>
              </a:rPr>
              <a:t> areas 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that have </a:t>
            </a:r>
            <a:r>
              <a:rPr lang="en-US" sz="2400" b="1" dirty="0" smtClean="0">
                <a:latin typeface="Comic Sans MS" panose="030F0702030302020204" pitchFamily="66" charset="0"/>
              </a:rPr>
              <a:t>more vegetation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9986" y="992576"/>
            <a:ext cx="98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Arial Black" panose="020B0A04020102020204" pitchFamily="34" charset="0"/>
              </a:rPr>
              <a:t>Plants</a:t>
            </a:r>
            <a:endParaRPr lang="en-US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630" y="4887308"/>
            <a:ext cx="98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Arial Black" panose="020B0A04020102020204" pitchFamily="34" charset="0"/>
              </a:rPr>
              <a:t>Plants</a:t>
            </a:r>
            <a:endParaRPr lang="en-US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0915" y="1675219"/>
            <a:ext cx="98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Arial Black" panose="020B0A04020102020204" pitchFamily="34" charset="0"/>
              </a:rPr>
              <a:t>Plants</a:t>
            </a:r>
            <a:endParaRPr lang="en-US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5223" y="4238770"/>
            <a:ext cx="9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endParaRPr lang="en-US" sz="16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3" y="5313692"/>
            <a:ext cx="3002272" cy="360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Image:  NASA </a:t>
            </a:r>
            <a:r>
              <a:rPr lang="en-US" sz="1700" dirty="0" err="1" smtClean="0"/>
              <a:t>EarthObservatory</a:t>
            </a:r>
            <a:endParaRPr lang="en-US" sz="17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925" y="1859885"/>
            <a:ext cx="9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endParaRPr lang="en-US" sz="16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631" y="555171"/>
            <a:ext cx="187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Winter snow</a:t>
            </a:r>
            <a:endParaRPr lang="en-US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5" grpId="0" animBg="1"/>
      <p:bldP spid="15" grpId="0"/>
      <p:bldP spid="16" grpId="0"/>
      <p:bldP spid="17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3921</TotalTime>
  <Words>530</Words>
  <Application>Microsoft Office PowerPoint</Application>
  <PresentationFormat>On-screen Show (4:3)</PresentationFormat>
  <Paragraphs>241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PG</cp:lastModifiedBy>
  <cp:revision>176</cp:revision>
  <dcterms:created xsi:type="dcterms:W3CDTF">2015-09-16T00:56:39Z</dcterms:created>
  <dcterms:modified xsi:type="dcterms:W3CDTF">2016-06-04T20:20:21Z</dcterms:modified>
</cp:coreProperties>
</file>