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13" r:id="rId3"/>
    <p:sldId id="322" r:id="rId4"/>
    <p:sldId id="377" r:id="rId5"/>
    <p:sldId id="352" r:id="rId6"/>
    <p:sldId id="326" r:id="rId7"/>
    <p:sldId id="369" r:id="rId8"/>
    <p:sldId id="356" r:id="rId9"/>
    <p:sldId id="360" r:id="rId10"/>
    <p:sldId id="376" r:id="rId11"/>
    <p:sldId id="365" r:id="rId12"/>
    <p:sldId id="364" r:id="rId13"/>
    <p:sldId id="340" r:id="rId14"/>
    <p:sldId id="366" r:id="rId15"/>
    <p:sldId id="324" r:id="rId16"/>
    <p:sldId id="367" r:id="rId17"/>
    <p:sldId id="290" r:id="rId18"/>
    <p:sldId id="310" r:id="rId19"/>
    <p:sldId id="309" r:id="rId20"/>
    <p:sldId id="298" r:id="rId21"/>
    <p:sldId id="299" r:id="rId22"/>
    <p:sldId id="262" r:id="rId23"/>
    <p:sldId id="332" r:id="rId24"/>
    <p:sldId id="372" r:id="rId25"/>
    <p:sldId id="373" r:id="rId26"/>
    <p:sldId id="362" r:id="rId27"/>
    <p:sldId id="3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0000FF"/>
    <a:srgbClr val="FFFFCC"/>
    <a:srgbClr val="FF9999"/>
    <a:srgbClr val="FDB29B"/>
    <a:srgbClr val="E0B180"/>
    <a:srgbClr val="AC3514"/>
    <a:srgbClr val="FBC86B"/>
    <a:srgbClr val="B4540C"/>
    <a:srgbClr val="C55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86" y="-21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1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rol.gersmeh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eacron.com/home-en/?&amp;sid=GeaCron46450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ory.nasa.gov/IOTD/view.php?id=77900&amp;eocn=image&amp;eoci=related_image" TargetMode="External"/><Relationship Id="rId2" Type="http://schemas.openxmlformats.org/officeDocument/2006/relationships/hyperlink" Target="http://digitalcollections.nypl.org/search/index?filters%5brights%5d=pd&amp;keywords=Arab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rankincense#/media/File:Frankincense_2005-12-31.jpg" TargetMode="External"/><Relationship Id="rId5" Type="http://schemas.openxmlformats.org/officeDocument/2006/relationships/hyperlink" Target="http://www.eia.gov/cfapps/ipdbproject/IEDIndex3.cfm?tid=5&amp;pid=53&amp;aid=1" TargetMode="External"/><Relationship Id="rId4" Type="http://schemas.openxmlformats.org/officeDocument/2006/relationships/hyperlink" Target="http://eoimages.gsfc.nasa.gov/images/imagerecords/74000/74418/world.topo.200408.3x5400x270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anwhs.gov.om/english/Frank/gallery/myalbum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Hc9bKzaw-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072" y="6306226"/>
            <a:ext cx="3144286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carol.gersmehl@gmail.com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355" y="1064990"/>
            <a:ext cx="2836600" cy="92333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comes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from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clickable PDF named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“SW Asia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miniAtlas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.”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093" y="4527851"/>
            <a:ext cx="2442755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2</a:t>
            </a:r>
            <a:b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two PPTs.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1014309"/>
            <a:ext cx="5486400" cy="56755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59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1" y="151786"/>
            <a:ext cx="8656544" cy="5940088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an internet site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has an interactive map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shows 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empires-kingdoms-important regions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BCE times.</a:t>
            </a:r>
            <a:endParaRPr lang="en-US" sz="20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>
                <a:latin typeface="Comic Sans MS" panose="030F0702030302020204" pitchFamily="66" charset="0"/>
                <a:hlinkClick r:id="rId2"/>
              </a:rPr>
              <a:t>http://geacron.com/home-en/?&amp;</a:t>
            </a:r>
            <a:r>
              <a:rPr lang="en-US" sz="2400" b="1" dirty="0" smtClean="0">
                <a:latin typeface="Comic Sans MS" panose="030F0702030302020204" pitchFamily="66" charset="0"/>
                <a:hlinkClick r:id="rId2"/>
              </a:rPr>
              <a:t>sid=GeaCron464508</a:t>
            </a:r>
            <a:r>
              <a:rPr lang="en-US" sz="2400" b="1" dirty="0" smtClean="0">
                <a:latin typeface="Comic Sans MS" panose="030F0702030302020204" pitchFamily="66" charset="0"/>
              </a:rPr>
              <a:t>  </a:t>
            </a: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Zoom in on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Look at BCE years (-500, -200) and 200 CE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see empires and kingdoms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other parts of the world.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685" y="65316"/>
            <a:ext cx="4425043" cy="461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608614" y="1959429"/>
            <a:ext cx="1534886" cy="1600201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2858" y="1774763"/>
            <a:ext cx="128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Rome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5" y="3073913"/>
            <a:ext cx="109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India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63" y="4130541"/>
            <a:ext cx="8500745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SUMMARY: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precious tree sap moved along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trade route through Southwest Asia?</a:t>
            </a:r>
          </a:p>
          <a:p>
            <a:pPr lvl="0" algn="ctr"/>
            <a:r>
              <a:rPr lang="en-US" sz="20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(Frankincense)</a:t>
            </a:r>
            <a:endParaRPr lang="en-US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came from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India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to pay for the valuable tree sap?</a:t>
            </a:r>
          </a:p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came from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Rome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to pay for the valuable tree sap?</a:t>
            </a:r>
          </a:p>
          <a:p>
            <a:pPr lvl="0" algn="ctr"/>
            <a:r>
              <a:rPr lang="en-US" sz="20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(Spices from India,   Gold from Rome)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7581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1" y="327110"/>
            <a:ext cx="7763437" cy="5360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414" y="4821941"/>
            <a:ext cx="73968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Describe </a:t>
            </a:r>
            <a:r>
              <a:rPr lang="en-US" sz="28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 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 is located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the network of major trade routes 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shown on the map.</a:t>
            </a:r>
            <a:endParaRPr lang="en-US" sz="2200" i="1" dirty="0" smtClean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2043" y="2127446"/>
            <a:ext cx="1094014" cy="1137962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" y="151941"/>
            <a:ext cx="8915400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 </a:t>
            </a: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central location can be a natural resource.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40723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878" y="702124"/>
            <a:ext cx="6733107" cy="49312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47564" y="813855"/>
            <a:ext cx="1201781" cy="1323439"/>
          </a:xfrm>
          <a:prstGeom prst="rect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Largest Cities </a:t>
            </a:r>
            <a:b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2 </a:t>
            </a:r>
            <a:b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Times</a:t>
            </a: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3386" y="4609649"/>
            <a:ext cx="7364185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Can you find three “regions” </a:t>
            </a:r>
            <a:b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largest cities? </a:t>
            </a:r>
          </a:p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 is Southwest Asia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relation to the other regions?</a:t>
            </a:r>
          </a:p>
        </p:txBody>
      </p:sp>
      <p:sp>
        <p:nvSpPr>
          <p:cNvPr id="2" name="Freeform 1"/>
          <p:cNvSpPr/>
          <p:nvPr/>
        </p:nvSpPr>
        <p:spPr>
          <a:xfrm>
            <a:off x="5762625" y="2890137"/>
            <a:ext cx="466725" cy="514368"/>
          </a:xfrm>
          <a:custGeom>
            <a:avLst/>
            <a:gdLst>
              <a:gd name="connsiteX0" fmla="*/ 333375 w 466725"/>
              <a:gd name="connsiteY0" fmla="*/ 19068 h 514368"/>
              <a:gd name="connsiteX1" fmla="*/ 333375 w 466725"/>
              <a:gd name="connsiteY1" fmla="*/ 19068 h 514368"/>
              <a:gd name="connsiteX2" fmla="*/ 200025 w 466725"/>
              <a:gd name="connsiteY2" fmla="*/ 9543 h 514368"/>
              <a:gd name="connsiteX3" fmla="*/ 171450 w 466725"/>
              <a:gd name="connsiteY3" fmla="*/ 28593 h 514368"/>
              <a:gd name="connsiteX4" fmla="*/ 152400 w 466725"/>
              <a:gd name="connsiteY4" fmla="*/ 85743 h 514368"/>
              <a:gd name="connsiteX5" fmla="*/ 133350 w 466725"/>
              <a:gd name="connsiteY5" fmla="*/ 114318 h 514368"/>
              <a:gd name="connsiteX6" fmla="*/ 123825 w 466725"/>
              <a:gd name="connsiteY6" fmla="*/ 142893 h 514368"/>
              <a:gd name="connsiteX7" fmla="*/ 95250 w 466725"/>
              <a:gd name="connsiteY7" fmla="*/ 161943 h 514368"/>
              <a:gd name="connsiteX8" fmla="*/ 76200 w 466725"/>
              <a:gd name="connsiteY8" fmla="*/ 190518 h 514368"/>
              <a:gd name="connsiteX9" fmla="*/ 47625 w 466725"/>
              <a:gd name="connsiteY9" fmla="*/ 200043 h 514368"/>
              <a:gd name="connsiteX10" fmla="*/ 38100 w 466725"/>
              <a:gd name="connsiteY10" fmla="*/ 228618 h 514368"/>
              <a:gd name="connsiteX11" fmla="*/ 9525 w 466725"/>
              <a:gd name="connsiteY11" fmla="*/ 257193 h 514368"/>
              <a:gd name="connsiteX12" fmla="*/ 0 w 466725"/>
              <a:gd name="connsiteY12" fmla="*/ 285768 h 514368"/>
              <a:gd name="connsiteX13" fmla="*/ 9525 w 466725"/>
              <a:gd name="connsiteY13" fmla="*/ 361968 h 514368"/>
              <a:gd name="connsiteX14" fmla="*/ 38100 w 466725"/>
              <a:gd name="connsiteY14" fmla="*/ 381018 h 514368"/>
              <a:gd name="connsiteX15" fmla="*/ 133350 w 466725"/>
              <a:gd name="connsiteY15" fmla="*/ 400068 h 514368"/>
              <a:gd name="connsiteX16" fmla="*/ 247650 w 466725"/>
              <a:gd name="connsiteY16" fmla="*/ 476268 h 514368"/>
              <a:gd name="connsiteX17" fmla="*/ 276225 w 466725"/>
              <a:gd name="connsiteY17" fmla="*/ 495318 h 514368"/>
              <a:gd name="connsiteX18" fmla="*/ 333375 w 466725"/>
              <a:gd name="connsiteY18" fmla="*/ 514368 h 514368"/>
              <a:gd name="connsiteX19" fmla="*/ 390525 w 466725"/>
              <a:gd name="connsiteY19" fmla="*/ 504843 h 514368"/>
              <a:gd name="connsiteX20" fmla="*/ 419100 w 466725"/>
              <a:gd name="connsiteY20" fmla="*/ 485793 h 514368"/>
              <a:gd name="connsiteX21" fmla="*/ 466725 w 466725"/>
              <a:gd name="connsiteY21" fmla="*/ 400068 h 514368"/>
              <a:gd name="connsiteX22" fmla="*/ 457200 w 466725"/>
              <a:gd name="connsiteY22" fmla="*/ 276243 h 514368"/>
              <a:gd name="connsiteX23" fmla="*/ 428625 w 466725"/>
              <a:gd name="connsiteY23" fmla="*/ 219093 h 514368"/>
              <a:gd name="connsiteX24" fmla="*/ 409575 w 466725"/>
              <a:gd name="connsiteY24" fmla="*/ 161943 h 514368"/>
              <a:gd name="connsiteX25" fmla="*/ 390525 w 466725"/>
              <a:gd name="connsiteY25" fmla="*/ 133368 h 514368"/>
              <a:gd name="connsiteX26" fmla="*/ 352425 w 466725"/>
              <a:gd name="connsiteY26" fmla="*/ 47643 h 514368"/>
              <a:gd name="connsiteX27" fmla="*/ 333375 w 466725"/>
              <a:gd name="connsiteY27" fmla="*/ 19068 h 5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725" h="514368">
                <a:moveTo>
                  <a:pt x="333375" y="19068"/>
                </a:moveTo>
                <a:lnTo>
                  <a:pt x="333375" y="19068"/>
                </a:lnTo>
                <a:cubicBezTo>
                  <a:pt x="272286" y="5493"/>
                  <a:pt x="253988" y="-10693"/>
                  <a:pt x="200025" y="9543"/>
                </a:cubicBezTo>
                <a:cubicBezTo>
                  <a:pt x="189306" y="13563"/>
                  <a:pt x="180975" y="22243"/>
                  <a:pt x="171450" y="28593"/>
                </a:cubicBezTo>
                <a:cubicBezTo>
                  <a:pt x="165100" y="47643"/>
                  <a:pt x="163539" y="69035"/>
                  <a:pt x="152400" y="85743"/>
                </a:cubicBezTo>
                <a:cubicBezTo>
                  <a:pt x="146050" y="95268"/>
                  <a:pt x="138470" y="104079"/>
                  <a:pt x="133350" y="114318"/>
                </a:cubicBezTo>
                <a:cubicBezTo>
                  <a:pt x="128860" y="123298"/>
                  <a:pt x="130097" y="135053"/>
                  <a:pt x="123825" y="142893"/>
                </a:cubicBezTo>
                <a:cubicBezTo>
                  <a:pt x="116674" y="151832"/>
                  <a:pt x="104775" y="155593"/>
                  <a:pt x="95250" y="161943"/>
                </a:cubicBezTo>
                <a:cubicBezTo>
                  <a:pt x="88900" y="171468"/>
                  <a:pt x="85139" y="183367"/>
                  <a:pt x="76200" y="190518"/>
                </a:cubicBezTo>
                <a:cubicBezTo>
                  <a:pt x="68360" y="196790"/>
                  <a:pt x="54725" y="192943"/>
                  <a:pt x="47625" y="200043"/>
                </a:cubicBezTo>
                <a:cubicBezTo>
                  <a:pt x="40525" y="207143"/>
                  <a:pt x="43669" y="220264"/>
                  <a:pt x="38100" y="228618"/>
                </a:cubicBezTo>
                <a:cubicBezTo>
                  <a:pt x="30628" y="239826"/>
                  <a:pt x="19050" y="247668"/>
                  <a:pt x="9525" y="257193"/>
                </a:cubicBezTo>
                <a:cubicBezTo>
                  <a:pt x="6350" y="266718"/>
                  <a:pt x="0" y="275728"/>
                  <a:pt x="0" y="285768"/>
                </a:cubicBezTo>
                <a:cubicBezTo>
                  <a:pt x="0" y="311366"/>
                  <a:pt x="18" y="338201"/>
                  <a:pt x="9525" y="361968"/>
                </a:cubicBezTo>
                <a:cubicBezTo>
                  <a:pt x="13777" y="372597"/>
                  <a:pt x="27578" y="376509"/>
                  <a:pt x="38100" y="381018"/>
                </a:cubicBezTo>
                <a:cubicBezTo>
                  <a:pt x="56184" y="388768"/>
                  <a:pt x="120457" y="397919"/>
                  <a:pt x="133350" y="400068"/>
                </a:cubicBezTo>
                <a:lnTo>
                  <a:pt x="247650" y="476268"/>
                </a:lnTo>
                <a:cubicBezTo>
                  <a:pt x="257175" y="482618"/>
                  <a:pt x="265365" y="491698"/>
                  <a:pt x="276225" y="495318"/>
                </a:cubicBezTo>
                <a:lnTo>
                  <a:pt x="333375" y="514368"/>
                </a:lnTo>
                <a:cubicBezTo>
                  <a:pt x="352425" y="511193"/>
                  <a:pt x="372203" y="510950"/>
                  <a:pt x="390525" y="504843"/>
                </a:cubicBezTo>
                <a:cubicBezTo>
                  <a:pt x="401385" y="501223"/>
                  <a:pt x="411562" y="494408"/>
                  <a:pt x="419100" y="485793"/>
                </a:cubicBezTo>
                <a:cubicBezTo>
                  <a:pt x="454371" y="445483"/>
                  <a:pt x="453643" y="439315"/>
                  <a:pt x="466725" y="400068"/>
                </a:cubicBezTo>
                <a:cubicBezTo>
                  <a:pt x="463550" y="358793"/>
                  <a:pt x="462335" y="317320"/>
                  <a:pt x="457200" y="276243"/>
                </a:cubicBezTo>
                <a:cubicBezTo>
                  <a:pt x="452669" y="239995"/>
                  <a:pt x="443423" y="252388"/>
                  <a:pt x="428625" y="219093"/>
                </a:cubicBezTo>
                <a:cubicBezTo>
                  <a:pt x="420470" y="200743"/>
                  <a:pt x="420714" y="178651"/>
                  <a:pt x="409575" y="161943"/>
                </a:cubicBezTo>
                <a:cubicBezTo>
                  <a:pt x="403225" y="152418"/>
                  <a:pt x="395174" y="143829"/>
                  <a:pt x="390525" y="133368"/>
                </a:cubicBezTo>
                <a:cubicBezTo>
                  <a:pt x="382997" y="116430"/>
                  <a:pt x="373981" y="63810"/>
                  <a:pt x="352425" y="47643"/>
                </a:cubicBezTo>
                <a:cubicBezTo>
                  <a:pt x="347345" y="43833"/>
                  <a:pt x="336550" y="23830"/>
                  <a:pt x="333375" y="19068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7925" y="2785380"/>
            <a:ext cx="895350" cy="428625"/>
          </a:xfrm>
          <a:custGeom>
            <a:avLst/>
            <a:gdLst>
              <a:gd name="connsiteX0" fmla="*/ 809625 w 895350"/>
              <a:gd name="connsiteY0" fmla="*/ 47625 h 428625"/>
              <a:gd name="connsiteX1" fmla="*/ 809625 w 895350"/>
              <a:gd name="connsiteY1" fmla="*/ 47625 h 428625"/>
              <a:gd name="connsiteX2" fmla="*/ 723900 w 895350"/>
              <a:gd name="connsiteY2" fmla="*/ 28575 h 428625"/>
              <a:gd name="connsiteX3" fmla="*/ 619125 w 895350"/>
              <a:gd name="connsiteY3" fmla="*/ 0 h 428625"/>
              <a:gd name="connsiteX4" fmla="*/ 514350 w 895350"/>
              <a:gd name="connsiteY4" fmla="*/ 9525 h 428625"/>
              <a:gd name="connsiteX5" fmla="*/ 457200 w 895350"/>
              <a:gd name="connsiteY5" fmla="*/ 28575 h 428625"/>
              <a:gd name="connsiteX6" fmla="*/ 428625 w 895350"/>
              <a:gd name="connsiteY6" fmla="*/ 38100 h 428625"/>
              <a:gd name="connsiteX7" fmla="*/ 400050 w 895350"/>
              <a:gd name="connsiteY7" fmla="*/ 47625 h 428625"/>
              <a:gd name="connsiteX8" fmla="*/ 247650 w 895350"/>
              <a:gd name="connsiteY8" fmla="*/ 57150 h 428625"/>
              <a:gd name="connsiteX9" fmla="*/ 152400 w 895350"/>
              <a:gd name="connsiteY9" fmla="*/ 85725 h 428625"/>
              <a:gd name="connsiteX10" fmla="*/ 95250 w 895350"/>
              <a:gd name="connsiteY10" fmla="*/ 123825 h 428625"/>
              <a:gd name="connsiteX11" fmla="*/ 76200 w 895350"/>
              <a:gd name="connsiteY11" fmla="*/ 152400 h 428625"/>
              <a:gd name="connsiteX12" fmla="*/ 66675 w 895350"/>
              <a:gd name="connsiteY12" fmla="*/ 180975 h 428625"/>
              <a:gd name="connsiteX13" fmla="*/ 38100 w 895350"/>
              <a:gd name="connsiteY13" fmla="*/ 200025 h 428625"/>
              <a:gd name="connsiteX14" fmla="*/ 28575 w 895350"/>
              <a:gd name="connsiteY14" fmla="*/ 228600 h 428625"/>
              <a:gd name="connsiteX15" fmla="*/ 9525 w 895350"/>
              <a:gd name="connsiteY15" fmla="*/ 257175 h 428625"/>
              <a:gd name="connsiteX16" fmla="*/ 0 w 895350"/>
              <a:gd name="connsiteY16" fmla="*/ 314325 h 428625"/>
              <a:gd name="connsiteX17" fmla="*/ 28575 w 895350"/>
              <a:gd name="connsiteY17" fmla="*/ 409575 h 428625"/>
              <a:gd name="connsiteX18" fmla="*/ 57150 w 895350"/>
              <a:gd name="connsiteY18" fmla="*/ 428625 h 428625"/>
              <a:gd name="connsiteX19" fmla="*/ 257175 w 895350"/>
              <a:gd name="connsiteY19" fmla="*/ 419100 h 428625"/>
              <a:gd name="connsiteX20" fmla="*/ 314325 w 895350"/>
              <a:gd name="connsiteY20" fmla="*/ 400050 h 428625"/>
              <a:gd name="connsiteX21" fmla="*/ 361950 w 895350"/>
              <a:gd name="connsiteY21" fmla="*/ 390525 h 428625"/>
              <a:gd name="connsiteX22" fmla="*/ 400050 w 895350"/>
              <a:gd name="connsiteY22" fmla="*/ 381000 h 428625"/>
              <a:gd name="connsiteX23" fmla="*/ 466725 w 895350"/>
              <a:gd name="connsiteY23" fmla="*/ 371475 h 428625"/>
              <a:gd name="connsiteX24" fmla="*/ 552450 w 895350"/>
              <a:gd name="connsiteY24" fmla="*/ 352425 h 428625"/>
              <a:gd name="connsiteX25" fmla="*/ 600075 w 895350"/>
              <a:gd name="connsiteY25" fmla="*/ 342900 h 428625"/>
              <a:gd name="connsiteX26" fmla="*/ 628650 w 895350"/>
              <a:gd name="connsiteY26" fmla="*/ 333375 h 428625"/>
              <a:gd name="connsiteX27" fmla="*/ 704850 w 895350"/>
              <a:gd name="connsiteY27" fmla="*/ 314325 h 428625"/>
              <a:gd name="connsiteX28" fmla="*/ 704850 w 895350"/>
              <a:gd name="connsiteY28" fmla="*/ 314325 h 428625"/>
              <a:gd name="connsiteX29" fmla="*/ 752475 w 895350"/>
              <a:gd name="connsiteY29" fmla="*/ 304800 h 428625"/>
              <a:gd name="connsiteX30" fmla="*/ 809625 w 895350"/>
              <a:gd name="connsiteY30" fmla="*/ 285750 h 428625"/>
              <a:gd name="connsiteX31" fmla="*/ 838200 w 895350"/>
              <a:gd name="connsiteY31" fmla="*/ 257175 h 428625"/>
              <a:gd name="connsiteX32" fmla="*/ 866775 w 895350"/>
              <a:gd name="connsiteY32" fmla="*/ 247650 h 428625"/>
              <a:gd name="connsiteX33" fmla="*/ 895350 w 895350"/>
              <a:gd name="connsiteY33" fmla="*/ 228600 h 428625"/>
              <a:gd name="connsiteX34" fmla="*/ 876300 w 895350"/>
              <a:gd name="connsiteY34" fmla="*/ 85725 h 428625"/>
              <a:gd name="connsiteX35" fmla="*/ 857250 w 895350"/>
              <a:gd name="connsiteY35" fmla="*/ 57150 h 428625"/>
              <a:gd name="connsiteX36" fmla="*/ 809625 w 895350"/>
              <a:gd name="connsiteY36" fmla="*/ 47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5350" h="428625">
                <a:moveTo>
                  <a:pt x="809625" y="47625"/>
                </a:moveTo>
                <a:lnTo>
                  <a:pt x="809625" y="47625"/>
                </a:lnTo>
                <a:cubicBezTo>
                  <a:pt x="781050" y="41275"/>
                  <a:pt x="752184" y="36117"/>
                  <a:pt x="723900" y="28575"/>
                </a:cubicBezTo>
                <a:cubicBezTo>
                  <a:pt x="578883" y="-10096"/>
                  <a:pt x="744899" y="25155"/>
                  <a:pt x="619125" y="0"/>
                </a:cubicBezTo>
                <a:cubicBezTo>
                  <a:pt x="584200" y="3175"/>
                  <a:pt x="548885" y="3431"/>
                  <a:pt x="514350" y="9525"/>
                </a:cubicBezTo>
                <a:cubicBezTo>
                  <a:pt x="494575" y="13015"/>
                  <a:pt x="476250" y="22225"/>
                  <a:pt x="457200" y="28575"/>
                </a:cubicBezTo>
                <a:lnTo>
                  <a:pt x="428625" y="38100"/>
                </a:lnTo>
                <a:cubicBezTo>
                  <a:pt x="419100" y="41275"/>
                  <a:pt x="410071" y="46999"/>
                  <a:pt x="400050" y="47625"/>
                </a:cubicBezTo>
                <a:lnTo>
                  <a:pt x="247650" y="57150"/>
                </a:lnTo>
                <a:cubicBezTo>
                  <a:pt x="178081" y="80340"/>
                  <a:pt x="209981" y="71330"/>
                  <a:pt x="152400" y="85725"/>
                </a:cubicBezTo>
                <a:cubicBezTo>
                  <a:pt x="133350" y="98425"/>
                  <a:pt x="107950" y="104775"/>
                  <a:pt x="95250" y="123825"/>
                </a:cubicBezTo>
                <a:cubicBezTo>
                  <a:pt x="88900" y="133350"/>
                  <a:pt x="81320" y="142161"/>
                  <a:pt x="76200" y="152400"/>
                </a:cubicBezTo>
                <a:cubicBezTo>
                  <a:pt x="71710" y="161380"/>
                  <a:pt x="72947" y="173135"/>
                  <a:pt x="66675" y="180975"/>
                </a:cubicBezTo>
                <a:cubicBezTo>
                  <a:pt x="59524" y="189914"/>
                  <a:pt x="47625" y="193675"/>
                  <a:pt x="38100" y="200025"/>
                </a:cubicBezTo>
                <a:cubicBezTo>
                  <a:pt x="34925" y="209550"/>
                  <a:pt x="33065" y="219620"/>
                  <a:pt x="28575" y="228600"/>
                </a:cubicBezTo>
                <a:cubicBezTo>
                  <a:pt x="23455" y="238839"/>
                  <a:pt x="13145" y="246315"/>
                  <a:pt x="9525" y="257175"/>
                </a:cubicBezTo>
                <a:cubicBezTo>
                  <a:pt x="3418" y="275497"/>
                  <a:pt x="3175" y="295275"/>
                  <a:pt x="0" y="314325"/>
                </a:cubicBezTo>
                <a:cubicBezTo>
                  <a:pt x="5995" y="356292"/>
                  <a:pt x="-303" y="380697"/>
                  <a:pt x="28575" y="409575"/>
                </a:cubicBezTo>
                <a:cubicBezTo>
                  <a:pt x="36670" y="417670"/>
                  <a:pt x="47625" y="422275"/>
                  <a:pt x="57150" y="428625"/>
                </a:cubicBezTo>
                <a:cubicBezTo>
                  <a:pt x="123825" y="425450"/>
                  <a:pt x="190833" y="426471"/>
                  <a:pt x="257175" y="419100"/>
                </a:cubicBezTo>
                <a:cubicBezTo>
                  <a:pt x="277133" y="416882"/>
                  <a:pt x="294634" y="403988"/>
                  <a:pt x="314325" y="400050"/>
                </a:cubicBezTo>
                <a:cubicBezTo>
                  <a:pt x="330200" y="396875"/>
                  <a:pt x="346146" y="394037"/>
                  <a:pt x="361950" y="390525"/>
                </a:cubicBezTo>
                <a:cubicBezTo>
                  <a:pt x="374729" y="387685"/>
                  <a:pt x="387170" y="383342"/>
                  <a:pt x="400050" y="381000"/>
                </a:cubicBezTo>
                <a:cubicBezTo>
                  <a:pt x="422139" y="376984"/>
                  <a:pt x="444580" y="375166"/>
                  <a:pt x="466725" y="371475"/>
                </a:cubicBezTo>
                <a:cubicBezTo>
                  <a:pt x="524180" y="361899"/>
                  <a:pt x="501075" y="363842"/>
                  <a:pt x="552450" y="352425"/>
                </a:cubicBezTo>
                <a:cubicBezTo>
                  <a:pt x="568254" y="348913"/>
                  <a:pt x="584369" y="346827"/>
                  <a:pt x="600075" y="342900"/>
                </a:cubicBezTo>
                <a:cubicBezTo>
                  <a:pt x="609815" y="340465"/>
                  <a:pt x="618964" y="336017"/>
                  <a:pt x="628650" y="333375"/>
                </a:cubicBezTo>
                <a:cubicBezTo>
                  <a:pt x="653909" y="326486"/>
                  <a:pt x="679450" y="320675"/>
                  <a:pt x="704850" y="314325"/>
                </a:cubicBezTo>
                <a:lnTo>
                  <a:pt x="704850" y="314325"/>
                </a:lnTo>
                <a:cubicBezTo>
                  <a:pt x="720725" y="311150"/>
                  <a:pt x="736856" y="309060"/>
                  <a:pt x="752475" y="304800"/>
                </a:cubicBezTo>
                <a:cubicBezTo>
                  <a:pt x="771848" y="299516"/>
                  <a:pt x="809625" y="285750"/>
                  <a:pt x="809625" y="285750"/>
                </a:cubicBezTo>
                <a:cubicBezTo>
                  <a:pt x="819150" y="276225"/>
                  <a:pt x="826992" y="264647"/>
                  <a:pt x="838200" y="257175"/>
                </a:cubicBezTo>
                <a:cubicBezTo>
                  <a:pt x="846554" y="251606"/>
                  <a:pt x="857795" y="252140"/>
                  <a:pt x="866775" y="247650"/>
                </a:cubicBezTo>
                <a:cubicBezTo>
                  <a:pt x="877014" y="242530"/>
                  <a:pt x="885825" y="234950"/>
                  <a:pt x="895350" y="228600"/>
                </a:cubicBezTo>
                <a:cubicBezTo>
                  <a:pt x="893222" y="203064"/>
                  <a:pt x="895754" y="124632"/>
                  <a:pt x="876300" y="85725"/>
                </a:cubicBezTo>
                <a:cubicBezTo>
                  <a:pt x="871180" y="75486"/>
                  <a:pt x="866189" y="64301"/>
                  <a:pt x="857250" y="57150"/>
                </a:cubicBezTo>
                <a:cubicBezTo>
                  <a:pt x="825663" y="31880"/>
                  <a:pt x="817563" y="49213"/>
                  <a:pt x="809625" y="47625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76064" y="3033030"/>
            <a:ext cx="936412" cy="400050"/>
          </a:xfrm>
          <a:custGeom>
            <a:avLst/>
            <a:gdLst>
              <a:gd name="connsiteX0" fmla="*/ 838711 w 936412"/>
              <a:gd name="connsiteY0" fmla="*/ 0 h 400050"/>
              <a:gd name="connsiteX1" fmla="*/ 838711 w 936412"/>
              <a:gd name="connsiteY1" fmla="*/ 0 h 400050"/>
              <a:gd name="connsiteX2" fmla="*/ 752986 w 936412"/>
              <a:gd name="connsiteY2" fmla="*/ 19050 h 400050"/>
              <a:gd name="connsiteX3" fmla="*/ 724411 w 936412"/>
              <a:gd name="connsiteY3" fmla="*/ 28575 h 400050"/>
              <a:gd name="connsiteX4" fmla="*/ 648211 w 936412"/>
              <a:gd name="connsiteY4" fmla="*/ 38100 h 400050"/>
              <a:gd name="connsiteX5" fmla="*/ 581536 w 936412"/>
              <a:gd name="connsiteY5" fmla="*/ 47625 h 400050"/>
              <a:gd name="connsiteX6" fmla="*/ 552961 w 936412"/>
              <a:gd name="connsiteY6" fmla="*/ 57150 h 400050"/>
              <a:gd name="connsiteX7" fmla="*/ 429136 w 936412"/>
              <a:gd name="connsiteY7" fmla="*/ 28575 h 400050"/>
              <a:gd name="connsiteX8" fmla="*/ 400561 w 936412"/>
              <a:gd name="connsiteY8" fmla="*/ 19050 h 400050"/>
              <a:gd name="connsiteX9" fmla="*/ 371986 w 936412"/>
              <a:gd name="connsiteY9" fmla="*/ 9525 h 400050"/>
              <a:gd name="connsiteX10" fmla="*/ 305311 w 936412"/>
              <a:gd name="connsiteY10" fmla="*/ 19050 h 400050"/>
              <a:gd name="connsiteX11" fmla="*/ 276736 w 936412"/>
              <a:gd name="connsiteY11" fmla="*/ 28575 h 400050"/>
              <a:gd name="connsiteX12" fmla="*/ 238636 w 936412"/>
              <a:gd name="connsiteY12" fmla="*/ 114300 h 400050"/>
              <a:gd name="connsiteX13" fmla="*/ 210061 w 936412"/>
              <a:gd name="connsiteY13" fmla="*/ 133350 h 400050"/>
              <a:gd name="connsiteX14" fmla="*/ 152911 w 936412"/>
              <a:gd name="connsiteY14" fmla="*/ 152400 h 400050"/>
              <a:gd name="connsiteX15" fmla="*/ 124336 w 936412"/>
              <a:gd name="connsiteY15" fmla="*/ 161925 h 400050"/>
              <a:gd name="connsiteX16" fmla="*/ 95761 w 936412"/>
              <a:gd name="connsiteY16" fmla="*/ 171450 h 400050"/>
              <a:gd name="connsiteX17" fmla="*/ 10036 w 936412"/>
              <a:gd name="connsiteY17" fmla="*/ 190500 h 400050"/>
              <a:gd name="connsiteX18" fmla="*/ 10036 w 936412"/>
              <a:gd name="connsiteY18" fmla="*/ 266700 h 400050"/>
              <a:gd name="connsiteX19" fmla="*/ 19561 w 936412"/>
              <a:gd name="connsiteY19" fmla="*/ 295275 h 400050"/>
              <a:gd name="connsiteX20" fmla="*/ 48136 w 936412"/>
              <a:gd name="connsiteY20" fmla="*/ 314325 h 400050"/>
              <a:gd name="connsiteX21" fmla="*/ 95761 w 936412"/>
              <a:gd name="connsiteY21" fmla="*/ 352425 h 400050"/>
              <a:gd name="connsiteX22" fmla="*/ 114811 w 936412"/>
              <a:gd name="connsiteY22" fmla="*/ 381000 h 400050"/>
              <a:gd name="connsiteX23" fmla="*/ 171961 w 936412"/>
              <a:gd name="connsiteY23" fmla="*/ 400050 h 400050"/>
              <a:gd name="connsiteX24" fmla="*/ 248161 w 936412"/>
              <a:gd name="connsiteY24" fmla="*/ 381000 h 400050"/>
              <a:gd name="connsiteX25" fmla="*/ 305311 w 936412"/>
              <a:gd name="connsiteY25" fmla="*/ 342900 h 400050"/>
              <a:gd name="connsiteX26" fmla="*/ 333886 w 936412"/>
              <a:gd name="connsiteY26" fmla="*/ 333375 h 400050"/>
              <a:gd name="connsiteX27" fmla="*/ 391036 w 936412"/>
              <a:gd name="connsiteY27" fmla="*/ 304800 h 400050"/>
              <a:gd name="connsiteX28" fmla="*/ 419611 w 936412"/>
              <a:gd name="connsiteY28" fmla="*/ 276225 h 400050"/>
              <a:gd name="connsiteX29" fmla="*/ 476761 w 936412"/>
              <a:gd name="connsiteY29" fmla="*/ 257175 h 400050"/>
              <a:gd name="connsiteX30" fmla="*/ 619636 w 936412"/>
              <a:gd name="connsiteY30" fmla="*/ 285750 h 400050"/>
              <a:gd name="connsiteX31" fmla="*/ 648211 w 936412"/>
              <a:gd name="connsiteY31" fmla="*/ 295275 h 400050"/>
              <a:gd name="connsiteX32" fmla="*/ 676786 w 936412"/>
              <a:gd name="connsiteY32" fmla="*/ 304800 h 400050"/>
              <a:gd name="connsiteX33" fmla="*/ 772036 w 936412"/>
              <a:gd name="connsiteY33" fmla="*/ 295275 h 400050"/>
              <a:gd name="connsiteX34" fmla="*/ 829186 w 936412"/>
              <a:gd name="connsiteY34" fmla="*/ 276225 h 400050"/>
              <a:gd name="connsiteX35" fmla="*/ 857761 w 936412"/>
              <a:gd name="connsiteY35" fmla="*/ 266700 h 400050"/>
              <a:gd name="connsiteX36" fmla="*/ 914911 w 936412"/>
              <a:gd name="connsiteY36" fmla="*/ 219075 h 400050"/>
              <a:gd name="connsiteX37" fmla="*/ 924436 w 936412"/>
              <a:gd name="connsiteY37" fmla="*/ 85725 h 400050"/>
              <a:gd name="connsiteX38" fmla="*/ 867286 w 936412"/>
              <a:gd name="connsiteY38" fmla="*/ 38100 h 400050"/>
              <a:gd name="connsiteX39" fmla="*/ 857761 w 936412"/>
              <a:gd name="connsiteY39" fmla="*/ 9525 h 400050"/>
              <a:gd name="connsiteX40" fmla="*/ 838711 w 936412"/>
              <a:gd name="connsiteY40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412" h="400050">
                <a:moveTo>
                  <a:pt x="838711" y="0"/>
                </a:moveTo>
                <a:lnTo>
                  <a:pt x="838711" y="0"/>
                </a:lnTo>
                <a:cubicBezTo>
                  <a:pt x="810136" y="6350"/>
                  <a:pt x="781384" y="11950"/>
                  <a:pt x="752986" y="19050"/>
                </a:cubicBezTo>
                <a:cubicBezTo>
                  <a:pt x="743246" y="21485"/>
                  <a:pt x="734289" y="26779"/>
                  <a:pt x="724411" y="28575"/>
                </a:cubicBezTo>
                <a:cubicBezTo>
                  <a:pt x="699226" y="33154"/>
                  <a:pt x="673584" y="34717"/>
                  <a:pt x="648211" y="38100"/>
                </a:cubicBezTo>
                <a:lnTo>
                  <a:pt x="581536" y="47625"/>
                </a:lnTo>
                <a:cubicBezTo>
                  <a:pt x="572011" y="50800"/>
                  <a:pt x="563001" y="57150"/>
                  <a:pt x="552961" y="57150"/>
                </a:cubicBezTo>
                <a:cubicBezTo>
                  <a:pt x="503502" y="57150"/>
                  <a:pt x="474406" y="43665"/>
                  <a:pt x="429136" y="28575"/>
                </a:cubicBezTo>
                <a:lnTo>
                  <a:pt x="400561" y="19050"/>
                </a:lnTo>
                <a:lnTo>
                  <a:pt x="371986" y="9525"/>
                </a:lnTo>
                <a:cubicBezTo>
                  <a:pt x="349761" y="12700"/>
                  <a:pt x="327326" y="14647"/>
                  <a:pt x="305311" y="19050"/>
                </a:cubicBezTo>
                <a:cubicBezTo>
                  <a:pt x="295466" y="21019"/>
                  <a:pt x="282572" y="20405"/>
                  <a:pt x="276736" y="28575"/>
                </a:cubicBezTo>
                <a:cubicBezTo>
                  <a:pt x="229579" y="94595"/>
                  <a:pt x="282785" y="70151"/>
                  <a:pt x="238636" y="114300"/>
                </a:cubicBezTo>
                <a:cubicBezTo>
                  <a:pt x="230541" y="122395"/>
                  <a:pt x="220522" y="128701"/>
                  <a:pt x="210061" y="133350"/>
                </a:cubicBezTo>
                <a:cubicBezTo>
                  <a:pt x="191711" y="141505"/>
                  <a:pt x="171961" y="146050"/>
                  <a:pt x="152911" y="152400"/>
                </a:cubicBezTo>
                <a:lnTo>
                  <a:pt x="124336" y="161925"/>
                </a:lnTo>
                <a:cubicBezTo>
                  <a:pt x="114811" y="165100"/>
                  <a:pt x="105606" y="169481"/>
                  <a:pt x="95761" y="171450"/>
                </a:cubicBezTo>
                <a:cubicBezTo>
                  <a:pt x="35299" y="183542"/>
                  <a:pt x="63842" y="177048"/>
                  <a:pt x="10036" y="190500"/>
                </a:cubicBezTo>
                <a:cubicBezTo>
                  <a:pt x="-3590" y="231379"/>
                  <a:pt x="-3100" y="214156"/>
                  <a:pt x="10036" y="266700"/>
                </a:cubicBezTo>
                <a:cubicBezTo>
                  <a:pt x="12471" y="276440"/>
                  <a:pt x="13289" y="287435"/>
                  <a:pt x="19561" y="295275"/>
                </a:cubicBezTo>
                <a:cubicBezTo>
                  <a:pt x="26712" y="304214"/>
                  <a:pt x="38611" y="307975"/>
                  <a:pt x="48136" y="314325"/>
                </a:cubicBezTo>
                <a:cubicBezTo>
                  <a:pt x="102731" y="396217"/>
                  <a:pt x="30036" y="299845"/>
                  <a:pt x="95761" y="352425"/>
                </a:cubicBezTo>
                <a:cubicBezTo>
                  <a:pt x="104700" y="359576"/>
                  <a:pt x="105103" y="374933"/>
                  <a:pt x="114811" y="381000"/>
                </a:cubicBezTo>
                <a:cubicBezTo>
                  <a:pt x="131839" y="391643"/>
                  <a:pt x="171961" y="400050"/>
                  <a:pt x="171961" y="400050"/>
                </a:cubicBezTo>
                <a:cubicBezTo>
                  <a:pt x="185156" y="397411"/>
                  <a:pt x="231686" y="390153"/>
                  <a:pt x="248161" y="381000"/>
                </a:cubicBezTo>
                <a:cubicBezTo>
                  <a:pt x="268175" y="369881"/>
                  <a:pt x="283591" y="350140"/>
                  <a:pt x="305311" y="342900"/>
                </a:cubicBezTo>
                <a:cubicBezTo>
                  <a:pt x="314836" y="339725"/>
                  <a:pt x="324906" y="337865"/>
                  <a:pt x="333886" y="333375"/>
                </a:cubicBezTo>
                <a:cubicBezTo>
                  <a:pt x="407744" y="296446"/>
                  <a:pt x="319212" y="328741"/>
                  <a:pt x="391036" y="304800"/>
                </a:cubicBezTo>
                <a:cubicBezTo>
                  <a:pt x="400561" y="295275"/>
                  <a:pt x="407836" y="282767"/>
                  <a:pt x="419611" y="276225"/>
                </a:cubicBezTo>
                <a:cubicBezTo>
                  <a:pt x="437164" y="266473"/>
                  <a:pt x="476761" y="257175"/>
                  <a:pt x="476761" y="257175"/>
                </a:cubicBezTo>
                <a:cubicBezTo>
                  <a:pt x="582444" y="268918"/>
                  <a:pt x="535211" y="257608"/>
                  <a:pt x="619636" y="285750"/>
                </a:cubicBezTo>
                <a:lnTo>
                  <a:pt x="648211" y="295275"/>
                </a:lnTo>
                <a:lnTo>
                  <a:pt x="676786" y="304800"/>
                </a:lnTo>
                <a:cubicBezTo>
                  <a:pt x="708536" y="301625"/>
                  <a:pt x="740674" y="301155"/>
                  <a:pt x="772036" y="295275"/>
                </a:cubicBezTo>
                <a:cubicBezTo>
                  <a:pt x="791773" y="291574"/>
                  <a:pt x="810136" y="282575"/>
                  <a:pt x="829186" y="276225"/>
                </a:cubicBezTo>
                <a:cubicBezTo>
                  <a:pt x="838711" y="273050"/>
                  <a:pt x="849407" y="272269"/>
                  <a:pt x="857761" y="266700"/>
                </a:cubicBezTo>
                <a:cubicBezTo>
                  <a:pt x="897544" y="240178"/>
                  <a:pt x="878241" y="255745"/>
                  <a:pt x="914911" y="219075"/>
                </a:cubicBezTo>
                <a:cubicBezTo>
                  <a:pt x="933449" y="163460"/>
                  <a:pt x="947423" y="148938"/>
                  <a:pt x="924436" y="85725"/>
                </a:cubicBezTo>
                <a:cubicBezTo>
                  <a:pt x="918569" y="69590"/>
                  <a:pt x="880892" y="47171"/>
                  <a:pt x="867286" y="38100"/>
                </a:cubicBezTo>
                <a:cubicBezTo>
                  <a:pt x="864111" y="28575"/>
                  <a:pt x="864861" y="16625"/>
                  <a:pt x="857761" y="9525"/>
                </a:cubicBezTo>
                <a:cubicBezTo>
                  <a:pt x="850661" y="2425"/>
                  <a:pt x="841886" y="1587"/>
                  <a:pt x="838711" y="0"/>
                </a:cubicBezTo>
                <a:close/>
              </a:path>
            </a:pathLst>
          </a:custGeom>
          <a:noFill/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4564" y="232640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431" y="2683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4100" y="37112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" y="151937"/>
            <a:ext cx="8915400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Was Southwest Asia in a central location?</a:t>
            </a:r>
            <a:endParaRPr lang="en-US" sz="2800" b="1" dirty="0" smtClean="0"/>
          </a:p>
        </p:txBody>
      </p:sp>
      <p:sp>
        <p:nvSpPr>
          <p:cNvPr id="6" name="Oval 5"/>
          <p:cNvSpPr/>
          <p:nvPr/>
        </p:nvSpPr>
        <p:spPr>
          <a:xfrm>
            <a:off x="3401784" y="3004448"/>
            <a:ext cx="794658" cy="802545"/>
          </a:xfrm>
          <a:prstGeom prst="ellipse">
            <a:avLst/>
          </a:prstGeom>
          <a:solidFill>
            <a:srgbClr val="548235">
              <a:alpha val="45098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589" y="97969"/>
            <a:ext cx="6733107" cy="49312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76697" y="175039"/>
            <a:ext cx="1551214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Largest cities </a:t>
            </a:r>
            <a:b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 2 times</a:t>
            </a: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66698"/>
            <a:ext cx="91440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Each “region”  of large cities had rich people who wanted</a:t>
            </a:r>
            <a:b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goods from other regions. </a:t>
            </a: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--</a:t>
            </a:r>
            <a:endParaRPr lang="en-US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did the valuable goods move between regions?</a:t>
            </a:r>
          </a:p>
          <a:p>
            <a:pPr lvl="0" algn="ctr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See the next map!</a:t>
            </a:r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1689" y="776759"/>
            <a:ext cx="1629160" cy="1754326"/>
          </a:xfrm>
          <a:prstGeom prst="rect">
            <a:avLst/>
          </a:prstGeom>
          <a:solidFill>
            <a:srgbClr val="CC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region in the East (China)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produced luxurious </a:t>
            </a:r>
            <a:b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silk fabric. </a:t>
            </a:r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5757117" y="2290201"/>
            <a:ext cx="466725" cy="514368"/>
          </a:xfrm>
          <a:custGeom>
            <a:avLst/>
            <a:gdLst>
              <a:gd name="connsiteX0" fmla="*/ 333375 w 466725"/>
              <a:gd name="connsiteY0" fmla="*/ 19068 h 514368"/>
              <a:gd name="connsiteX1" fmla="*/ 333375 w 466725"/>
              <a:gd name="connsiteY1" fmla="*/ 19068 h 514368"/>
              <a:gd name="connsiteX2" fmla="*/ 200025 w 466725"/>
              <a:gd name="connsiteY2" fmla="*/ 9543 h 514368"/>
              <a:gd name="connsiteX3" fmla="*/ 171450 w 466725"/>
              <a:gd name="connsiteY3" fmla="*/ 28593 h 514368"/>
              <a:gd name="connsiteX4" fmla="*/ 152400 w 466725"/>
              <a:gd name="connsiteY4" fmla="*/ 85743 h 514368"/>
              <a:gd name="connsiteX5" fmla="*/ 133350 w 466725"/>
              <a:gd name="connsiteY5" fmla="*/ 114318 h 514368"/>
              <a:gd name="connsiteX6" fmla="*/ 123825 w 466725"/>
              <a:gd name="connsiteY6" fmla="*/ 142893 h 514368"/>
              <a:gd name="connsiteX7" fmla="*/ 95250 w 466725"/>
              <a:gd name="connsiteY7" fmla="*/ 161943 h 514368"/>
              <a:gd name="connsiteX8" fmla="*/ 76200 w 466725"/>
              <a:gd name="connsiteY8" fmla="*/ 190518 h 514368"/>
              <a:gd name="connsiteX9" fmla="*/ 47625 w 466725"/>
              <a:gd name="connsiteY9" fmla="*/ 200043 h 514368"/>
              <a:gd name="connsiteX10" fmla="*/ 38100 w 466725"/>
              <a:gd name="connsiteY10" fmla="*/ 228618 h 514368"/>
              <a:gd name="connsiteX11" fmla="*/ 9525 w 466725"/>
              <a:gd name="connsiteY11" fmla="*/ 257193 h 514368"/>
              <a:gd name="connsiteX12" fmla="*/ 0 w 466725"/>
              <a:gd name="connsiteY12" fmla="*/ 285768 h 514368"/>
              <a:gd name="connsiteX13" fmla="*/ 9525 w 466725"/>
              <a:gd name="connsiteY13" fmla="*/ 361968 h 514368"/>
              <a:gd name="connsiteX14" fmla="*/ 38100 w 466725"/>
              <a:gd name="connsiteY14" fmla="*/ 381018 h 514368"/>
              <a:gd name="connsiteX15" fmla="*/ 133350 w 466725"/>
              <a:gd name="connsiteY15" fmla="*/ 400068 h 514368"/>
              <a:gd name="connsiteX16" fmla="*/ 247650 w 466725"/>
              <a:gd name="connsiteY16" fmla="*/ 476268 h 514368"/>
              <a:gd name="connsiteX17" fmla="*/ 276225 w 466725"/>
              <a:gd name="connsiteY17" fmla="*/ 495318 h 514368"/>
              <a:gd name="connsiteX18" fmla="*/ 333375 w 466725"/>
              <a:gd name="connsiteY18" fmla="*/ 514368 h 514368"/>
              <a:gd name="connsiteX19" fmla="*/ 390525 w 466725"/>
              <a:gd name="connsiteY19" fmla="*/ 504843 h 514368"/>
              <a:gd name="connsiteX20" fmla="*/ 419100 w 466725"/>
              <a:gd name="connsiteY20" fmla="*/ 485793 h 514368"/>
              <a:gd name="connsiteX21" fmla="*/ 466725 w 466725"/>
              <a:gd name="connsiteY21" fmla="*/ 400068 h 514368"/>
              <a:gd name="connsiteX22" fmla="*/ 457200 w 466725"/>
              <a:gd name="connsiteY22" fmla="*/ 276243 h 514368"/>
              <a:gd name="connsiteX23" fmla="*/ 428625 w 466725"/>
              <a:gd name="connsiteY23" fmla="*/ 219093 h 514368"/>
              <a:gd name="connsiteX24" fmla="*/ 409575 w 466725"/>
              <a:gd name="connsiteY24" fmla="*/ 161943 h 514368"/>
              <a:gd name="connsiteX25" fmla="*/ 390525 w 466725"/>
              <a:gd name="connsiteY25" fmla="*/ 133368 h 514368"/>
              <a:gd name="connsiteX26" fmla="*/ 352425 w 466725"/>
              <a:gd name="connsiteY26" fmla="*/ 47643 h 514368"/>
              <a:gd name="connsiteX27" fmla="*/ 333375 w 466725"/>
              <a:gd name="connsiteY27" fmla="*/ 19068 h 5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725" h="514368">
                <a:moveTo>
                  <a:pt x="333375" y="19068"/>
                </a:moveTo>
                <a:lnTo>
                  <a:pt x="333375" y="19068"/>
                </a:lnTo>
                <a:cubicBezTo>
                  <a:pt x="272286" y="5493"/>
                  <a:pt x="253988" y="-10693"/>
                  <a:pt x="200025" y="9543"/>
                </a:cubicBezTo>
                <a:cubicBezTo>
                  <a:pt x="189306" y="13563"/>
                  <a:pt x="180975" y="22243"/>
                  <a:pt x="171450" y="28593"/>
                </a:cubicBezTo>
                <a:cubicBezTo>
                  <a:pt x="165100" y="47643"/>
                  <a:pt x="163539" y="69035"/>
                  <a:pt x="152400" y="85743"/>
                </a:cubicBezTo>
                <a:cubicBezTo>
                  <a:pt x="146050" y="95268"/>
                  <a:pt x="138470" y="104079"/>
                  <a:pt x="133350" y="114318"/>
                </a:cubicBezTo>
                <a:cubicBezTo>
                  <a:pt x="128860" y="123298"/>
                  <a:pt x="130097" y="135053"/>
                  <a:pt x="123825" y="142893"/>
                </a:cubicBezTo>
                <a:cubicBezTo>
                  <a:pt x="116674" y="151832"/>
                  <a:pt x="104775" y="155593"/>
                  <a:pt x="95250" y="161943"/>
                </a:cubicBezTo>
                <a:cubicBezTo>
                  <a:pt x="88900" y="171468"/>
                  <a:pt x="85139" y="183367"/>
                  <a:pt x="76200" y="190518"/>
                </a:cubicBezTo>
                <a:cubicBezTo>
                  <a:pt x="68360" y="196790"/>
                  <a:pt x="54725" y="192943"/>
                  <a:pt x="47625" y="200043"/>
                </a:cubicBezTo>
                <a:cubicBezTo>
                  <a:pt x="40525" y="207143"/>
                  <a:pt x="43669" y="220264"/>
                  <a:pt x="38100" y="228618"/>
                </a:cubicBezTo>
                <a:cubicBezTo>
                  <a:pt x="30628" y="239826"/>
                  <a:pt x="19050" y="247668"/>
                  <a:pt x="9525" y="257193"/>
                </a:cubicBezTo>
                <a:cubicBezTo>
                  <a:pt x="6350" y="266718"/>
                  <a:pt x="0" y="275728"/>
                  <a:pt x="0" y="285768"/>
                </a:cubicBezTo>
                <a:cubicBezTo>
                  <a:pt x="0" y="311366"/>
                  <a:pt x="18" y="338201"/>
                  <a:pt x="9525" y="361968"/>
                </a:cubicBezTo>
                <a:cubicBezTo>
                  <a:pt x="13777" y="372597"/>
                  <a:pt x="27578" y="376509"/>
                  <a:pt x="38100" y="381018"/>
                </a:cubicBezTo>
                <a:cubicBezTo>
                  <a:pt x="56184" y="388768"/>
                  <a:pt x="120457" y="397919"/>
                  <a:pt x="133350" y="400068"/>
                </a:cubicBezTo>
                <a:lnTo>
                  <a:pt x="247650" y="476268"/>
                </a:lnTo>
                <a:cubicBezTo>
                  <a:pt x="257175" y="482618"/>
                  <a:pt x="265365" y="491698"/>
                  <a:pt x="276225" y="495318"/>
                </a:cubicBezTo>
                <a:lnTo>
                  <a:pt x="333375" y="514368"/>
                </a:lnTo>
                <a:cubicBezTo>
                  <a:pt x="352425" y="511193"/>
                  <a:pt x="372203" y="510950"/>
                  <a:pt x="390525" y="504843"/>
                </a:cubicBezTo>
                <a:cubicBezTo>
                  <a:pt x="401385" y="501223"/>
                  <a:pt x="411562" y="494408"/>
                  <a:pt x="419100" y="485793"/>
                </a:cubicBezTo>
                <a:cubicBezTo>
                  <a:pt x="454371" y="445483"/>
                  <a:pt x="453643" y="439315"/>
                  <a:pt x="466725" y="400068"/>
                </a:cubicBezTo>
                <a:cubicBezTo>
                  <a:pt x="463550" y="358793"/>
                  <a:pt x="462335" y="317320"/>
                  <a:pt x="457200" y="276243"/>
                </a:cubicBezTo>
                <a:cubicBezTo>
                  <a:pt x="452669" y="239995"/>
                  <a:pt x="443423" y="252388"/>
                  <a:pt x="428625" y="219093"/>
                </a:cubicBezTo>
                <a:cubicBezTo>
                  <a:pt x="420470" y="200743"/>
                  <a:pt x="420714" y="178651"/>
                  <a:pt x="409575" y="161943"/>
                </a:cubicBezTo>
                <a:cubicBezTo>
                  <a:pt x="403225" y="152418"/>
                  <a:pt x="395174" y="143829"/>
                  <a:pt x="390525" y="133368"/>
                </a:cubicBezTo>
                <a:cubicBezTo>
                  <a:pt x="382997" y="116430"/>
                  <a:pt x="373981" y="63810"/>
                  <a:pt x="352425" y="47643"/>
                </a:cubicBezTo>
                <a:cubicBezTo>
                  <a:pt x="347345" y="43833"/>
                  <a:pt x="336550" y="23830"/>
                  <a:pt x="333375" y="19068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48472" y="2175170"/>
            <a:ext cx="895350" cy="428625"/>
          </a:xfrm>
          <a:custGeom>
            <a:avLst/>
            <a:gdLst>
              <a:gd name="connsiteX0" fmla="*/ 809625 w 895350"/>
              <a:gd name="connsiteY0" fmla="*/ 47625 h 428625"/>
              <a:gd name="connsiteX1" fmla="*/ 809625 w 895350"/>
              <a:gd name="connsiteY1" fmla="*/ 47625 h 428625"/>
              <a:gd name="connsiteX2" fmla="*/ 723900 w 895350"/>
              <a:gd name="connsiteY2" fmla="*/ 28575 h 428625"/>
              <a:gd name="connsiteX3" fmla="*/ 619125 w 895350"/>
              <a:gd name="connsiteY3" fmla="*/ 0 h 428625"/>
              <a:gd name="connsiteX4" fmla="*/ 514350 w 895350"/>
              <a:gd name="connsiteY4" fmla="*/ 9525 h 428625"/>
              <a:gd name="connsiteX5" fmla="*/ 457200 w 895350"/>
              <a:gd name="connsiteY5" fmla="*/ 28575 h 428625"/>
              <a:gd name="connsiteX6" fmla="*/ 428625 w 895350"/>
              <a:gd name="connsiteY6" fmla="*/ 38100 h 428625"/>
              <a:gd name="connsiteX7" fmla="*/ 400050 w 895350"/>
              <a:gd name="connsiteY7" fmla="*/ 47625 h 428625"/>
              <a:gd name="connsiteX8" fmla="*/ 247650 w 895350"/>
              <a:gd name="connsiteY8" fmla="*/ 57150 h 428625"/>
              <a:gd name="connsiteX9" fmla="*/ 152400 w 895350"/>
              <a:gd name="connsiteY9" fmla="*/ 85725 h 428625"/>
              <a:gd name="connsiteX10" fmla="*/ 95250 w 895350"/>
              <a:gd name="connsiteY10" fmla="*/ 123825 h 428625"/>
              <a:gd name="connsiteX11" fmla="*/ 76200 w 895350"/>
              <a:gd name="connsiteY11" fmla="*/ 152400 h 428625"/>
              <a:gd name="connsiteX12" fmla="*/ 66675 w 895350"/>
              <a:gd name="connsiteY12" fmla="*/ 180975 h 428625"/>
              <a:gd name="connsiteX13" fmla="*/ 38100 w 895350"/>
              <a:gd name="connsiteY13" fmla="*/ 200025 h 428625"/>
              <a:gd name="connsiteX14" fmla="*/ 28575 w 895350"/>
              <a:gd name="connsiteY14" fmla="*/ 228600 h 428625"/>
              <a:gd name="connsiteX15" fmla="*/ 9525 w 895350"/>
              <a:gd name="connsiteY15" fmla="*/ 257175 h 428625"/>
              <a:gd name="connsiteX16" fmla="*/ 0 w 895350"/>
              <a:gd name="connsiteY16" fmla="*/ 314325 h 428625"/>
              <a:gd name="connsiteX17" fmla="*/ 28575 w 895350"/>
              <a:gd name="connsiteY17" fmla="*/ 409575 h 428625"/>
              <a:gd name="connsiteX18" fmla="*/ 57150 w 895350"/>
              <a:gd name="connsiteY18" fmla="*/ 428625 h 428625"/>
              <a:gd name="connsiteX19" fmla="*/ 257175 w 895350"/>
              <a:gd name="connsiteY19" fmla="*/ 419100 h 428625"/>
              <a:gd name="connsiteX20" fmla="*/ 314325 w 895350"/>
              <a:gd name="connsiteY20" fmla="*/ 400050 h 428625"/>
              <a:gd name="connsiteX21" fmla="*/ 361950 w 895350"/>
              <a:gd name="connsiteY21" fmla="*/ 390525 h 428625"/>
              <a:gd name="connsiteX22" fmla="*/ 400050 w 895350"/>
              <a:gd name="connsiteY22" fmla="*/ 381000 h 428625"/>
              <a:gd name="connsiteX23" fmla="*/ 466725 w 895350"/>
              <a:gd name="connsiteY23" fmla="*/ 371475 h 428625"/>
              <a:gd name="connsiteX24" fmla="*/ 552450 w 895350"/>
              <a:gd name="connsiteY24" fmla="*/ 352425 h 428625"/>
              <a:gd name="connsiteX25" fmla="*/ 600075 w 895350"/>
              <a:gd name="connsiteY25" fmla="*/ 342900 h 428625"/>
              <a:gd name="connsiteX26" fmla="*/ 628650 w 895350"/>
              <a:gd name="connsiteY26" fmla="*/ 333375 h 428625"/>
              <a:gd name="connsiteX27" fmla="*/ 704850 w 895350"/>
              <a:gd name="connsiteY27" fmla="*/ 314325 h 428625"/>
              <a:gd name="connsiteX28" fmla="*/ 704850 w 895350"/>
              <a:gd name="connsiteY28" fmla="*/ 314325 h 428625"/>
              <a:gd name="connsiteX29" fmla="*/ 752475 w 895350"/>
              <a:gd name="connsiteY29" fmla="*/ 304800 h 428625"/>
              <a:gd name="connsiteX30" fmla="*/ 809625 w 895350"/>
              <a:gd name="connsiteY30" fmla="*/ 285750 h 428625"/>
              <a:gd name="connsiteX31" fmla="*/ 838200 w 895350"/>
              <a:gd name="connsiteY31" fmla="*/ 257175 h 428625"/>
              <a:gd name="connsiteX32" fmla="*/ 866775 w 895350"/>
              <a:gd name="connsiteY32" fmla="*/ 247650 h 428625"/>
              <a:gd name="connsiteX33" fmla="*/ 895350 w 895350"/>
              <a:gd name="connsiteY33" fmla="*/ 228600 h 428625"/>
              <a:gd name="connsiteX34" fmla="*/ 876300 w 895350"/>
              <a:gd name="connsiteY34" fmla="*/ 85725 h 428625"/>
              <a:gd name="connsiteX35" fmla="*/ 857250 w 895350"/>
              <a:gd name="connsiteY35" fmla="*/ 57150 h 428625"/>
              <a:gd name="connsiteX36" fmla="*/ 809625 w 895350"/>
              <a:gd name="connsiteY36" fmla="*/ 47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5350" h="428625">
                <a:moveTo>
                  <a:pt x="809625" y="47625"/>
                </a:moveTo>
                <a:lnTo>
                  <a:pt x="809625" y="47625"/>
                </a:lnTo>
                <a:cubicBezTo>
                  <a:pt x="781050" y="41275"/>
                  <a:pt x="752184" y="36117"/>
                  <a:pt x="723900" y="28575"/>
                </a:cubicBezTo>
                <a:cubicBezTo>
                  <a:pt x="578883" y="-10096"/>
                  <a:pt x="744899" y="25155"/>
                  <a:pt x="619125" y="0"/>
                </a:cubicBezTo>
                <a:cubicBezTo>
                  <a:pt x="584200" y="3175"/>
                  <a:pt x="548885" y="3431"/>
                  <a:pt x="514350" y="9525"/>
                </a:cubicBezTo>
                <a:cubicBezTo>
                  <a:pt x="494575" y="13015"/>
                  <a:pt x="476250" y="22225"/>
                  <a:pt x="457200" y="28575"/>
                </a:cubicBezTo>
                <a:lnTo>
                  <a:pt x="428625" y="38100"/>
                </a:lnTo>
                <a:cubicBezTo>
                  <a:pt x="419100" y="41275"/>
                  <a:pt x="410071" y="46999"/>
                  <a:pt x="400050" y="47625"/>
                </a:cubicBezTo>
                <a:lnTo>
                  <a:pt x="247650" y="57150"/>
                </a:lnTo>
                <a:cubicBezTo>
                  <a:pt x="178081" y="80340"/>
                  <a:pt x="209981" y="71330"/>
                  <a:pt x="152400" y="85725"/>
                </a:cubicBezTo>
                <a:cubicBezTo>
                  <a:pt x="133350" y="98425"/>
                  <a:pt x="107950" y="104775"/>
                  <a:pt x="95250" y="123825"/>
                </a:cubicBezTo>
                <a:cubicBezTo>
                  <a:pt x="88900" y="133350"/>
                  <a:pt x="81320" y="142161"/>
                  <a:pt x="76200" y="152400"/>
                </a:cubicBezTo>
                <a:cubicBezTo>
                  <a:pt x="71710" y="161380"/>
                  <a:pt x="72947" y="173135"/>
                  <a:pt x="66675" y="180975"/>
                </a:cubicBezTo>
                <a:cubicBezTo>
                  <a:pt x="59524" y="189914"/>
                  <a:pt x="47625" y="193675"/>
                  <a:pt x="38100" y="200025"/>
                </a:cubicBezTo>
                <a:cubicBezTo>
                  <a:pt x="34925" y="209550"/>
                  <a:pt x="33065" y="219620"/>
                  <a:pt x="28575" y="228600"/>
                </a:cubicBezTo>
                <a:cubicBezTo>
                  <a:pt x="23455" y="238839"/>
                  <a:pt x="13145" y="246315"/>
                  <a:pt x="9525" y="257175"/>
                </a:cubicBezTo>
                <a:cubicBezTo>
                  <a:pt x="3418" y="275497"/>
                  <a:pt x="3175" y="295275"/>
                  <a:pt x="0" y="314325"/>
                </a:cubicBezTo>
                <a:cubicBezTo>
                  <a:pt x="5995" y="356292"/>
                  <a:pt x="-303" y="380697"/>
                  <a:pt x="28575" y="409575"/>
                </a:cubicBezTo>
                <a:cubicBezTo>
                  <a:pt x="36670" y="417670"/>
                  <a:pt x="47625" y="422275"/>
                  <a:pt x="57150" y="428625"/>
                </a:cubicBezTo>
                <a:cubicBezTo>
                  <a:pt x="123825" y="425450"/>
                  <a:pt x="190833" y="426471"/>
                  <a:pt x="257175" y="419100"/>
                </a:cubicBezTo>
                <a:cubicBezTo>
                  <a:pt x="277133" y="416882"/>
                  <a:pt x="294634" y="403988"/>
                  <a:pt x="314325" y="400050"/>
                </a:cubicBezTo>
                <a:cubicBezTo>
                  <a:pt x="330200" y="396875"/>
                  <a:pt x="346146" y="394037"/>
                  <a:pt x="361950" y="390525"/>
                </a:cubicBezTo>
                <a:cubicBezTo>
                  <a:pt x="374729" y="387685"/>
                  <a:pt x="387170" y="383342"/>
                  <a:pt x="400050" y="381000"/>
                </a:cubicBezTo>
                <a:cubicBezTo>
                  <a:pt x="422139" y="376984"/>
                  <a:pt x="444580" y="375166"/>
                  <a:pt x="466725" y="371475"/>
                </a:cubicBezTo>
                <a:cubicBezTo>
                  <a:pt x="524180" y="361899"/>
                  <a:pt x="501075" y="363842"/>
                  <a:pt x="552450" y="352425"/>
                </a:cubicBezTo>
                <a:cubicBezTo>
                  <a:pt x="568254" y="348913"/>
                  <a:pt x="584369" y="346827"/>
                  <a:pt x="600075" y="342900"/>
                </a:cubicBezTo>
                <a:cubicBezTo>
                  <a:pt x="609815" y="340465"/>
                  <a:pt x="618964" y="336017"/>
                  <a:pt x="628650" y="333375"/>
                </a:cubicBezTo>
                <a:cubicBezTo>
                  <a:pt x="653909" y="326486"/>
                  <a:pt x="679450" y="320675"/>
                  <a:pt x="704850" y="314325"/>
                </a:cubicBezTo>
                <a:lnTo>
                  <a:pt x="704850" y="314325"/>
                </a:lnTo>
                <a:cubicBezTo>
                  <a:pt x="720725" y="311150"/>
                  <a:pt x="736856" y="309060"/>
                  <a:pt x="752475" y="304800"/>
                </a:cubicBezTo>
                <a:cubicBezTo>
                  <a:pt x="771848" y="299516"/>
                  <a:pt x="809625" y="285750"/>
                  <a:pt x="809625" y="285750"/>
                </a:cubicBezTo>
                <a:cubicBezTo>
                  <a:pt x="819150" y="276225"/>
                  <a:pt x="826992" y="264647"/>
                  <a:pt x="838200" y="257175"/>
                </a:cubicBezTo>
                <a:cubicBezTo>
                  <a:pt x="846554" y="251606"/>
                  <a:pt x="857795" y="252140"/>
                  <a:pt x="866775" y="247650"/>
                </a:cubicBezTo>
                <a:cubicBezTo>
                  <a:pt x="877014" y="242530"/>
                  <a:pt x="885825" y="234950"/>
                  <a:pt x="895350" y="228600"/>
                </a:cubicBezTo>
                <a:cubicBezTo>
                  <a:pt x="893222" y="203064"/>
                  <a:pt x="895754" y="124632"/>
                  <a:pt x="876300" y="85725"/>
                </a:cubicBezTo>
                <a:cubicBezTo>
                  <a:pt x="871180" y="75486"/>
                  <a:pt x="866189" y="64301"/>
                  <a:pt x="857250" y="57150"/>
                </a:cubicBezTo>
                <a:cubicBezTo>
                  <a:pt x="825663" y="31880"/>
                  <a:pt x="817563" y="49213"/>
                  <a:pt x="809625" y="47625"/>
                </a:cubicBezTo>
                <a:close/>
              </a:path>
            </a:pathLst>
          </a:cu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45789" y="2428875"/>
            <a:ext cx="936412" cy="400050"/>
          </a:xfrm>
          <a:custGeom>
            <a:avLst/>
            <a:gdLst>
              <a:gd name="connsiteX0" fmla="*/ 838711 w 936412"/>
              <a:gd name="connsiteY0" fmla="*/ 0 h 400050"/>
              <a:gd name="connsiteX1" fmla="*/ 838711 w 936412"/>
              <a:gd name="connsiteY1" fmla="*/ 0 h 400050"/>
              <a:gd name="connsiteX2" fmla="*/ 752986 w 936412"/>
              <a:gd name="connsiteY2" fmla="*/ 19050 h 400050"/>
              <a:gd name="connsiteX3" fmla="*/ 724411 w 936412"/>
              <a:gd name="connsiteY3" fmla="*/ 28575 h 400050"/>
              <a:gd name="connsiteX4" fmla="*/ 648211 w 936412"/>
              <a:gd name="connsiteY4" fmla="*/ 38100 h 400050"/>
              <a:gd name="connsiteX5" fmla="*/ 581536 w 936412"/>
              <a:gd name="connsiteY5" fmla="*/ 47625 h 400050"/>
              <a:gd name="connsiteX6" fmla="*/ 552961 w 936412"/>
              <a:gd name="connsiteY6" fmla="*/ 57150 h 400050"/>
              <a:gd name="connsiteX7" fmla="*/ 429136 w 936412"/>
              <a:gd name="connsiteY7" fmla="*/ 28575 h 400050"/>
              <a:gd name="connsiteX8" fmla="*/ 400561 w 936412"/>
              <a:gd name="connsiteY8" fmla="*/ 19050 h 400050"/>
              <a:gd name="connsiteX9" fmla="*/ 371986 w 936412"/>
              <a:gd name="connsiteY9" fmla="*/ 9525 h 400050"/>
              <a:gd name="connsiteX10" fmla="*/ 305311 w 936412"/>
              <a:gd name="connsiteY10" fmla="*/ 19050 h 400050"/>
              <a:gd name="connsiteX11" fmla="*/ 276736 w 936412"/>
              <a:gd name="connsiteY11" fmla="*/ 28575 h 400050"/>
              <a:gd name="connsiteX12" fmla="*/ 238636 w 936412"/>
              <a:gd name="connsiteY12" fmla="*/ 114300 h 400050"/>
              <a:gd name="connsiteX13" fmla="*/ 210061 w 936412"/>
              <a:gd name="connsiteY13" fmla="*/ 133350 h 400050"/>
              <a:gd name="connsiteX14" fmla="*/ 152911 w 936412"/>
              <a:gd name="connsiteY14" fmla="*/ 152400 h 400050"/>
              <a:gd name="connsiteX15" fmla="*/ 124336 w 936412"/>
              <a:gd name="connsiteY15" fmla="*/ 161925 h 400050"/>
              <a:gd name="connsiteX16" fmla="*/ 95761 w 936412"/>
              <a:gd name="connsiteY16" fmla="*/ 171450 h 400050"/>
              <a:gd name="connsiteX17" fmla="*/ 10036 w 936412"/>
              <a:gd name="connsiteY17" fmla="*/ 190500 h 400050"/>
              <a:gd name="connsiteX18" fmla="*/ 10036 w 936412"/>
              <a:gd name="connsiteY18" fmla="*/ 266700 h 400050"/>
              <a:gd name="connsiteX19" fmla="*/ 19561 w 936412"/>
              <a:gd name="connsiteY19" fmla="*/ 295275 h 400050"/>
              <a:gd name="connsiteX20" fmla="*/ 48136 w 936412"/>
              <a:gd name="connsiteY20" fmla="*/ 314325 h 400050"/>
              <a:gd name="connsiteX21" fmla="*/ 95761 w 936412"/>
              <a:gd name="connsiteY21" fmla="*/ 352425 h 400050"/>
              <a:gd name="connsiteX22" fmla="*/ 114811 w 936412"/>
              <a:gd name="connsiteY22" fmla="*/ 381000 h 400050"/>
              <a:gd name="connsiteX23" fmla="*/ 171961 w 936412"/>
              <a:gd name="connsiteY23" fmla="*/ 400050 h 400050"/>
              <a:gd name="connsiteX24" fmla="*/ 248161 w 936412"/>
              <a:gd name="connsiteY24" fmla="*/ 381000 h 400050"/>
              <a:gd name="connsiteX25" fmla="*/ 305311 w 936412"/>
              <a:gd name="connsiteY25" fmla="*/ 342900 h 400050"/>
              <a:gd name="connsiteX26" fmla="*/ 333886 w 936412"/>
              <a:gd name="connsiteY26" fmla="*/ 333375 h 400050"/>
              <a:gd name="connsiteX27" fmla="*/ 391036 w 936412"/>
              <a:gd name="connsiteY27" fmla="*/ 304800 h 400050"/>
              <a:gd name="connsiteX28" fmla="*/ 419611 w 936412"/>
              <a:gd name="connsiteY28" fmla="*/ 276225 h 400050"/>
              <a:gd name="connsiteX29" fmla="*/ 476761 w 936412"/>
              <a:gd name="connsiteY29" fmla="*/ 257175 h 400050"/>
              <a:gd name="connsiteX30" fmla="*/ 619636 w 936412"/>
              <a:gd name="connsiteY30" fmla="*/ 285750 h 400050"/>
              <a:gd name="connsiteX31" fmla="*/ 648211 w 936412"/>
              <a:gd name="connsiteY31" fmla="*/ 295275 h 400050"/>
              <a:gd name="connsiteX32" fmla="*/ 676786 w 936412"/>
              <a:gd name="connsiteY32" fmla="*/ 304800 h 400050"/>
              <a:gd name="connsiteX33" fmla="*/ 772036 w 936412"/>
              <a:gd name="connsiteY33" fmla="*/ 295275 h 400050"/>
              <a:gd name="connsiteX34" fmla="*/ 829186 w 936412"/>
              <a:gd name="connsiteY34" fmla="*/ 276225 h 400050"/>
              <a:gd name="connsiteX35" fmla="*/ 857761 w 936412"/>
              <a:gd name="connsiteY35" fmla="*/ 266700 h 400050"/>
              <a:gd name="connsiteX36" fmla="*/ 914911 w 936412"/>
              <a:gd name="connsiteY36" fmla="*/ 219075 h 400050"/>
              <a:gd name="connsiteX37" fmla="*/ 924436 w 936412"/>
              <a:gd name="connsiteY37" fmla="*/ 85725 h 400050"/>
              <a:gd name="connsiteX38" fmla="*/ 867286 w 936412"/>
              <a:gd name="connsiteY38" fmla="*/ 38100 h 400050"/>
              <a:gd name="connsiteX39" fmla="*/ 857761 w 936412"/>
              <a:gd name="connsiteY39" fmla="*/ 9525 h 400050"/>
              <a:gd name="connsiteX40" fmla="*/ 838711 w 936412"/>
              <a:gd name="connsiteY40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6412" h="400050">
                <a:moveTo>
                  <a:pt x="838711" y="0"/>
                </a:moveTo>
                <a:lnTo>
                  <a:pt x="838711" y="0"/>
                </a:lnTo>
                <a:cubicBezTo>
                  <a:pt x="810136" y="6350"/>
                  <a:pt x="781384" y="11950"/>
                  <a:pt x="752986" y="19050"/>
                </a:cubicBezTo>
                <a:cubicBezTo>
                  <a:pt x="743246" y="21485"/>
                  <a:pt x="734289" y="26779"/>
                  <a:pt x="724411" y="28575"/>
                </a:cubicBezTo>
                <a:cubicBezTo>
                  <a:pt x="699226" y="33154"/>
                  <a:pt x="673584" y="34717"/>
                  <a:pt x="648211" y="38100"/>
                </a:cubicBezTo>
                <a:lnTo>
                  <a:pt x="581536" y="47625"/>
                </a:lnTo>
                <a:cubicBezTo>
                  <a:pt x="572011" y="50800"/>
                  <a:pt x="563001" y="57150"/>
                  <a:pt x="552961" y="57150"/>
                </a:cubicBezTo>
                <a:cubicBezTo>
                  <a:pt x="503502" y="57150"/>
                  <a:pt x="474406" y="43665"/>
                  <a:pt x="429136" y="28575"/>
                </a:cubicBezTo>
                <a:lnTo>
                  <a:pt x="400561" y="19050"/>
                </a:lnTo>
                <a:lnTo>
                  <a:pt x="371986" y="9525"/>
                </a:lnTo>
                <a:cubicBezTo>
                  <a:pt x="349761" y="12700"/>
                  <a:pt x="327326" y="14647"/>
                  <a:pt x="305311" y="19050"/>
                </a:cubicBezTo>
                <a:cubicBezTo>
                  <a:pt x="295466" y="21019"/>
                  <a:pt x="282572" y="20405"/>
                  <a:pt x="276736" y="28575"/>
                </a:cubicBezTo>
                <a:cubicBezTo>
                  <a:pt x="229579" y="94595"/>
                  <a:pt x="282785" y="70151"/>
                  <a:pt x="238636" y="114300"/>
                </a:cubicBezTo>
                <a:cubicBezTo>
                  <a:pt x="230541" y="122395"/>
                  <a:pt x="220522" y="128701"/>
                  <a:pt x="210061" y="133350"/>
                </a:cubicBezTo>
                <a:cubicBezTo>
                  <a:pt x="191711" y="141505"/>
                  <a:pt x="171961" y="146050"/>
                  <a:pt x="152911" y="152400"/>
                </a:cubicBezTo>
                <a:lnTo>
                  <a:pt x="124336" y="161925"/>
                </a:lnTo>
                <a:cubicBezTo>
                  <a:pt x="114811" y="165100"/>
                  <a:pt x="105606" y="169481"/>
                  <a:pt x="95761" y="171450"/>
                </a:cubicBezTo>
                <a:cubicBezTo>
                  <a:pt x="35299" y="183542"/>
                  <a:pt x="63842" y="177048"/>
                  <a:pt x="10036" y="190500"/>
                </a:cubicBezTo>
                <a:cubicBezTo>
                  <a:pt x="-3590" y="231379"/>
                  <a:pt x="-3100" y="214156"/>
                  <a:pt x="10036" y="266700"/>
                </a:cubicBezTo>
                <a:cubicBezTo>
                  <a:pt x="12471" y="276440"/>
                  <a:pt x="13289" y="287435"/>
                  <a:pt x="19561" y="295275"/>
                </a:cubicBezTo>
                <a:cubicBezTo>
                  <a:pt x="26712" y="304214"/>
                  <a:pt x="38611" y="307975"/>
                  <a:pt x="48136" y="314325"/>
                </a:cubicBezTo>
                <a:cubicBezTo>
                  <a:pt x="102731" y="396217"/>
                  <a:pt x="30036" y="299845"/>
                  <a:pt x="95761" y="352425"/>
                </a:cubicBezTo>
                <a:cubicBezTo>
                  <a:pt x="104700" y="359576"/>
                  <a:pt x="105103" y="374933"/>
                  <a:pt x="114811" y="381000"/>
                </a:cubicBezTo>
                <a:cubicBezTo>
                  <a:pt x="131839" y="391643"/>
                  <a:pt x="171961" y="400050"/>
                  <a:pt x="171961" y="400050"/>
                </a:cubicBezTo>
                <a:cubicBezTo>
                  <a:pt x="185156" y="397411"/>
                  <a:pt x="231686" y="390153"/>
                  <a:pt x="248161" y="381000"/>
                </a:cubicBezTo>
                <a:cubicBezTo>
                  <a:pt x="268175" y="369881"/>
                  <a:pt x="283591" y="350140"/>
                  <a:pt x="305311" y="342900"/>
                </a:cubicBezTo>
                <a:cubicBezTo>
                  <a:pt x="314836" y="339725"/>
                  <a:pt x="324906" y="337865"/>
                  <a:pt x="333886" y="333375"/>
                </a:cubicBezTo>
                <a:cubicBezTo>
                  <a:pt x="407744" y="296446"/>
                  <a:pt x="319212" y="328741"/>
                  <a:pt x="391036" y="304800"/>
                </a:cubicBezTo>
                <a:cubicBezTo>
                  <a:pt x="400561" y="295275"/>
                  <a:pt x="407836" y="282767"/>
                  <a:pt x="419611" y="276225"/>
                </a:cubicBezTo>
                <a:cubicBezTo>
                  <a:pt x="437164" y="266473"/>
                  <a:pt x="476761" y="257175"/>
                  <a:pt x="476761" y="257175"/>
                </a:cubicBezTo>
                <a:cubicBezTo>
                  <a:pt x="582444" y="268918"/>
                  <a:pt x="535211" y="257608"/>
                  <a:pt x="619636" y="285750"/>
                </a:cubicBezTo>
                <a:lnTo>
                  <a:pt x="648211" y="295275"/>
                </a:lnTo>
                <a:lnTo>
                  <a:pt x="676786" y="304800"/>
                </a:lnTo>
                <a:cubicBezTo>
                  <a:pt x="708536" y="301625"/>
                  <a:pt x="740674" y="301155"/>
                  <a:pt x="772036" y="295275"/>
                </a:cubicBezTo>
                <a:cubicBezTo>
                  <a:pt x="791773" y="291574"/>
                  <a:pt x="810136" y="282575"/>
                  <a:pt x="829186" y="276225"/>
                </a:cubicBezTo>
                <a:cubicBezTo>
                  <a:pt x="838711" y="273050"/>
                  <a:pt x="849407" y="272269"/>
                  <a:pt x="857761" y="266700"/>
                </a:cubicBezTo>
                <a:cubicBezTo>
                  <a:pt x="897544" y="240178"/>
                  <a:pt x="878241" y="255745"/>
                  <a:pt x="914911" y="219075"/>
                </a:cubicBezTo>
                <a:cubicBezTo>
                  <a:pt x="933449" y="163460"/>
                  <a:pt x="947423" y="148938"/>
                  <a:pt x="924436" y="85725"/>
                </a:cubicBezTo>
                <a:cubicBezTo>
                  <a:pt x="918569" y="69590"/>
                  <a:pt x="880892" y="47171"/>
                  <a:pt x="867286" y="38100"/>
                </a:cubicBezTo>
                <a:cubicBezTo>
                  <a:pt x="864111" y="28575"/>
                  <a:pt x="864861" y="16625"/>
                  <a:pt x="857761" y="9525"/>
                </a:cubicBezTo>
                <a:cubicBezTo>
                  <a:pt x="850661" y="2425"/>
                  <a:pt x="841886" y="1587"/>
                  <a:pt x="838711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53" y="-1926"/>
            <a:ext cx="8677311" cy="607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53" y="3950271"/>
            <a:ext cx="8677311" cy="270843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types of routes do you see in Southwest Asia?</a:t>
            </a:r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sz="12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lines show land routes.  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______ carried goods.</a:t>
            </a:r>
          </a:p>
          <a:p>
            <a:pPr algn="ctr"/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US" sz="2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blue</a:t>
            </a:r>
            <a:r>
              <a:rPr lang="en-US" sz="2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lines show water routes. </a:t>
            </a:r>
            <a: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______ carried goods.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----</a:t>
            </a:r>
          </a:p>
          <a:p>
            <a:pPr lvl="0" algn="ctr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Notice where red and blue lines meet. 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these places, cargo is moved from ships to camels or vv.</a:t>
            </a:r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This provides a </a:t>
            </a:r>
            <a:r>
              <a:rPr lang="en-US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lot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of jobs for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people.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7118" y="2033650"/>
            <a:ext cx="1306287" cy="1124796"/>
          </a:xfrm>
          <a:prstGeom prst="roundRect">
            <a:avLst/>
          </a:prstGeom>
          <a:solidFill>
            <a:srgbClr val="7030A0">
              <a:alpha val="16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6770" y="14874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542" y="16721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416" y="32273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119742" y="2070018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549234" y="2202851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292904" y="2632138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571506" y="5522994"/>
            <a:ext cx="347358" cy="276813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53" y="-1926"/>
            <a:ext cx="8677311" cy="60761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69770" y="2025551"/>
            <a:ext cx="1306287" cy="1124796"/>
          </a:xfrm>
          <a:prstGeom prst="roundRect">
            <a:avLst/>
          </a:prstGeom>
          <a:solidFill>
            <a:srgbClr val="7030A0">
              <a:alpha val="16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6770" y="14874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542" y="16721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416" y="32273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00" y="4089112"/>
            <a:ext cx="8409215" cy="1923604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 Southwest Asia was in a </a:t>
            </a:r>
            <a:b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“middle” location </a:t>
            </a:r>
            <a:b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along ancient trade routes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lvl="0" algn="ctr"/>
            <a:endParaRPr lang="en-US" sz="11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was a </a:t>
            </a:r>
            <a:r>
              <a:rPr lang="en-US" sz="2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CONNECTIONS resource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in ancient times.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911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51" y="158263"/>
            <a:ext cx="8863924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4. Valuable fuel resource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(modern times)</a:t>
            </a:r>
            <a:endParaRPr lang="en-US" sz="2400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459" y="1025114"/>
            <a:ext cx="1012371" cy="157112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8947" y="3008588"/>
            <a:ext cx="3688080" cy="183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7991" y="4664432"/>
            <a:ext cx="3390265" cy="2109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b="34590"/>
          <a:stretch/>
        </p:blipFill>
        <p:spPr bwMode="auto">
          <a:xfrm>
            <a:off x="1403216" y="1815170"/>
            <a:ext cx="2447699" cy="1385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2830" y="882399"/>
            <a:ext cx="5911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Oil is so important in modern life, that </a:t>
            </a:r>
            <a:br>
              <a:rPr lang="en-US" sz="2400" dirty="0" smtClean="0"/>
            </a:br>
            <a:r>
              <a:rPr lang="en-US" sz="2000" dirty="0" smtClean="0"/>
              <a:t>-- people drill thousands of feet into the earth,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50915" y="1916592"/>
            <a:ext cx="237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 pump oil out of </a:t>
            </a:r>
            <a:br>
              <a:rPr lang="en-US" sz="2000" dirty="0" smtClean="0"/>
            </a:br>
            <a:r>
              <a:rPr lang="en-US" sz="2000" dirty="0" smtClean="0"/>
              <a:t>   deep in the earth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17027" y="3200788"/>
            <a:ext cx="2857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 move oil across oceans </a:t>
            </a:r>
            <a:br>
              <a:rPr lang="en-US" sz="2000" dirty="0" smtClean="0"/>
            </a:br>
            <a:r>
              <a:rPr lang="en-US" sz="2000" dirty="0" smtClean="0"/>
              <a:t>    in huge tanker ships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48256" y="4736664"/>
            <a:ext cx="2661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 turn it into gasoline </a:t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in refineries</a:t>
            </a:r>
          </a:p>
          <a:p>
            <a:r>
              <a:rPr lang="en-US" sz="2000" dirty="0" smtClean="0"/>
              <a:t>-- move it across the</a:t>
            </a:r>
            <a:br>
              <a:rPr lang="en-US" sz="2000" dirty="0" smtClean="0"/>
            </a:br>
            <a:r>
              <a:rPr lang="en-US" sz="2000" dirty="0" smtClean="0"/>
              <a:t>    country in tank cars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523" y="6207659"/>
            <a:ext cx="18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(Photos are from </a:t>
            </a:r>
            <a:b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P. </a:t>
            </a:r>
            <a:r>
              <a:rPr lang="en-US" sz="1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Gersmehl</a:t>
            </a:r>
            <a:r>
              <a:rPr lang="en-US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8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698343"/>
            <a:ext cx="8724900" cy="3981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" y="6391390"/>
            <a:ext cx="7498080" cy="40011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is in the Unit 5 handouts.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751" y="158263"/>
            <a:ext cx="8863924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4. A valuable fuel resource</a:t>
            </a:r>
          </a:p>
          <a:p>
            <a:pPr lvl="0"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world region produces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most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oil each day?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2941" y="2866108"/>
            <a:ext cx="1240971" cy="923330"/>
          </a:xfrm>
          <a:prstGeom prst="rect">
            <a:avLst/>
          </a:prstGeom>
          <a:noFill/>
          <a:ln w="635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77194" y="5437283"/>
            <a:ext cx="6467303" cy="86177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world region produces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lowest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amount of oil each day?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445" y="2115069"/>
            <a:ext cx="94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Europe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63860" y="3619815"/>
            <a:ext cx="159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Southwest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07875"/>
            <a:ext cx="87249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51" y="158263"/>
            <a:ext cx="8863924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fuel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world region produces</a:t>
            </a:r>
            <a:b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most</a:t>
            </a:r>
            <a:r>
              <a:rPr lang="en-US" sz="2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oil each day?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498" y="2976844"/>
            <a:ext cx="832757" cy="707886"/>
          </a:xfrm>
          <a:prstGeom prst="rect">
            <a:avLst/>
          </a:prstGeom>
          <a:noFill/>
          <a:ln w="635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endParaRPr lang="en-US" sz="1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2501" y="5370783"/>
            <a:ext cx="6467303" cy="86177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world region produces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lowest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amount of oil each day?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860" y="3619815"/>
            <a:ext cx="159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Southwest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445" y="2115069"/>
            <a:ext cx="94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Europe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4180" y="6355668"/>
            <a:ext cx="571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Source:  U.S. Energy Information Administration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47" y="732822"/>
            <a:ext cx="8964425" cy="4076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140" y="112336"/>
            <a:ext cx="7843838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Where is Southwest Asia?</a:t>
            </a:r>
            <a:endParaRPr lang="en-US" sz="32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208814" y="2021024"/>
            <a:ext cx="718457" cy="80381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5042" y="161598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Europe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771" y="193419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Asia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059" y="296158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Africa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500" y="2592251"/>
            <a:ext cx="146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Americas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11" y="4685091"/>
            <a:ext cx="850074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Describe where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Southwest Asia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 located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relation to other continents.</a:t>
            </a:r>
            <a:endParaRPr lang="en-US" sz="22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8014" y="-20548"/>
            <a:ext cx="5522440" cy="571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4688" y="115810"/>
            <a:ext cx="3507986" cy="5109091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fuel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endParaRPr lang="en-US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3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Is oil found everywhere in Southwest Asia?</a:t>
            </a:r>
          </a:p>
          <a:p>
            <a:pPr lvl="0" algn="ctr"/>
            <a:endParaRPr lang="en-U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would you describe </a:t>
            </a:r>
            <a:r>
              <a:rPr lang="en-US" sz="25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where</a:t>
            </a:r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most of the oil is located?</a:t>
            </a:r>
          </a:p>
          <a:p>
            <a:pPr lvl="0" algn="ctr"/>
            <a:endParaRPr lang="en-US" sz="25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Only part of 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Southwest Asia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has oil to sell.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83" y="5709179"/>
            <a:ext cx="517506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map comes from the clickable PDF </a:t>
            </a:r>
            <a:b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named “SW Asia mini GIS.”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6" y="20548"/>
            <a:ext cx="5486400" cy="5719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568" y="867560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French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601" y="2383135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English</a:t>
            </a:r>
          </a:p>
        </p:txBody>
      </p:sp>
      <p:sp>
        <p:nvSpPr>
          <p:cNvPr id="5" name="Freeform 4"/>
          <p:cNvSpPr/>
          <p:nvPr/>
        </p:nvSpPr>
        <p:spPr>
          <a:xfrm>
            <a:off x="1514713" y="1212850"/>
            <a:ext cx="1240463" cy="685800"/>
          </a:xfrm>
          <a:custGeom>
            <a:avLst/>
            <a:gdLst>
              <a:gd name="connsiteX0" fmla="*/ 278234 w 1240463"/>
              <a:gd name="connsiteY0" fmla="*/ 9525 h 685800"/>
              <a:gd name="connsiteX1" fmla="*/ 278234 w 1240463"/>
              <a:gd name="connsiteY1" fmla="*/ 9525 h 685800"/>
              <a:gd name="connsiteX2" fmla="*/ 211559 w 1240463"/>
              <a:gd name="connsiteY2" fmla="*/ 57150 h 685800"/>
              <a:gd name="connsiteX3" fmla="*/ 192509 w 1240463"/>
              <a:gd name="connsiteY3" fmla="*/ 114300 h 685800"/>
              <a:gd name="connsiteX4" fmla="*/ 182984 w 1240463"/>
              <a:gd name="connsiteY4" fmla="*/ 361950 h 685800"/>
              <a:gd name="connsiteX5" fmla="*/ 163934 w 1240463"/>
              <a:gd name="connsiteY5" fmla="*/ 419100 h 685800"/>
              <a:gd name="connsiteX6" fmla="*/ 135359 w 1240463"/>
              <a:gd name="connsiteY6" fmla="*/ 438150 h 685800"/>
              <a:gd name="connsiteX7" fmla="*/ 78209 w 1240463"/>
              <a:gd name="connsiteY7" fmla="*/ 476250 h 685800"/>
              <a:gd name="connsiteX8" fmla="*/ 59159 w 1240463"/>
              <a:gd name="connsiteY8" fmla="*/ 504825 h 685800"/>
              <a:gd name="connsiteX9" fmla="*/ 11534 w 1240463"/>
              <a:gd name="connsiteY9" fmla="*/ 552450 h 685800"/>
              <a:gd name="connsiteX10" fmla="*/ 11534 w 1240463"/>
              <a:gd name="connsiteY10" fmla="*/ 657225 h 685800"/>
              <a:gd name="connsiteX11" fmla="*/ 68684 w 1240463"/>
              <a:gd name="connsiteY11" fmla="*/ 685800 h 685800"/>
              <a:gd name="connsiteX12" fmla="*/ 144884 w 1240463"/>
              <a:gd name="connsiteY12" fmla="*/ 676275 h 685800"/>
              <a:gd name="connsiteX13" fmla="*/ 202034 w 1240463"/>
              <a:gd name="connsiteY13" fmla="*/ 647700 h 685800"/>
              <a:gd name="connsiteX14" fmla="*/ 230609 w 1240463"/>
              <a:gd name="connsiteY14" fmla="*/ 638175 h 685800"/>
              <a:gd name="connsiteX15" fmla="*/ 287759 w 1240463"/>
              <a:gd name="connsiteY15" fmla="*/ 590550 h 685800"/>
              <a:gd name="connsiteX16" fmla="*/ 344909 w 1240463"/>
              <a:gd name="connsiteY16" fmla="*/ 552450 h 685800"/>
              <a:gd name="connsiteX17" fmla="*/ 373484 w 1240463"/>
              <a:gd name="connsiteY17" fmla="*/ 523875 h 685800"/>
              <a:gd name="connsiteX18" fmla="*/ 592559 w 1240463"/>
              <a:gd name="connsiteY18" fmla="*/ 495300 h 685800"/>
              <a:gd name="connsiteX19" fmla="*/ 649709 w 1240463"/>
              <a:gd name="connsiteY19" fmla="*/ 476250 h 685800"/>
              <a:gd name="connsiteX20" fmla="*/ 678284 w 1240463"/>
              <a:gd name="connsiteY20" fmla="*/ 466725 h 685800"/>
              <a:gd name="connsiteX21" fmla="*/ 735434 w 1240463"/>
              <a:gd name="connsiteY21" fmla="*/ 428625 h 685800"/>
              <a:gd name="connsiteX22" fmla="*/ 764009 w 1240463"/>
              <a:gd name="connsiteY22" fmla="*/ 409575 h 685800"/>
              <a:gd name="connsiteX23" fmla="*/ 792584 w 1240463"/>
              <a:gd name="connsiteY23" fmla="*/ 390525 h 685800"/>
              <a:gd name="connsiteX24" fmla="*/ 811634 w 1240463"/>
              <a:gd name="connsiteY24" fmla="*/ 361950 h 685800"/>
              <a:gd name="connsiteX25" fmla="*/ 840209 w 1240463"/>
              <a:gd name="connsiteY25" fmla="*/ 352425 h 685800"/>
              <a:gd name="connsiteX26" fmla="*/ 868784 w 1240463"/>
              <a:gd name="connsiteY26" fmla="*/ 333375 h 685800"/>
              <a:gd name="connsiteX27" fmla="*/ 925934 w 1240463"/>
              <a:gd name="connsiteY27" fmla="*/ 314325 h 685800"/>
              <a:gd name="connsiteX28" fmla="*/ 954509 w 1240463"/>
              <a:gd name="connsiteY28" fmla="*/ 304800 h 685800"/>
              <a:gd name="connsiteX29" fmla="*/ 983084 w 1240463"/>
              <a:gd name="connsiteY29" fmla="*/ 295275 h 685800"/>
              <a:gd name="connsiteX30" fmla="*/ 1040234 w 1240463"/>
              <a:gd name="connsiteY30" fmla="*/ 266700 h 685800"/>
              <a:gd name="connsiteX31" fmla="*/ 1068809 w 1240463"/>
              <a:gd name="connsiteY31" fmla="*/ 247650 h 685800"/>
              <a:gd name="connsiteX32" fmla="*/ 1097384 w 1240463"/>
              <a:gd name="connsiteY32" fmla="*/ 238125 h 685800"/>
              <a:gd name="connsiteX33" fmla="*/ 1154534 w 1240463"/>
              <a:gd name="connsiteY33" fmla="*/ 200025 h 685800"/>
              <a:gd name="connsiteX34" fmla="*/ 1211684 w 1240463"/>
              <a:gd name="connsiteY34" fmla="*/ 180975 h 685800"/>
              <a:gd name="connsiteX35" fmla="*/ 1221209 w 1240463"/>
              <a:gd name="connsiteY35" fmla="*/ 152400 h 685800"/>
              <a:gd name="connsiteX36" fmla="*/ 1240259 w 1240463"/>
              <a:gd name="connsiteY36" fmla="*/ 123825 h 685800"/>
              <a:gd name="connsiteX37" fmla="*/ 1211684 w 1240463"/>
              <a:gd name="connsiteY37" fmla="*/ 47625 h 685800"/>
              <a:gd name="connsiteX38" fmla="*/ 1154534 w 1240463"/>
              <a:gd name="connsiteY38" fmla="*/ 28575 h 685800"/>
              <a:gd name="connsiteX39" fmla="*/ 1125959 w 1240463"/>
              <a:gd name="connsiteY39" fmla="*/ 9525 h 685800"/>
              <a:gd name="connsiteX40" fmla="*/ 878309 w 1240463"/>
              <a:gd name="connsiteY40" fmla="*/ 0 h 685800"/>
              <a:gd name="connsiteX41" fmla="*/ 687809 w 1240463"/>
              <a:gd name="connsiteY41" fmla="*/ 9525 h 685800"/>
              <a:gd name="connsiteX42" fmla="*/ 268709 w 1240463"/>
              <a:gd name="connsiteY42" fmla="*/ 19050 h 685800"/>
              <a:gd name="connsiteX43" fmla="*/ 278234 w 1240463"/>
              <a:gd name="connsiteY43" fmla="*/ 952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40463" h="685800">
                <a:moveTo>
                  <a:pt x="278234" y="9525"/>
                </a:moveTo>
                <a:lnTo>
                  <a:pt x="278234" y="9525"/>
                </a:lnTo>
                <a:cubicBezTo>
                  <a:pt x="256009" y="25400"/>
                  <a:pt x="228854" y="36011"/>
                  <a:pt x="211559" y="57150"/>
                </a:cubicBezTo>
                <a:cubicBezTo>
                  <a:pt x="198843" y="72691"/>
                  <a:pt x="192509" y="114300"/>
                  <a:pt x="192509" y="114300"/>
                </a:cubicBezTo>
                <a:cubicBezTo>
                  <a:pt x="189334" y="196850"/>
                  <a:pt x="190695" y="279700"/>
                  <a:pt x="182984" y="361950"/>
                </a:cubicBezTo>
                <a:cubicBezTo>
                  <a:pt x="181110" y="381943"/>
                  <a:pt x="180642" y="407961"/>
                  <a:pt x="163934" y="419100"/>
                </a:cubicBezTo>
                <a:cubicBezTo>
                  <a:pt x="154409" y="425450"/>
                  <a:pt x="144153" y="430821"/>
                  <a:pt x="135359" y="438150"/>
                </a:cubicBezTo>
                <a:cubicBezTo>
                  <a:pt x="87793" y="477788"/>
                  <a:pt x="128427" y="459511"/>
                  <a:pt x="78209" y="476250"/>
                </a:cubicBezTo>
                <a:cubicBezTo>
                  <a:pt x="71859" y="485775"/>
                  <a:pt x="67254" y="496730"/>
                  <a:pt x="59159" y="504825"/>
                </a:cubicBezTo>
                <a:cubicBezTo>
                  <a:pt x="-4341" y="568325"/>
                  <a:pt x="62334" y="476250"/>
                  <a:pt x="11534" y="552450"/>
                </a:cubicBezTo>
                <a:cubicBezTo>
                  <a:pt x="1605" y="592165"/>
                  <a:pt x="-8488" y="612175"/>
                  <a:pt x="11534" y="657225"/>
                </a:cubicBezTo>
                <a:cubicBezTo>
                  <a:pt x="17956" y="671675"/>
                  <a:pt x="56005" y="681574"/>
                  <a:pt x="68684" y="685800"/>
                </a:cubicBezTo>
                <a:cubicBezTo>
                  <a:pt x="94084" y="682625"/>
                  <a:pt x="119699" y="680854"/>
                  <a:pt x="144884" y="676275"/>
                </a:cubicBezTo>
                <a:cubicBezTo>
                  <a:pt x="182506" y="669435"/>
                  <a:pt x="167172" y="665131"/>
                  <a:pt x="202034" y="647700"/>
                </a:cubicBezTo>
                <a:cubicBezTo>
                  <a:pt x="211014" y="643210"/>
                  <a:pt x="221084" y="641350"/>
                  <a:pt x="230609" y="638175"/>
                </a:cubicBezTo>
                <a:cubicBezTo>
                  <a:pt x="314091" y="554693"/>
                  <a:pt x="208193" y="656855"/>
                  <a:pt x="287759" y="590550"/>
                </a:cubicBezTo>
                <a:cubicBezTo>
                  <a:pt x="335325" y="550912"/>
                  <a:pt x="294691" y="569189"/>
                  <a:pt x="344909" y="552450"/>
                </a:cubicBezTo>
                <a:cubicBezTo>
                  <a:pt x="354434" y="542925"/>
                  <a:pt x="361709" y="530417"/>
                  <a:pt x="373484" y="523875"/>
                </a:cubicBezTo>
                <a:cubicBezTo>
                  <a:pt x="433413" y="490581"/>
                  <a:pt x="541217" y="498320"/>
                  <a:pt x="592559" y="495300"/>
                </a:cubicBezTo>
                <a:lnTo>
                  <a:pt x="649709" y="476250"/>
                </a:lnTo>
                <a:cubicBezTo>
                  <a:pt x="659234" y="473075"/>
                  <a:pt x="669930" y="472294"/>
                  <a:pt x="678284" y="466725"/>
                </a:cubicBezTo>
                <a:lnTo>
                  <a:pt x="735434" y="428625"/>
                </a:lnTo>
                <a:lnTo>
                  <a:pt x="764009" y="409575"/>
                </a:lnTo>
                <a:lnTo>
                  <a:pt x="792584" y="390525"/>
                </a:lnTo>
                <a:cubicBezTo>
                  <a:pt x="798934" y="381000"/>
                  <a:pt x="802695" y="369101"/>
                  <a:pt x="811634" y="361950"/>
                </a:cubicBezTo>
                <a:cubicBezTo>
                  <a:pt x="819474" y="355678"/>
                  <a:pt x="831229" y="356915"/>
                  <a:pt x="840209" y="352425"/>
                </a:cubicBezTo>
                <a:cubicBezTo>
                  <a:pt x="850448" y="347305"/>
                  <a:pt x="858323" y="338024"/>
                  <a:pt x="868784" y="333375"/>
                </a:cubicBezTo>
                <a:cubicBezTo>
                  <a:pt x="887134" y="325220"/>
                  <a:pt x="906884" y="320675"/>
                  <a:pt x="925934" y="314325"/>
                </a:cubicBezTo>
                <a:lnTo>
                  <a:pt x="954509" y="304800"/>
                </a:lnTo>
                <a:cubicBezTo>
                  <a:pt x="964034" y="301625"/>
                  <a:pt x="974730" y="300844"/>
                  <a:pt x="983084" y="295275"/>
                </a:cubicBezTo>
                <a:cubicBezTo>
                  <a:pt x="1064976" y="240680"/>
                  <a:pt x="961364" y="306135"/>
                  <a:pt x="1040234" y="266700"/>
                </a:cubicBezTo>
                <a:cubicBezTo>
                  <a:pt x="1050473" y="261580"/>
                  <a:pt x="1058570" y="252770"/>
                  <a:pt x="1068809" y="247650"/>
                </a:cubicBezTo>
                <a:cubicBezTo>
                  <a:pt x="1077789" y="243160"/>
                  <a:pt x="1088607" y="243001"/>
                  <a:pt x="1097384" y="238125"/>
                </a:cubicBezTo>
                <a:cubicBezTo>
                  <a:pt x="1117398" y="227006"/>
                  <a:pt x="1132814" y="207265"/>
                  <a:pt x="1154534" y="200025"/>
                </a:cubicBezTo>
                <a:lnTo>
                  <a:pt x="1211684" y="180975"/>
                </a:lnTo>
                <a:cubicBezTo>
                  <a:pt x="1214859" y="171450"/>
                  <a:pt x="1216719" y="161380"/>
                  <a:pt x="1221209" y="152400"/>
                </a:cubicBezTo>
                <a:cubicBezTo>
                  <a:pt x="1226329" y="142161"/>
                  <a:pt x="1238839" y="135184"/>
                  <a:pt x="1240259" y="123825"/>
                </a:cubicBezTo>
                <a:cubicBezTo>
                  <a:pt x="1242208" y="108235"/>
                  <a:pt x="1230014" y="59081"/>
                  <a:pt x="1211684" y="47625"/>
                </a:cubicBezTo>
                <a:cubicBezTo>
                  <a:pt x="1194656" y="36982"/>
                  <a:pt x="1171242" y="39714"/>
                  <a:pt x="1154534" y="28575"/>
                </a:cubicBezTo>
                <a:cubicBezTo>
                  <a:pt x="1145009" y="22225"/>
                  <a:pt x="1137346" y="10703"/>
                  <a:pt x="1125959" y="9525"/>
                </a:cubicBezTo>
                <a:cubicBezTo>
                  <a:pt x="1043786" y="1024"/>
                  <a:pt x="960859" y="3175"/>
                  <a:pt x="878309" y="0"/>
                </a:cubicBezTo>
                <a:lnTo>
                  <a:pt x="687809" y="9525"/>
                </a:lnTo>
                <a:lnTo>
                  <a:pt x="268709" y="19050"/>
                </a:lnTo>
                <a:cubicBezTo>
                  <a:pt x="221269" y="21069"/>
                  <a:pt x="276647" y="11112"/>
                  <a:pt x="278234" y="952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65400" y="1625600"/>
            <a:ext cx="673100" cy="806450"/>
          </a:xfrm>
          <a:custGeom>
            <a:avLst/>
            <a:gdLst>
              <a:gd name="connsiteX0" fmla="*/ 215900 w 673100"/>
              <a:gd name="connsiteY0" fmla="*/ 0 h 806450"/>
              <a:gd name="connsiteX1" fmla="*/ 215900 w 673100"/>
              <a:gd name="connsiteY1" fmla="*/ 0 h 806450"/>
              <a:gd name="connsiteX2" fmla="*/ 171450 w 673100"/>
              <a:gd name="connsiteY2" fmla="*/ 31750 h 806450"/>
              <a:gd name="connsiteX3" fmla="*/ 158750 w 673100"/>
              <a:gd name="connsiteY3" fmla="*/ 50800 h 806450"/>
              <a:gd name="connsiteX4" fmla="*/ 120650 w 673100"/>
              <a:gd name="connsiteY4" fmla="*/ 82550 h 806450"/>
              <a:gd name="connsiteX5" fmla="*/ 95250 w 673100"/>
              <a:gd name="connsiteY5" fmla="*/ 88900 h 806450"/>
              <a:gd name="connsiteX6" fmla="*/ 44450 w 673100"/>
              <a:gd name="connsiteY6" fmla="*/ 101600 h 806450"/>
              <a:gd name="connsiteX7" fmla="*/ 31750 w 673100"/>
              <a:gd name="connsiteY7" fmla="*/ 120650 h 806450"/>
              <a:gd name="connsiteX8" fmla="*/ 12700 w 673100"/>
              <a:gd name="connsiteY8" fmla="*/ 133350 h 806450"/>
              <a:gd name="connsiteX9" fmla="*/ 6350 w 673100"/>
              <a:gd name="connsiteY9" fmla="*/ 152400 h 806450"/>
              <a:gd name="connsiteX10" fmla="*/ 0 w 673100"/>
              <a:gd name="connsiteY10" fmla="*/ 222250 h 806450"/>
              <a:gd name="connsiteX11" fmla="*/ 6350 w 673100"/>
              <a:gd name="connsiteY11" fmla="*/ 317500 h 806450"/>
              <a:gd name="connsiteX12" fmla="*/ 31750 w 673100"/>
              <a:gd name="connsiteY12" fmla="*/ 431800 h 806450"/>
              <a:gd name="connsiteX13" fmla="*/ 44450 w 673100"/>
              <a:gd name="connsiteY13" fmla="*/ 482600 h 806450"/>
              <a:gd name="connsiteX14" fmla="*/ 69850 w 673100"/>
              <a:gd name="connsiteY14" fmla="*/ 539750 h 806450"/>
              <a:gd name="connsiteX15" fmla="*/ 107950 w 673100"/>
              <a:gd name="connsiteY15" fmla="*/ 552450 h 806450"/>
              <a:gd name="connsiteX16" fmla="*/ 146050 w 673100"/>
              <a:gd name="connsiteY16" fmla="*/ 565150 h 806450"/>
              <a:gd name="connsiteX17" fmla="*/ 165100 w 673100"/>
              <a:gd name="connsiteY17" fmla="*/ 571500 h 806450"/>
              <a:gd name="connsiteX18" fmla="*/ 215900 w 673100"/>
              <a:gd name="connsiteY18" fmla="*/ 577850 h 806450"/>
              <a:gd name="connsiteX19" fmla="*/ 254000 w 673100"/>
              <a:gd name="connsiteY19" fmla="*/ 590550 h 806450"/>
              <a:gd name="connsiteX20" fmla="*/ 273050 w 673100"/>
              <a:gd name="connsiteY20" fmla="*/ 596900 h 806450"/>
              <a:gd name="connsiteX21" fmla="*/ 292100 w 673100"/>
              <a:gd name="connsiteY21" fmla="*/ 609600 h 806450"/>
              <a:gd name="connsiteX22" fmla="*/ 355600 w 673100"/>
              <a:gd name="connsiteY22" fmla="*/ 628650 h 806450"/>
              <a:gd name="connsiteX23" fmla="*/ 419100 w 673100"/>
              <a:gd name="connsiteY23" fmla="*/ 666750 h 806450"/>
              <a:gd name="connsiteX24" fmla="*/ 450850 w 673100"/>
              <a:gd name="connsiteY24" fmla="*/ 692150 h 806450"/>
              <a:gd name="connsiteX25" fmla="*/ 463550 w 673100"/>
              <a:gd name="connsiteY25" fmla="*/ 711200 h 806450"/>
              <a:gd name="connsiteX26" fmla="*/ 501650 w 673100"/>
              <a:gd name="connsiteY26" fmla="*/ 736600 h 806450"/>
              <a:gd name="connsiteX27" fmla="*/ 527050 w 673100"/>
              <a:gd name="connsiteY27" fmla="*/ 768350 h 806450"/>
              <a:gd name="connsiteX28" fmla="*/ 546100 w 673100"/>
              <a:gd name="connsiteY28" fmla="*/ 787400 h 806450"/>
              <a:gd name="connsiteX29" fmla="*/ 584200 w 673100"/>
              <a:gd name="connsiteY29" fmla="*/ 806450 h 806450"/>
              <a:gd name="connsiteX30" fmla="*/ 603250 w 673100"/>
              <a:gd name="connsiteY30" fmla="*/ 800100 h 806450"/>
              <a:gd name="connsiteX31" fmla="*/ 615950 w 673100"/>
              <a:gd name="connsiteY31" fmla="*/ 762000 h 806450"/>
              <a:gd name="connsiteX32" fmla="*/ 622300 w 673100"/>
              <a:gd name="connsiteY32" fmla="*/ 717550 h 806450"/>
              <a:gd name="connsiteX33" fmla="*/ 628650 w 673100"/>
              <a:gd name="connsiteY33" fmla="*/ 698500 h 806450"/>
              <a:gd name="connsiteX34" fmla="*/ 673100 w 673100"/>
              <a:gd name="connsiteY34" fmla="*/ 685800 h 806450"/>
              <a:gd name="connsiteX35" fmla="*/ 647700 w 673100"/>
              <a:gd name="connsiteY35" fmla="*/ 654050 h 806450"/>
              <a:gd name="connsiteX36" fmla="*/ 622300 w 673100"/>
              <a:gd name="connsiteY36" fmla="*/ 615950 h 806450"/>
              <a:gd name="connsiteX37" fmla="*/ 584200 w 673100"/>
              <a:gd name="connsiteY37" fmla="*/ 558800 h 806450"/>
              <a:gd name="connsiteX38" fmla="*/ 571500 w 673100"/>
              <a:gd name="connsiteY38" fmla="*/ 539750 h 806450"/>
              <a:gd name="connsiteX39" fmla="*/ 552450 w 673100"/>
              <a:gd name="connsiteY39" fmla="*/ 520700 h 806450"/>
              <a:gd name="connsiteX40" fmla="*/ 546100 w 673100"/>
              <a:gd name="connsiteY40" fmla="*/ 501650 h 806450"/>
              <a:gd name="connsiteX41" fmla="*/ 558800 w 673100"/>
              <a:gd name="connsiteY41" fmla="*/ 412750 h 806450"/>
              <a:gd name="connsiteX42" fmla="*/ 552450 w 673100"/>
              <a:gd name="connsiteY42" fmla="*/ 355600 h 806450"/>
              <a:gd name="connsiteX43" fmla="*/ 495300 w 673100"/>
              <a:gd name="connsiteY43" fmla="*/ 311150 h 806450"/>
              <a:gd name="connsiteX44" fmla="*/ 457200 w 673100"/>
              <a:gd name="connsiteY44" fmla="*/ 273050 h 806450"/>
              <a:gd name="connsiteX45" fmla="*/ 381000 w 673100"/>
              <a:gd name="connsiteY45" fmla="*/ 222250 h 806450"/>
              <a:gd name="connsiteX46" fmla="*/ 361950 w 673100"/>
              <a:gd name="connsiteY46" fmla="*/ 209550 h 806450"/>
              <a:gd name="connsiteX47" fmla="*/ 342900 w 673100"/>
              <a:gd name="connsiteY47" fmla="*/ 196850 h 806450"/>
              <a:gd name="connsiteX48" fmla="*/ 323850 w 673100"/>
              <a:gd name="connsiteY48" fmla="*/ 177800 h 806450"/>
              <a:gd name="connsiteX49" fmla="*/ 285750 w 673100"/>
              <a:gd name="connsiteY49" fmla="*/ 152400 h 806450"/>
              <a:gd name="connsiteX50" fmla="*/ 234950 w 673100"/>
              <a:gd name="connsiteY50" fmla="*/ 76200 h 806450"/>
              <a:gd name="connsiteX51" fmla="*/ 222250 w 673100"/>
              <a:gd name="connsiteY51" fmla="*/ 57150 h 806450"/>
              <a:gd name="connsiteX52" fmla="*/ 215900 w 673100"/>
              <a:gd name="connsiteY52" fmla="*/ 38100 h 806450"/>
              <a:gd name="connsiteX53" fmla="*/ 215900 w 673100"/>
              <a:gd name="connsiteY53" fmla="*/ 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73100" h="806450">
                <a:moveTo>
                  <a:pt x="215900" y="0"/>
                </a:moveTo>
                <a:lnTo>
                  <a:pt x="215900" y="0"/>
                </a:lnTo>
                <a:cubicBezTo>
                  <a:pt x="201083" y="10583"/>
                  <a:pt x="185059" y="19653"/>
                  <a:pt x="171450" y="31750"/>
                </a:cubicBezTo>
                <a:cubicBezTo>
                  <a:pt x="165746" y="36820"/>
                  <a:pt x="163636" y="44937"/>
                  <a:pt x="158750" y="50800"/>
                </a:cubicBezTo>
                <a:cubicBezTo>
                  <a:pt x="150274" y="60972"/>
                  <a:pt x="133600" y="77000"/>
                  <a:pt x="120650" y="82550"/>
                </a:cubicBezTo>
                <a:cubicBezTo>
                  <a:pt x="112628" y="85988"/>
                  <a:pt x="103769" y="87007"/>
                  <a:pt x="95250" y="88900"/>
                </a:cubicBezTo>
                <a:cubicBezTo>
                  <a:pt x="49274" y="99117"/>
                  <a:pt x="78491" y="90253"/>
                  <a:pt x="44450" y="101600"/>
                </a:cubicBezTo>
                <a:cubicBezTo>
                  <a:pt x="40217" y="107950"/>
                  <a:pt x="37146" y="115254"/>
                  <a:pt x="31750" y="120650"/>
                </a:cubicBezTo>
                <a:cubicBezTo>
                  <a:pt x="26354" y="126046"/>
                  <a:pt x="17468" y="127391"/>
                  <a:pt x="12700" y="133350"/>
                </a:cubicBezTo>
                <a:cubicBezTo>
                  <a:pt x="8519" y="138577"/>
                  <a:pt x="8467" y="146050"/>
                  <a:pt x="6350" y="152400"/>
                </a:cubicBezTo>
                <a:cubicBezTo>
                  <a:pt x="4233" y="175683"/>
                  <a:pt x="0" y="198871"/>
                  <a:pt x="0" y="222250"/>
                </a:cubicBezTo>
                <a:cubicBezTo>
                  <a:pt x="0" y="254070"/>
                  <a:pt x="2836" y="285874"/>
                  <a:pt x="6350" y="317500"/>
                </a:cubicBezTo>
                <a:cubicBezTo>
                  <a:pt x="20329" y="443309"/>
                  <a:pt x="11386" y="350345"/>
                  <a:pt x="31750" y="431800"/>
                </a:cubicBezTo>
                <a:cubicBezTo>
                  <a:pt x="35983" y="448733"/>
                  <a:pt x="38930" y="466041"/>
                  <a:pt x="44450" y="482600"/>
                </a:cubicBezTo>
                <a:cubicBezTo>
                  <a:pt x="46557" y="488921"/>
                  <a:pt x="57139" y="531806"/>
                  <a:pt x="69850" y="539750"/>
                </a:cubicBezTo>
                <a:cubicBezTo>
                  <a:pt x="81202" y="546845"/>
                  <a:pt x="95250" y="548217"/>
                  <a:pt x="107950" y="552450"/>
                </a:cubicBezTo>
                <a:lnTo>
                  <a:pt x="146050" y="565150"/>
                </a:lnTo>
                <a:cubicBezTo>
                  <a:pt x="152400" y="567267"/>
                  <a:pt x="158458" y="570670"/>
                  <a:pt x="165100" y="571500"/>
                </a:cubicBezTo>
                <a:lnTo>
                  <a:pt x="215900" y="577850"/>
                </a:lnTo>
                <a:lnTo>
                  <a:pt x="254000" y="590550"/>
                </a:lnTo>
                <a:cubicBezTo>
                  <a:pt x="260350" y="592667"/>
                  <a:pt x="267481" y="593187"/>
                  <a:pt x="273050" y="596900"/>
                </a:cubicBezTo>
                <a:cubicBezTo>
                  <a:pt x="279400" y="601133"/>
                  <a:pt x="285085" y="606594"/>
                  <a:pt x="292100" y="609600"/>
                </a:cubicBezTo>
                <a:cubicBezTo>
                  <a:pt x="316948" y="620249"/>
                  <a:pt x="329989" y="611576"/>
                  <a:pt x="355600" y="628650"/>
                </a:cubicBezTo>
                <a:cubicBezTo>
                  <a:pt x="401576" y="659301"/>
                  <a:pt x="380048" y="647224"/>
                  <a:pt x="419100" y="666750"/>
                </a:cubicBezTo>
                <a:cubicBezTo>
                  <a:pt x="455496" y="721345"/>
                  <a:pt x="407033" y="657097"/>
                  <a:pt x="450850" y="692150"/>
                </a:cubicBezTo>
                <a:cubicBezTo>
                  <a:pt x="456809" y="696918"/>
                  <a:pt x="457807" y="706174"/>
                  <a:pt x="463550" y="711200"/>
                </a:cubicBezTo>
                <a:cubicBezTo>
                  <a:pt x="475037" y="721251"/>
                  <a:pt x="501650" y="736600"/>
                  <a:pt x="501650" y="736600"/>
                </a:cubicBezTo>
                <a:cubicBezTo>
                  <a:pt x="512074" y="767873"/>
                  <a:pt x="500537" y="746256"/>
                  <a:pt x="527050" y="768350"/>
                </a:cubicBezTo>
                <a:cubicBezTo>
                  <a:pt x="533949" y="774099"/>
                  <a:pt x="539201" y="781651"/>
                  <a:pt x="546100" y="787400"/>
                </a:cubicBezTo>
                <a:cubicBezTo>
                  <a:pt x="562513" y="801077"/>
                  <a:pt x="565107" y="800086"/>
                  <a:pt x="584200" y="806450"/>
                </a:cubicBezTo>
                <a:cubicBezTo>
                  <a:pt x="590550" y="804333"/>
                  <a:pt x="599359" y="805547"/>
                  <a:pt x="603250" y="800100"/>
                </a:cubicBezTo>
                <a:cubicBezTo>
                  <a:pt x="611031" y="789207"/>
                  <a:pt x="615950" y="762000"/>
                  <a:pt x="615950" y="762000"/>
                </a:cubicBezTo>
                <a:cubicBezTo>
                  <a:pt x="618067" y="747183"/>
                  <a:pt x="619365" y="732226"/>
                  <a:pt x="622300" y="717550"/>
                </a:cubicBezTo>
                <a:cubicBezTo>
                  <a:pt x="623613" y="710986"/>
                  <a:pt x="623917" y="703233"/>
                  <a:pt x="628650" y="698500"/>
                </a:cubicBezTo>
                <a:cubicBezTo>
                  <a:pt x="631687" y="695463"/>
                  <a:pt x="672880" y="685855"/>
                  <a:pt x="673100" y="685800"/>
                </a:cubicBezTo>
                <a:cubicBezTo>
                  <a:pt x="658800" y="642900"/>
                  <a:pt x="678632" y="689401"/>
                  <a:pt x="647700" y="654050"/>
                </a:cubicBezTo>
                <a:cubicBezTo>
                  <a:pt x="637649" y="642563"/>
                  <a:pt x="630767" y="628650"/>
                  <a:pt x="622300" y="615950"/>
                </a:cubicBezTo>
                <a:lnTo>
                  <a:pt x="584200" y="558800"/>
                </a:lnTo>
                <a:cubicBezTo>
                  <a:pt x="579967" y="552450"/>
                  <a:pt x="576896" y="545146"/>
                  <a:pt x="571500" y="539750"/>
                </a:cubicBezTo>
                <a:lnTo>
                  <a:pt x="552450" y="520700"/>
                </a:lnTo>
                <a:cubicBezTo>
                  <a:pt x="550333" y="514350"/>
                  <a:pt x="546100" y="508343"/>
                  <a:pt x="546100" y="501650"/>
                </a:cubicBezTo>
                <a:cubicBezTo>
                  <a:pt x="546100" y="446002"/>
                  <a:pt x="547048" y="448005"/>
                  <a:pt x="558800" y="412750"/>
                </a:cubicBezTo>
                <a:cubicBezTo>
                  <a:pt x="556683" y="393700"/>
                  <a:pt x="558511" y="373784"/>
                  <a:pt x="552450" y="355600"/>
                </a:cubicBezTo>
                <a:cubicBezTo>
                  <a:pt x="547981" y="342194"/>
                  <a:pt x="497744" y="313594"/>
                  <a:pt x="495300" y="311150"/>
                </a:cubicBezTo>
                <a:cubicBezTo>
                  <a:pt x="482600" y="298450"/>
                  <a:pt x="472144" y="283013"/>
                  <a:pt x="457200" y="273050"/>
                </a:cubicBezTo>
                <a:lnTo>
                  <a:pt x="381000" y="222250"/>
                </a:lnTo>
                <a:lnTo>
                  <a:pt x="361950" y="209550"/>
                </a:lnTo>
                <a:cubicBezTo>
                  <a:pt x="355600" y="205317"/>
                  <a:pt x="348296" y="202246"/>
                  <a:pt x="342900" y="196850"/>
                </a:cubicBezTo>
                <a:cubicBezTo>
                  <a:pt x="336550" y="190500"/>
                  <a:pt x="330939" y="183313"/>
                  <a:pt x="323850" y="177800"/>
                </a:cubicBezTo>
                <a:cubicBezTo>
                  <a:pt x="311802" y="168429"/>
                  <a:pt x="285750" y="152400"/>
                  <a:pt x="285750" y="152400"/>
                </a:cubicBezTo>
                <a:lnTo>
                  <a:pt x="234950" y="76200"/>
                </a:lnTo>
                <a:cubicBezTo>
                  <a:pt x="230717" y="69850"/>
                  <a:pt x="224663" y="64390"/>
                  <a:pt x="222250" y="57150"/>
                </a:cubicBezTo>
                <a:cubicBezTo>
                  <a:pt x="220133" y="50800"/>
                  <a:pt x="217739" y="44536"/>
                  <a:pt x="215900" y="38100"/>
                </a:cubicBezTo>
                <a:cubicBezTo>
                  <a:pt x="213502" y="29709"/>
                  <a:pt x="215900" y="6350"/>
                  <a:pt x="215900" y="0"/>
                </a:cubicBezTo>
                <a:close/>
              </a:path>
            </a:pathLst>
          </a:cu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2030" y="66823"/>
            <a:ext cx="3507986" cy="5755422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fuel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endParaRPr lang="en-US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After the </a:t>
            </a:r>
            <a:r>
              <a:rPr lang="en-US" sz="3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first</a:t>
            </a:r>
            <a:r>
              <a:rPr lang="en-US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World War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(after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1919),</a:t>
            </a:r>
            <a:endParaRPr lang="en-US" sz="3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two countries 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from </a:t>
            </a:r>
            <a:r>
              <a:rPr lang="en-U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Europe</a:t>
            </a: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(France, England)</a:t>
            </a:r>
          </a:p>
          <a:p>
            <a:pPr lvl="0" algn="ctr"/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took control over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oil producing areas.</a:t>
            </a:r>
          </a:p>
          <a:p>
            <a:pPr lvl="0" algn="ctr"/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 you think </a:t>
            </a:r>
            <a: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people who lived there felt about being </a:t>
            </a:r>
            <a:r>
              <a:rPr lang="en-US" sz="22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controlled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 </a:t>
            </a:r>
            <a:endParaRPr lang="en-US" sz="22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6" y="-20548"/>
            <a:ext cx="5486400" cy="5773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4688" y="66823"/>
            <a:ext cx="3507986" cy="5755422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fuel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endParaRPr lang="en-US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After the </a:t>
            </a:r>
            <a:r>
              <a:rPr lang="en-US" sz="3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sz="3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World War</a:t>
            </a:r>
            <a:br>
              <a:rPr lang="en-US" sz="3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(after 1945),</a:t>
            </a:r>
          </a:p>
          <a:p>
            <a:pPr lvl="0" algn="ctr"/>
            <a:endParaRPr lang="en-U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European</a:t>
            </a: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countries drew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country borders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Southwest Asia.</a:t>
            </a:r>
          </a:p>
          <a:p>
            <a:pPr lvl="0" algn="ctr"/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These are </a:t>
            </a:r>
            <a:r>
              <a:rPr lang="en-US" sz="25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new</a:t>
            </a: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countries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(only about as old as 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your grandparents)!</a:t>
            </a:r>
          </a:p>
          <a:p>
            <a:pPr lvl="0" algn="ctr"/>
            <a:endParaRPr lang="en-US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6957" y="5088300"/>
            <a:ext cx="5145459" cy="1369606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sz="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Did all of the </a:t>
            </a:r>
            <a:b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new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countries get</a:t>
            </a:r>
            <a:b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same amount of oil riches?</a:t>
            </a:r>
          </a:p>
        </p:txBody>
      </p:sp>
    </p:spTree>
    <p:extLst>
      <p:ext uri="{BB962C8B-B14F-4D97-AF65-F5344CB8AC3E}">
        <p14:creationId xmlns:p14="http://schemas.microsoft.com/office/powerpoint/2010/main" val="14955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36" y="5104"/>
            <a:ext cx="5486400" cy="578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4688" y="66823"/>
            <a:ext cx="3507986" cy="555536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fuel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 algn="ctr"/>
            <a:endParaRPr lang="en-US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US" sz="1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numbers show how many </a:t>
            </a:r>
            <a:b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millions of barrels </a:t>
            </a:r>
          </a:p>
          <a:p>
            <a:pPr lvl="0" algn="ctr"/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of oil</a:t>
            </a:r>
          </a:p>
          <a:p>
            <a:pPr lvl="0" algn="ctr"/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were produced</a:t>
            </a:r>
            <a:b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each day in 2014</a:t>
            </a:r>
          </a:p>
          <a:p>
            <a:pPr lvl="0" algn="ctr"/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each country.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(The map shows a dot </a:t>
            </a:r>
            <a:b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if the country produced less than 1 million barrels per day in 2014.)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0053" y="2023636"/>
            <a:ext cx="52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3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118" y="1977421"/>
            <a:ext cx="47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3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79" y="2258787"/>
            <a:ext cx="47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2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790" y="2644673"/>
            <a:ext cx="78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12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0099" y="2911603"/>
            <a:ext cx="31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2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1684" y="3503422"/>
            <a:ext cx="26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785" y="3111658"/>
            <a:ext cx="35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3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44" y="5148166"/>
            <a:ext cx="5159829" cy="861774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Which country produces</a:t>
            </a:r>
            <a:b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the </a:t>
            </a:r>
            <a:r>
              <a:rPr lang="en-US" sz="25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largest</a:t>
            </a:r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amount of oil?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3289" y="547478"/>
            <a:ext cx="47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1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1867494" y="1086783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1309140" y="2218016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1647356" y="1816537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3480027" y="2984652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767575" y="4996268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1913214" y="1420365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846982" y="4633412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902722" y="2698768"/>
            <a:ext cx="91440" cy="9144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29839" y="2623763"/>
            <a:ext cx="1481394" cy="1504766"/>
          </a:xfrm>
          <a:prstGeom prst="roundRect">
            <a:avLst/>
          </a:prstGeom>
          <a:solidFill>
            <a:srgbClr val="FF3399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7495" y="164491"/>
            <a:ext cx="3265716" cy="163121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Can you find</a:t>
            </a:r>
          </a:p>
          <a:p>
            <a:pPr algn="ctr"/>
            <a:r>
              <a:rPr lang="en-US" sz="2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Saudi Arabia</a:t>
            </a:r>
          </a:p>
          <a:p>
            <a:pPr algn="ctr"/>
            <a:r>
              <a:rPr lang="en-US" sz="2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this image?</a:t>
            </a:r>
          </a:p>
          <a:p>
            <a:pPr algn="ctr"/>
            <a:endParaRPr lang="en-US" sz="1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47" y="164491"/>
            <a:ext cx="5303520" cy="50921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0" y="1521648"/>
            <a:ext cx="4656883" cy="2376763"/>
            <a:chOff x="0" y="1521648"/>
            <a:chExt cx="4656883" cy="2376763"/>
          </a:xfrm>
        </p:grpSpPr>
        <p:sp>
          <p:nvSpPr>
            <p:cNvPr id="2" name="TextBox 1"/>
            <p:cNvSpPr txBox="1"/>
            <p:nvPr/>
          </p:nvSpPr>
          <p:spPr>
            <a:xfrm>
              <a:off x="3086095" y="3529079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Desert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1627" y="2101603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Desert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1115" y="1521648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Desert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9691" y="3159747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Desert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223" y="2421083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Desert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811144"/>
              <a:ext cx="104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Desert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96983" y="1873764"/>
            <a:ext cx="3616228" cy="1031051"/>
          </a:xfrm>
          <a:prstGeom prst="rect">
            <a:avLst/>
          </a:prstGeom>
          <a:gradFill>
            <a:gsLst>
              <a:gs pos="34000">
                <a:srgbClr val="FBC86B"/>
              </a:gs>
              <a:gs pos="2000">
                <a:srgbClr val="FDB29B"/>
              </a:gs>
              <a:gs pos="81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Find </a:t>
            </a:r>
            <a:r>
              <a:rPr lang="en-US" sz="22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very dry 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places that 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look </a:t>
            </a:r>
            <a:r>
              <a:rPr lang="en-US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orange</a:t>
            </a:r>
            <a:r>
              <a:rPr lang="en-US" sz="2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image.</a:t>
            </a:r>
          </a:p>
          <a:p>
            <a:pPr algn="ctr"/>
            <a:endParaRPr lang="en-US" sz="8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72911" y="2421083"/>
            <a:ext cx="1516474" cy="1504766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47495" y="2995810"/>
            <a:ext cx="3265716" cy="3631763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600" b="1" dirty="0" smtClean="0">
                <a:latin typeface="Comic Sans MS" panose="030F0702030302020204" pitchFamily="66" charset="0"/>
              </a:rPr>
              <a:t>Saudi Arabia</a:t>
            </a: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has used some of the money gained from selling oil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to dig deep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200" dirty="0" smtClean="0">
                <a:latin typeface="Comic Sans MS" panose="030F0702030302020204" pitchFamily="66" charset="0"/>
              </a:rPr>
              <a:t>(very expensive)</a:t>
            </a:r>
          </a:p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wells to reach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underground water.</a:t>
            </a:r>
          </a:p>
          <a:p>
            <a:pPr algn="ctr"/>
            <a:endParaRPr lang="en-US" sz="1000" b="1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559" y="5391454"/>
            <a:ext cx="514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(Image is from NASA </a:t>
            </a:r>
            <a:r>
              <a:rPr lang="en-US" dirty="0" err="1">
                <a:solidFill>
                  <a:prstClr val="black"/>
                </a:solidFill>
                <a:latin typeface="Comic Sans MS" panose="030F0702030302020204" pitchFamily="66" charset="0"/>
              </a:rPr>
              <a:t>EarthObservatory</a:t>
            </a:r>
            <a:r>
              <a:rPr 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642" y="98270"/>
            <a:ext cx="4098472" cy="382088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20" y="65316"/>
            <a:ext cx="4098472" cy="3853544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3720" y="3972505"/>
            <a:ext cx="4098472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1987 – 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before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water wells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0930" y="3978536"/>
            <a:ext cx="4098472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2012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after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water wells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720" y="4467799"/>
            <a:ext cx="8365682" cy="2154436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Saudi Arabia used some of its money from selling oil</a:t>
            </a:r>
            <a:b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dig very deep WATER wells in the desert.</a:t>
            </a:r>
          </a:p>
          <a:p>
            <a:pPr lvl="0" algn="ctr"/>
            <a:endParaRPr lang="en-US" sz="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People use the water to grow plants </a:t>
            </a:r>
            <a: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sz="27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(grains, vegetables, fruits) </a:t>
            </a:r>
            <a:r>
              <a:rPr lang="en-US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the desert.</a:t>
            </a:r>
          </a:p>
          <a:p>
            <a:pPr lvl="0" algn="ctr"/>
            <a:endParaRPr lang="en-US" sz="1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(Images are from NASA </a:t>
            </a:r>
            <a:r>
              <a:rPr lang="en-US" sz="1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EarthObservatory</a:t>
            </a: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645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28" y="184443"/>
            <a:ext cx="7873168" cy="643253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omic Sans MS" panose="030F0702030302020204" pitchFamily="66" charset="0"/>
              </a:rPr>
              <a:t>REVIEW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lvl="0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a.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en-US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ancient times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(BCE), what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tree sap </a:t>
            </a:r>
            <a:b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resource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from  Southwest Asia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was highly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valuable to people in other parts of the world? </a:t>
            </a:r>
          </a:p>
          <a:p>
            <a:pPr lvl="0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b.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en-US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ancient times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how did people in Southwest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Asia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move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 valuable resource to 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other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places?</a:t>
            </a:r>
          </a:p>
          <a:p>
            <a:endParaRPr lang="en-US" sz="2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c.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What resource coming from Southwest Asia </a:t>
            </a:r>
            <a:b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    in </a:t>
            </a:r>
            <a:r>
              <a:rPr lang="en-US" sz="2400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modern times</a:t>
            </a: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(in 1900s and 2000s CE) </a:t>
            </a:r>
            <a:br>
              <a:rPr 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    is highly valuable to people in other places?</a:t>
            </a:r>
          </a:p>
          <a:p>
            <a:pPr lvl="0"/>
            <a:endParaRPr lang="en-US" sz="24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d. 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en-US" sz="2400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modern times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what other places tried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to </a:t>
            </a:r>
            <a:r>
              <a:rPr lang="en-US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control</a:t>
            </a: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a valuable resource found </a:t>
            </a:r>
            <a:b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in Southwest Asia?</a:t>
            </a:r>
            <a:endParaRPr lang="en-US" sz="2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endParaRPr lang="en-US" sz="2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6886" y="905583"/>
            <a:ext cx="1579419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Frankincense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06885" y="3727120"/>
            <a:ext cx="1579419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Oil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40884" y="2247324"/>
            <a:ext cx="1579419" cy="1015663"/>
          </a:xfrm>
          <a:prstGeom prst="rect">
            <a:avLst/>
          </a:prstGeom>
          <a:solidFill>
            <a:srgbClr val="FF99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Land &amp; </a:t>
            </a:r>
            <a:br>
              <a:rPr lang="en-US" sz="2000" b="1" dirty="0" smtClean="0"/>
            </a:br>
            <a:r>
              <a:rPr lang="en-US" sz="2000" b="1" dirty="0" smtClean="0"/>
              <a:t>water</a:t>
            </a:r>
            <a:br>
              <a:rPr lang="en-US" sz="2000" b="1" dirty="0" smtClean="0"/>
            </a:br>
            <a:r>
              <a:rPr lang="en-US" sz="2000" b="1" dirty="0" smtClean="0"/>
              <a:t>trade routes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86399" y="5045810"/>
            <a:ext cx="2258246" cy="1015663"/>
          </a:xfrm>
          <a:prstGeom prst="rect">
            <a:avLst/>
          </a:prstGeom>
          <a:solidFill>
            <a:srgbClr val="FF99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European </a:t>
            </a:r>
          </a:p>
          <a:p>
            <a:pPr algn="ctr"/>
            <a:r>
              <a:rPr lang="en-US" sz="2000" b="1" dirty="0" smtClean="0"/>
              <a:t>countries</a:t>
            </a:r>
            <a:br>
              <a:rPr lang="en-US" sz="2000" b="1" dirty="0" smtClean="0"/>
            </a:br>
            <a:r>
              <a:rPr lang="en-US" sz="2000" b="1" dirty="0" smtClean="0"/>
              <a:t>(France, England)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32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1" y="56138"/>
            <a:ext cx="8656544" cy="6494085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Natural Resources - Part 2  </a:t>
            </a:r>
            <a:r>
              <a:rPr lang="en-US" sz="2000" dirty="0" smtClean="0">
                <a:latin typeface="Comic Sans MS" panose="030F0702030302020204" pitchFamily="66" charset="0"/>
              </a:rPr>
              <a:t>(Frankincense, Middle location, Oil)</a:t>
            </a:r>
          </a:p>
          <a:p>
            <a:pPr algn="ctr"/>
            <a:endParaRPr lang="en-US" sz="8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Sources &amp; Citations</a:t>
            </a:r>
          </a:p>
          <a:p>
            <a:pPr algn="ctr"/>
            <a:endParaRPr lang="en-US" sz="1000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Clickable </a:t>
            </a:r>
            <a:r>
              <a:rPr lang="en-US" sz="2000" b="1" dirty="0">
                <a:latin typeface="Comic Sans MS" panose="030F0702030302020204" pitchFamily="66" charset="0"/>
              </a:rPr>
              <a:t>PDFs</a:t>
            </a:r>
            <a:r>
              <a:rPr lang="en-US" sz="2000" dirty="0">
                <a:latin typeface="Comic Sans MS" panose="030F0702030302020204" pitchFamily="66" charset="0"/>
              </a:rPr>
              <a:t> - SW Asia Mini </a:t>
            </a:r>
            <a:r>
              <a:rPr lang="en-US" sz="2000" dirty="0" smtClean="0">
                <a:latin typeface="Comic Sans MS" panose="030F0702030302020204" pitchFamily="66" charset="0"/>
              </a:rPr>
              <a:t>GIS   (and oil photos from P. </a:t>
            </a:r>
            <a:r>
              <a:rPr lang="en-US" sz="2000" dirty="0" err="1" smtClean="0">
                <a:latin typeface="Comic Sans MS" panose="030F0702030302020204" pitchFamily="66" charset="0"/>
              </a:rPr>
              <a:t>Gersmehl</a:t>
            </a:r>
            <a:r>
              <a:rPr lang="en-US" sz="2000" dirty="0" smtClean="0">
                <a:latin typeface="Comic Sans MS" panose="030F0702030302020204" pitchFamily="66" charset="0"/>
              </a:rPr>
              <a:t>)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NYPL (New York Public Library) </a:t>
            </a:r>
            <a:r>
              <a:rPr lang="en-US" sz="2000" dirty="0" smtClean="0">
                <a:latin typeface="Comic Sans MS" panose="030F0702030302020204" pitchFamily="66" charset="0"/>
              </a:rPr>
              <a:t>- </a:t>
            </a:r>
            <a:r>
              <a:rPr lang="en-US" sz="2000" dirty="0">
                <a:latin typeface="Comic Sans MS" panose="030F0702030302020204" pitchFamily="66" charset="0"/>
              </a:rPr>
              <a:t>Source for pictures  </a:t>
            </a:r>
            <a:r>
              <a:rPr lang="en-US" sz="1600" dirty="0">
                <a:latin typeface="Comic Sans MS" panose="030F0702030302020204" pitchFamily="66" charset="0"/>
              </a:rPr>
              <a:t>(public domain)   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2000" b="1" u="sng" dirty="0">
                <a:hlinkClick r:id="rId2"/>
              </a:rPr>
              <a:t>http://digitalcollections.nypl.org/search/index?filters%5Brights%5D=pd&amp;keywords=Arabia</a:t>
            </a:r>
            <a:r>
              <a:rPr lang="en-US" sz="2000" b="1" dirty="0"/>
              <a:t>      </a:t>
            </a:r>
            <a:r>
              <a:rPr lang="en-US" sz="2000" dirty="0"/>
              <a:t>Enter search words; on left,  check “Show Only Public Domain.”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NASA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EarthObservatory</a:t>
            </a:r>
            <a:r>
              <a:rPr lang="en-US" sz="2000" b="1" dirty="0" smtClean="0">
                <a:latin typeface="Comic Sans MS" panose="030F0702030302020204" pitchFamily="66" charset="0"/>
              </a:rPr>
              <a:t> - </a:t>
            </a:r>
            <a:r>
              <a:rPr lang="en-US" sz="2000" dirty="0" smtClean="0">
                <a:latin typeface="Comic Sans MS" panose="030F0702030302020204" pitchFamily="66" charset="0"/>
              </a:rPr>
              <a:t>Images of desert </a:t>
            </a:r>
            <a:r>
              <a:rPr lang="en-US" sz="2000" dirty="0">
                <a:latin typeface="Comic Sans MS" panose="030F0702030302020204" pitchFamily="66" charset="0"/>
              </a:rPr>
              <a:t>agriculture </a:t>
            </a:r>
            <a:r>
              <a:rPr lang="en-US" sz="2000" dirty="0" smtClean="0">
                <a:latin typeface="Comic Sans MS" panose="030F0702030302020204" pitchFamily="66" charset="0"/>
              </a:rPr>
              <a:t>&amp; topography/land cover (public domain) </a:t>
            </a:r>
            <a:r>
              <a:rPr lang="en-US" sz="1600" b="1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1600" b="1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1600" b="1" dirty="0" smtClean="0">
                <a:latin typeface="Calibri" panose="020F0502020204030204" pitchFamily="34" charset="0"/>
                <a:hlinkClick r:id="rId3"/>
              </a:rPr>
              <a:t>earthobservatory.nasa.gov/IOTD/view.php?id=77900&amp;eocn=image&amp;eoci=related_image</a:t>
            </a:r>
            <a:r>
              <a:rPr lang="en-US" sz="1600" b="1" dirty="0">
                <a:latin typeface="Calibri" panose="020F0502020204030204" pitchFamily="34" charset="0"/>
              </a:rPr>
              <a:t> ; </a:t>
            </a:r>
            <a:r>
              <a:rPr lang="en-US" sz="1600" b="1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US" sz="1600" b="1" dirty="0" smtClean="0">
                <a:latin typeface="Calibri" panose="020F0502020204030204" pitchFamily="34" charset="0"/>
                <a:hlinkClick r:id="rId4"/>
              </a:rPr>
              <a:t>eoimages.gsfc.nasa.gov/images/imagerecords/74000/74418/world.topo.200408.3x5400x2700.jpg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</a:p>
          <a:p>
            <a:endParaRPr lang="en-US" b="1" dirty="0" smtClean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latin typeface="Comic Sans MS" panose="030F0702030302020204" pitchFamily="66" charset="0"/>
              </a:rPr>
              <a:t>U.S. Energy Information Administration </a:t>
            </a:r>
            <a:r>
              <a:rPr lang="en-US" sz="2000" dirty="0" smtClean="0">
                <a:latin typeface="Comic Sans MS" panose="030F0702030302020204" pitchFamily="66" charset="0"/>
              </a:rPr>
              <a:t>-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Oil </a:t>
            </a:r>
            <a:r>
              <a:rPr lang="en-US" sz="2000" dirty="0">
                <a:latin typeface="Comic Sans MS" panose="030F0702030302020204" pitchFamily="66" charset="0"/>
              </a:rPr>
              <a:t>data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b="1" u="sng" dirty="0">
                <a:hlinkClick r:id="rId5"/>
              </a:rPr>
              <a:t>http://www.eia.gov/cfapps/ipdbproject/IEDIndex3.cfm?tid=5&amp;pid=53&amp;aid=1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lvl="0"/>
            <a:r>
              <a:rPr lang="en-US" sz="2000" b="1" dirty="0" smtClean="0">
                <a:latin typeface="Comic Sans MS" panose="030F0702030302020204" pitchFamily="66" charset="0"/>
              </a:rPr>
              <a:t>Wikipedia - </a:t>
            </a:r>
            <a:r>
              <a:rPr lang="en-US" sz="2000" dirty="0" smtClean="0">
                <a:latin typeface="Comic Sans MS" panose="030F0702030302020204" pitchFamily="66" charset="0"/>
              </a:rPr>
              <a:t>Source </a:t>
            </a:r>
            <a:r>
              <a:rPr lang="en-US" sz="2000" dirty="0">
                <a:latin typeface="Comic Sans MS" panose="030F0702030302020204" pitchFamily="66" charset="0"/>
              </a:rPr>
              <a:t>for pictures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(public domain) 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Frankincense </a:t>
            </a:r>
            <a:r>
              <a:rPr lang="en-US" sz="2000" dirty="0">
                <a:latin typeface="Comic Sans MS" panose="030F0702030302020204" pitchFamily="66" charset="0"/>
              </a:rPr>
              <a:t>- </a:t>
            </a:r>
            <a:r>
              <a:rPr lang="en-US" sz="1600" b="1" dirty="0">
                <a:latin typeface="Calibri" panose="020F0502020204030204" pitchFamily="34" charset="0"/>
                <a:hlinkClick r:id="rId6"/>
              </a:rPr>
              <a:t>https://en.wikipedia.org/wiki/Frankincense#/</a:t>
            </a:r>
            <a:r>
              <a:rPr lang="en-US" sz="1600" b="1" dirty="0" smtClean="0">
                <a:latin typeface="Calibri" panose="020F0502020204030204" pitchFamily="34" charset="0"/>
                <a:hlinkClick r:id="rId6"/>
              </a:rPr>
              <a:t>media/File:Frankincense_2005-12-31.jpg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26" y="1507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6027" y="884747"/>
            <a:ext cx="4598348" cy="375487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Definition:</a:t>
            </a:r>
            <a:br>
              <a:rPr lang="en-US" sz="3200" dirty="0" smtClean="0">
                <a:latin typeface="Comic Sans MS" panose="030F0702030302020204" pitchFamily="66" charset="0"/>
              </a:rPr>
            </a:br>
            <a:r>
              <a:rPr lang="en-US" sz="3200" b="1" u="sng" dirty="0" smtClean="0">
                <a:latin typeface="Comic Sans MS" panose="030F0702030302020204" pitchFamily="66" charset="0"/>
              </a:rPr>
              <a:t>Natural Resource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000" dirty="0" smtClean="0">
                <a:latin typeface="Comic Sans MS" panose="030F0702030302020204" pitchFamily="66" charset="0"/>
              </a:rPr>
              <a:t>Something in </a:t>
            </a:r>
            <a:r>
              <a:rPr lang="en-US" sz="3000" b="1" dirty="0" smtClean="0">
                <a:latin typeface="Comic Sans MS" panose="030F0702030302020204" pitchFamily="66" charset="0"/>
              </a:rPr>
              <a:t>nature</a:t>
            </a:r>
            <a:endParaRPr lang="en-US" sz="3000" b="1" dirty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that people </a:t>
            </a:r>
            <a:b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know how to use</a:t>
            </a:r>
            <a:br>
              <a:rPr lang="en-US" sz="3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to make life better</a:t>
            </a:r>
            <a:r>
              <a:rPr lang="en-US" sz="3000" dirty="0" smtClean="0">
                <a:latin typeface="Comic Sans MS" panose="030F0702030302020204" pitchFamily="66" charset="0"/>
              </a:rPr>
              <a:t/>
            </a:r>
            <a:br>
              <a:rPr lang="en-US" sz="3000" dirty="0" smtClean="0">
                <a:latin typeface="Comic Sans MS" panose="030F0702030302020204" pitchFamily="66" charset="0"/>
              </a:rPr>
            </a:br>
            <a:endParaRPr 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102" y="884748"/>
            <a:ext cx="4050582" cy="18421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255061" y="1479321"/>
            <a:ext cx="337724" cy="3591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26" y="217257"/>
            <a:ext cx="8669374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Natural Resources </a:t>
            </a:r>
            <a:r>
              <a:rPr lang="en-US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Southwest </a:t>
            </a:r>
            <a:r>
              <a:rPr lang="en-US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Asia</a:t>
            </a:r>
            <a:endParaRPr lang="en-US" sz="32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04" y="1008035"/>
            <a:ext cx="3657600" cy="37837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6027" y="867349"/>
            <a:ext cx="4808112" cy="17213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Using 2 PowerPoint presentations,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will look at the </a:t>
            </a:r>
            <a:b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history and geography</a:t>
            </a:r>
          </a:p>
          <a:p>
            <a:pPr algn="ctr"/>
            <a:r>
              <a:rPr lang="en-US" sz="23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of four major resources:</a:t>
            </a:r>
            <a:endParaRPr lang="en-US" sz="23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929" y="2720292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Conditions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helped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ancient farmers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928" y="367485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Dryland trees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with </a:t>
            </a:r>
            <a:b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sweet-smelling sap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929" y="464604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Connections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b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other places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929" y="5617237"/>
            <a:ext cx="4203843" cy="8229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Fossil fuels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cars,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ships, trains, and planes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9" y="620497"/>
            <a:ext cx="5486400" cy="564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8905" y="4040353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Arabia</a:t>
            </a:r>
            <a:endParaRPr lang="en-US" sz="3200" b="1" dirty="0"/>
          </a:p>
        </p:txBody>
      </p:sp>
      <p:sp>
        <p:nvSpPr>
          <p:cNvPr id="7" name="Freeform 6"/>
          <p:cNvSpPr/>
          <p:nvPr/>
        </p:nvSpPr>
        <p:spPr>
          <a:xfrm>
            <a:off x="2398239" y="4670318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0422" y="4863735"/>
            <a:ext cx="149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Frankincense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19207" y="670262"/>
            <a:ext cx="3404916" cy="6155531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sz="8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 ancient times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(500 BCE-200 CE),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frankincense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was an expensive luxury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that came from southern </a:t>
            </a:r>
            <a:r>
              <a:rPr lang="en-US" sz="2400" b="1" dirty="0" smtClean="0">
                <a:latin typeface="Comic Sans MS" panose="030F0702030302020204" pitchFamily="66" charset="0"/>
              </a:rPr>
              <a:t>Arabia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It smelled wonderful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(especially when burned)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in a time when there were few perfumes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or soaps!</a:t>
            </a:r>
          </a:p>
          <a:p>
            <a:pPr algn="ctr"/>
            <a:endParaRPr lang="en-US" sz="1400" dirty="0"/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Note where the frankincense &amp; myrrh</a:t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incense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 area is</a:t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 your </a:t>
            </a:r>
            <a:r>
              <a:rPr lang="en-US" sz="2000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basemap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31" y="1138883"/>
            <a:ext cx="2077158" cy="1557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709" y="53967"/>
            <a:ext cx="8776071" cy="55399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 Tree sap can be a natural resource.</a:t>
            </a:r>
            <a:endParaRPr lang="en-US" sz="3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329" y="6312654"/>
            <a:ext cx="5642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(Frankincense photo is from Wikipedia, public domain.)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435" y="5128773"/>
            <a:ext cx="84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Myrrh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0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664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8430" y="101440"/>
            <a:ext cx="3640574" cy="6247864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 </a:t>
            </a:r>
            <a:r>
              <a:rPr lang="en-US" sz="28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tree sap</a:t>
            </a:r>
          </a:p>
          <a:p>
            <a:pPr lvl="0" algn="ctr"/>
            <a:endParaRPr lang="en-US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sz="2500" b="1" dirty="0" smtClean="0"/>
              <a:t>Frankincense</a:t>
            </a:r>
            <a:r>
              <a:rPr lang="en-US" sz="2500" dirty="0" smtClean="0"/>
              <a:t> </a:t>
            </a:r>
            <a:br>
              <a:rPr lang="en-US" sz="2500" dirty="0" smtClean="0"/>
            </a:br>
            <a:r>
              <a:rPr lang="en-US" sz="2500" dirty="0" smtClean="0"/>
              <a:t>is a sap </a:t>
            </a:r>
            <a:br>
              <a:rPr lang="en-US" sz="2500" dirty="0" smtClean="0"/>
            </a:br>
            <a:r>
              <a:rPr lang="en-US" sz="2500" dirty="0" smtClean="0"/>
              <a:t>from trees that grow</a:t>
            </a:r>
            <a:br>
              <a:rPr lang="en-US" sz="2500" dirty="0" smtClean="0"/>
            </a:br>
            <a:r>
              <a:rPr lang="en-US" sz="2500" dirty="0" smtClean="0"/>
              <a:t>in southern Arabia.</a:t>
            </a:r>
          </a:p>
          <a:p>
            <a:pPr lvl="0" algn="ctr"/>
            <a:endParaRPr lang="en-US" sz="2500" dirty="0"/>
          </a:p>
          <a:p>
            <a:pPr lvl="0" algn="ctr"/>
            <a:endParaRPr lang="en-US" sz="2500" dirty="0" smtClean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  <a:p>
            <a:pPr lvl="0" algn="ctr"/>
            <a:endParaRPr lang="en-US" sz="1600" dirty="0" smtClean="0"/>
          </a:p>
          <a:p>
            <a:pPr lvl="0" algn="ctr"/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22576" y="3419856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Arabia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71441" y="2514783"/>
            <a:ext cx="34856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the links below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to see photos of</a:t>
            </a:r>
          </a:p>
          <a:p>
            <a:pPr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trees that produce frankincense: </a:t>
            </a:r>
          </a:p>
          <a:p>
            <a:pPr algn="ctr"/>
            <a:endParaRPr lang="en-US" sz="22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b="1" u="sng" dirty="0" smtClean="0">
                <a:hlinkClick r:id="rId3"/>
              </a:rPr>
              <a:t>http</a:t>
            </a:r>
            <a:r>
              <a:rPr lang="en-US" sz="2200" b="1" u="sng" dirty="0">
                <a:hlinkClick r:id="rId3"/>
              </a:rPr>
              <a:t>://</a:t>
            </a:r>
            <a:r>
              <a:rPr lang="en-US" sz="2200" b="1" u="sng" dirty="0" smtClean="0">
                <a:hlinkClick r:id="rId3"/>
              </a:rPr>
              <a:t>www.omanwhs.gov.om/english/Frank/gallery/myalbum.html</a:t>
            </a:r>
            <a:endParaRPr lang="en-US" sz="2200" b="1" u="sng" dirty="0" smtClean="0"/>
          </a:p>
          <a:p>
            <a:pPr algn="ctr"/>
            <a:endParaRPr lang="en-US" sz="2200" dirty="0" smtClean="0">
              <a:hlinkClick r:id="rId4"/>
            </a:endParaRPr>
          </a:p>
          <a:p>
            <a:pPr algn="ctr"/>
            <a:r>
              <a:rPr lang="en-US" sz="2200" dirty="0" smtClean="0">
                <a:hlinkClick r:id="rId4"/>
              </a:rPr>
              <a:t>https</a:t>
            </a:r>
            <a:r>
              <a:rPr lang="en-US" sz="2200" dirty="0">
                <a:hlinkClick r:id="rId4"/>
              </a:rPr>
              <a:t>://</a:t>
            </a:r>
            <a:r>
              <a:rPr lang="en-US" sz="2200" dirty="0" smtClean="0">
                <a:hlinkClick r:id="rId4"/>
              </a:rPr>
              <a:t>www.youtube.com/watch?v=KHc9bKzaw-s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9" name="Freeform 8"/>
          <p:cNvSpPr/>
          <p:nvPr/>
        </p:nvSpPr>
        <p:spPr>
          <a:xfrm>
            <a:off x="2379547" y="4050161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901" y="5738444"/>
            <a:ext cx="4265349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does this area in Arabia</a:t>
            </a:r>
            <a:b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compare with where we live?</a:t>
            </a:r>
            <a:endParaRPr lang="en-US" sz="2200" i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861" y="4216211"/>
            <a:ext cx="1359861" cy="50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    Incense</a:t>
            </a:r>
            <a:br>
              <a:rPr lang="en-US" sz="1900" b="1" dirty="0" smtClean="0"/>
            </a:br>
            <a:r>
              <a:rPr lang="en-US" sz="1900" b="1" dirty="0" smtClean="0"/>
              <a:t>area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966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664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8430" y="101440"/>
            <a:ext cx="3640574" cy="486287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Rich people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who lived far away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in </a:t>
            </a:r>
            <a:r>
              <a:rPr lang="en-US" sz="2600" b="1" dirty="0" smtClean="0">
                <a:latin typeface="Comic Sans MS" panose="030F0702030302020204" pitchFamily="66" charset="0"/>
              </a:rPr>
              <a:t>Greece &amp; Rome</a:t>
            </a:r>
            <a:r>
              <a:rPr lang="en-US" sz="2600" dirty="0" smtClean="0">
                <a:latin typeface="Comic Sans MS" panose="030F0702030302020204" pitchFamily="66" charset="0"/>
              </a:rPr>
              <a:t/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and in </a:t>
            </a:r>
            <a:r>
              <a:rPr lang="en-US" sz="2600" b="1" dirty="0" smtClean="0">
                <a:latin typeface="Comic Sans MS" panose="030F0702030302020204" pitchFamily="66" charset="0"/>
              </a:rPr>
              <a:t>India</a:t>
            </a:r>
            <a:r>
              <a:rPr lang="en-US" sz="2600" dirty="0" smtClean="0">
                <a:latin typeface="Comic Sans MS" panose="030F0702030302020204" pitchFamily="66" charset="0"/>
              </a:rPr>
              <a:t> 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wanted to buy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b="1" dirty="0" smtClean="0">
                <a:latin typeface="Comic Sans MS" panose="030F0702030302020204" pitchFamily="66" charset="0"/>
              </a:rPr>
              <a:t>frankincense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(in </a:t>
            </a:r>
            <a:r>
              <a:rPr lang="en-US" dirty="0">
                <a:latin typeface="Comic Sans MS" panose="030F0702030302020204" pitchFamily="66" charset="0"/>
              </a:rPr>
              <a:t>ancient </a:t>
            </a:r>
            <a:r>
              <a:rPr lang="en-US" dirty="0" smtClean="0">
                <a:latin typeface="Comic Sans MS" panose="030F0702030302020204" pitchFamily="66" charset="0"/>
              </a:rPr>
              <a:t>times, especially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500 BCE to 200 CE).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On your </a:t>
            </a:r>
            <a:r>
              <a:rPr lang="en-US" sz="2000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basemap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draw an arrow toward</a:t>
            </a:r>
            <a:b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Rome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another arrow toward 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India</a:t>
            </a:r>
            <a:r>
              <a:rPr lang="en-US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n-US" sz="2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882" y="3347686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Arabia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79189" y="155668"/>
            <a:ext cx="192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To Greece &amp; Rome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1695" y="695815"/>
            <a:ext cx="2162049" cy="343683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8541" y="4263268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To India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96364" y="3875622"/>
            <a:ext cx="1255489" cy="450094"/>
          </a:xfrm>
          <a:prstGeom prst="straightConnector1">
            <a:avLst/>
          </a:prstGeom>
          <a:ln w="69850">
            <a:solidFill>
              <a:srgbClr val="00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957" y="5530594"/>
            <a:ext cx="8882047" cy="984885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 panose="030F0702030302020204" pitchFamily="66" charset="0"/>
              </a:rPr>
              <a:t> </a:t>
            </a:r>
            <a:r>
              <a:rPr lang="en-US" sz="2500" dirty="0" smtClean="0">
                <a:latin typeface="Comic Sans MS" panose="030F0702030302020204" pitchFamily="66" charset="0"/>
              </a:rPr>
              <a:t/>
            </a:r>
            <a:br>
              <a:rPr lang="en-US" sz="2500" dirty="0" smtClean="0">
                <a:latin typeface="Comic Sans MS" panose="030F0702030302020204" pitchFamily="66" charset="0"/>
              </a:rPr>
            </a:br>
            <a:r>
              <a:rPr lang="en-US" sz="2500" dirty="0" smtClean="0">
                <a:latin typeface="Comic Sans MS" panose="030F0702030302020204" pitchFamily="66" charset="0"/>
              </a:rPr>
              <a:t> What came in trade  from </a:t>
            </a:r>
            <a:r>
              <a:rPr lang="en-US" sz="25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Greece &amp; Rome</a:t>
            </a:r>
            <a:r>
              <a:rPr lang="en-US" sz="2500" dirty="0" smtClean="0">
                <a:latin typeface="Comic Sans MS" panose="030F0702030302020204" pitchFamily="66" charset="0"/>
              </a:rPr>
              <a:t>?  </a:t>
            </a:r>
            <a:endParaRPr lang="en-US" sz="2500" b="1" u="sng" dirty="0">
              <a:latin typeface="Comic Sans MS" panose="030F0702030302020204" pitchFamily="66" charset="0"/>
            </a:endParaRPr>
          </a:p>
          <a:p>
            <a:r>
              <a:rPr lang="en-US" sz="2500" dirty="0" smtClean="0">
                <a:latin typeface="Comic Sans MS" panose="030F0702030302020204" pitchFamily="66" charset="0"/>
              </a:rPr>
              <a:t> What came in trade  from </a:t>
            </a:r>
            <a:r>
              <a:rPr lang="en-US" sz="25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India</a:t>
            </a:r>
            <a:r>
              <a:rPr lang="en-US" sz="2500" dirty="0" smtClean="0">
                <a:latin typeface="Comic Sans MS" panose="030F0702030302020204" pitchFamily="66" charset="0"/>
              </a:rPr>
              <a:t>? 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8176" y="5598529"/>
            <a:ext cx="1133926" cy="86177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 smtClean="0">
                <a:latin typeface="Comic Sans MS" panose="030F0702030302020204" pitchFamily="66" charset="0"/>
              </a:rPr>
              <a:t>gold</a:t>
            </a:r>
            <a:r>
              <a:rPr lang="en-US" sz="25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500" b="1" u="sng" dirty="0" smtClean="0">
                <a:latin typeface="Comic Sans MS" panose="030F0702030302020204" pitchFamily="66" charset="0"/>
              </a:rPr>
              <a:t>spices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 rot="-1200000">
            <a:off x="3895344" y="4182522"/>
            <a:ext cx="329035" cy="33083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93520" y="4013883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-2700000">
            <a:off x="2494163" y="4100820"/>
            <a:ext cx="271559" cy="298109"/>
          </a:xfrm>
          <a:prstGeom prst="downArrow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2861" y="4216211"/>
            <a:ext cx="1359861" cy="50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    Incense</a:t>
            </a:r>
            <a:br>
              <a:rPr lang="en-US" sz="1900" b="1" dirty="0" smtClean="0"/>
            </a:br>
            <a:r>
              <a:rPr lang="en-US" sz="1900" b="1" dirty="0" smtClean="0"/>
              <a:t>area</a:t>
            </a:r>
            <a:endParaRPr lang="en-US" sz="1900" b="1" dirty="0"/>
          </a:p>
        </p:txBody>
      </p:sp>
      <p:sp>
        <p:nvSpPr>
          <p:cNvPr id="18" name="Left Arrow 17"/>
          <p:cNvSpPr/>
          <p:nvPr/>
        </p:nvSpPr>
        <p:spPr>
          <a:xfrm rot="-1200000">
            <a:off x="8379007" y="6011016"/>
            <a:ext cx="329035" cy="33083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-2700000">
            <a:off x="7152064" y="5633127"/>
            <a:ext cx="271559" cy="298109"/>
          </a:xfrm>
          <a:prstGeom prst="downArrow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664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35466" r="5591" b="19200"/>
          <a:stretch/>
        </p:blipFill>
        <p:spPr>
          <a:xfrm>
            <a:off x="2186067" y="563175"/>
            <a:ext cx="6743039" cy="2931757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sp>
        <p:nvSpPr>
          <p:cNvPr id="10" name="TextBox 9"/>
          <p:cNvSpPr txBox="1"/>
          <p:nvPr/>
        </p:nvSpPr>
        <p:spPr>
          <a:xfrm>
            <a:off x="5387520" y="2936254"/>
            <a:ext cx="3640574" cy="3662541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n-US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Traders used camels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in caravans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to carry frankincense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from southern </a:t>
            </a:r>
            <a:r>
              <a:rPr lang="en-US" sz="2400" b="1" dirty="0" smtClean="0">
                <a:latin typeface="Comic Sans MS" panose="030F0702030302020204" pitchFamily="66" charset="0"/>
              </a:rPr>
              <a:t>Arabia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to the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b="1" dirty="0" smtClean="0">
                <a:latin typeface="Comic Sans MS" panose="030F0702030302020204" pitchFamily="66" charset="0"/>
              </a:rPr>
              <a:t>Mediterranean Sea.</a:t>
            </a:r>
            <a:r>
              <a:rPr lang="en-US" sz="2400" b="1" dirty="0">
                <a:latin typeface="Comic Sans MS" panose="030F0702030302020204" pitchFamily="66" charset="0"/>
              </a:rPr>
              <a:t/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Ships carried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it to ancient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Greece and Rome.</a:t>
            </a:r>
          </a:p>
        </p:txBody>
      </p:sp>
      <p:sp>
        <p:nvSpPr>
          <p:cNvPr id="2" name="Freeform 1"/>
          <p:cNvSpPr/>
          <p:nvPr/>
        </p:nvSpPr>
        <p:spPr>
          <a:xfrm>
            <a:off x="1316736" y="2048256"/>
            <a:ext cx="1188720" cy="2249424"/>
          </a:xfrm>
          <a:custGeom>
            <a:avLst/>
            <a:gdLst>
              <a:gd name="connsiteX0" fmla="*/ 1152144 w 1152144"/>
              <a:gd name="connsiteY0" fmla="*/ 2212848 h 2212848"/>
              <a:gd name="connsiteX1" fmla="*/ 1042416 w 1152144"/>
              <a:gd name="connsiteY1" fmla="*/ 2066544 h 2212848"/>
              <a:gd name="connsiteX2" fmla="*/ 1024128 w 1152144"/>
              <a:gd name="connsiteY2" fmla="*/ 2011680 h 2212848"/>
              <a:gd name="connsiteX3" fmla="*/ 969264 w 1152144"/>
              <a:gd name="connsiteY3" fmla="*/ 1993392 h 2212848"/>
              <a:gd name="connsiteX4" fmla="*/ 950976 w 1152144"/>
              <a:gd name="connsiteY4" fmla="*/ 1938528 h 2212848"/>
              <a:gd name="connsiteX5" fmla="*/ 914400 w 1152144"/>
              <a:gd name="connsiteY5" fmla="*/ 1883664 h 2212848"/>
              <a:gd name="connsiteX6" fmla="*/ 822960 w 1152144"/>
              <a:gd name="connsiteY6" fmla="*/ 1737360 h 2212848"/>
              <a:gd name="connsiteX7" fmla="*/ 749808 w 1152144"/>
              <a:gd name="connsiteY7" fmla="*/ 1627632 h 2212848"/>
              <a:gd name="connsiteX8" fmla="*/ 713232 w 1152144"/>
              <a:gd name="connsiteY8" fmla="*/ 1572768 h 2212848"/>
              <a:gd name="connsiteX9" fmla="*/ 640080 w 1152144"/>
              <a:gd name="connsiteY9" fmla="*/ 1316736 h 2212848"/>
              <a:gd name="connsiteX10" fmla="*/ 621792 w 1152144"/>
              <a:gd name="connsiteY10" fmla="*/ 1243584 h 2212848"/>
              <a:gd name="connsiteX11" fmla="*/ 585216 w 1152144"/>
              <a:gd name="connsiteY11" fmla="*/ 1188720 h 2212848"/>
              <a:gd name="connsiteX12" fmla="*/ 566928 w 1152144"/>
              <a:gd name="connsiteY12" fmla="*/ 1133856 h 2212848"/>
              <a:gd name="connsiteX13" fmla="*/ 530352 w 1152144"/>
              <a:gd name="connsiteY13" fmla="*/ 1078992 h 2212848"/>
              <a:gd name="connsiteX14" fmla="*/ 512064 w 1152144"/>
              <a:gd name="connsiteY14" fmla="*/ 1024128 h 2212848"/>
              <a:gd name="connsiteX15" fmla="*/ 457200 w 1152144"/>
              <a:gd name="connsiteY15" fmla="*/ 987552 h 2212848"/>
              <a:gd name="connsiteX16" fmla="*/ 420624 w 1152144"/>
              <a:gd name="connsiteY16" fmla="*/ 932688 h 2212848"/>
              <a:gd name="connsiteX17" fmla="*/ 365760 w 1152144"/>
              <a:gd name="connsiteY17" fmla="*/ 914400 h 2212848"/>
              <a:gd name="connsiteX18" fmla="*/ 347472 w 1152144"/>
              <a:gd name="connsiteY18" fmla="*/ 859536 h 2212848"/>
              <a:gd name="connsiteX19" fmla="*/ 310896 w 1152144"/>
              <a:gd name="connsiteY19" fmla="*/ 804672 h 2212848"/>
              <a:gd name="connsiteX20" fmla="*/ 274320 w 1152144"/>
              <a:gd name="connsiteY20" fmla="*/ 694944 h 2212848"/>
              <a:gd name="connsiteX21" fmla="*/ 256032 w 1152144"/>
              <a:gd name="connsiteY21" fmla="*/ 640080 h 2212848"/>
              <a:gd name="connsiteX22" fmla="*/ 219456 w 1152144"/>
              <a:gd name="connsiteY22" fmla="*/ 585216 h 2212848"/>
              <a:gd name="connsiteX23" fmla="*/ 182880 w 1152144"/>
              <a:gd name="connsiteY23" fmla="*/ 475488 h 2212848"/>
              <a:gd name="connsiteX24" fmla="*/ 164592 w 1152144"/>
              <a:gd name="connsiteY24" fmla="*/ 420624 h 2212848"/>
              <a:gd name="connsiteX25" fmla="*/ 109728 w 1152144"/>
              <a:gd name="connsiteY25" fmla="*/ 402336 h 2212848"/>
              <a:gd name="connsiteX26" fmla="*/ 91440 w 1152144"/>
              <a:gd name="connsiteY26" fmla="*/ 347472 h 2212848"/>
              <a:gd name="connsiteX27" fmla="*/ 109728 w 1152144"/>
              <a:gd name="connsiteY27" fmla="*/ 54864 h 2212848"/>
              <a:gd name="connsiteX28" fmla="*/ 54864 w 1152144"/>
              <a:gd name="connsiteY28" fmla="*/ 36576 h 2212848"/>
              <a:gd name="connsiteX29" fmla="*/ 0 w 1152144"/>
              <a:gd name="connsiteY29" fmla="*/ 0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2144" h="2212848">
                <a:moveTo>
                  <a:pt x="1152144" y="2212848"/>
                </a:moveTo>
                <a:cubicBezTo>
                  <a:pt x="1134200" y="2190418"/>
                  <a:pt x="1061825" y="2105363"/>
                  <a:pt x="1042416" y="2066544"/>
                </a:cubicBezTo>
                <a:cubicBezTo>
                  <a:pt x="1033795" y="2049302"/>
                  <a:pt x="1037759" y="2025311"/>
                  <a:pt x="1024128" y="2011680"/>
                </a:cubicBezTo>
                <a:cubicBezTo>
                  <a:pt x="1010497" y="1998049"/>
                  <a:pt x="987552" y="1999488"/>
                  <a:pt x="969264" y="1993392"/>
                </a:cubicBezTo>
                <a:cubicBezTo>
                  <a:pt x="963168" y="1975104"/>
                  <a:pt x="959597" y="1955770"/>
                  <a:pt x="950976" y="1938528"/>
                </a:cubicBezTo>
                <a:cubicBezTo>
                  <a:pt x="941146" y="1918869"/>
                  <a:pt x="923327" y="1903749"/>
                  <a:pt x="914400" y="1883664"/>
                </a:cubicBezTo>
                <a:cubicBezTo>
                  <a:pt x="850256" y="1739339"/>
                  <a:pt x="921657" y="1803158"/>
                  <a:pt x="822960" y="1737360"/>
                </a:cubicBezTo>
                <a:lnTo>
                  <a:pt x="749808" y="1627632"/>
                </a:lnTo>
                <a:cubicBezTo>
                  <a:pt x="737616" y="1609344"/>
                  <a:pt x="720183" y="1593620"/>
                  <a:pt x="713232" y="1572768"/>
                </a:cubicBezTo>
                <a:cubicBezTo>
                  <a:pt x="660760" y="1415351"/>
                  <a:pt x="686007" y="1500443"/>
                  <a:pt x="640080" y="1316736"/>
                </a:cubicBezTo>
                <a:cubicBezTo>
                  <a:pt x="633984" y="1292352"/>
                  <a:pt x="635734" y="1264497"/>
                  <a:pt x="621792" y="1243584"/>
                </a:cubicBezTo>
                <a:cubicBezTo>
                  <a:pt x="609600" y="1225296"/>
                  <a:pt x="595046" y="1208379"/>
                  <a:pt x="585216" y="1188720"/>
                </a:cubicBezTo>
                <a:cubicBezTo>
                  <a:pt x="576595" y="1171478"/>
                  <a:pt x="575549" y="1151098"/>
                  <a:pt x="566928" y="1133856"/>
                </a:cubicBezTo>
                <a:cubicBezTo>
                  <a:pt x="557098" y="1114197"/>
                  <a:pt x="540182" y="1098651"/>
                  <a:pt x="530352" y="1078992"/>
                </a:cubicBezTo>
                <a:cubicBezTo>
                  <a:pt x="521731" y="1061750"/>
                  <a:pt x="524106" y="1039181"/>
                  <a:pt x="512064" y="1024128"/>
                </a:cubicBezTo>
                <a:cubicBezTo>
                  <a:pt x="498334" y="1006965"/>
                  <a:pt x="475488" y="999744"/>
                  <a:pt x="457200" y="987552"/>
                </a:cubicBezTo>
                <a:cubicBezTo>
                  <a:pt x="445008" y="969264"/>
                  <a:pt x="437787" y="946418"/>
                  <a:pt x="420624" y="932688"/>
                </a:cubicBezTo>
                <a:cubicBezTo>
                  <a:pt x="405571" y="920646"/>
                  <a:pt x="379391" y="928031"/>
                  <a:pt x="365760" y="914400"/>
                </a:cubicBezTo>
                <a:cubicBezTo>
                  <a:pt x="352129" y="900769"/>
                  <a:pt x="356093" y="876778"/>
                  <a:pt x="347472" y="859536"/>
                </a:cubicBezTo>
                <a:cubicBezTo>
                  <a:pt x="337642" y="839877"/>
                  <a:pt x="319823" y="824757"/>
                  <a:pt x="310896" y="804672"/>
                </a:cubicBezTo>
                <a:cubicBezTo>
                  <a:pt x="295238" y="769440"/>
                  <a:pt x="286512" y="731520"/>
                  <a:pt x="274320" y="694944"/>
                </a:cubicBezTo>
                <a:cubicBezTo>
                  <a:pt x="268224" y="676656"/>
                  <a:pt x="266725" y="656120"/>
                  <a:pt x="256032" y="640080"/>
                </a:cubicBezTo>
                <a:cubicBezTo>
                  <a:pt x="243840" y="621792"/>
                  <a:pt x="228383" y="605301"/>
                  <a:pt x="219456" y="585216"/>
                </a:cubicBezTo>
                <a:cubicBezTo>
                  <a:pt x="203798" y="549984"/>
                  <a:pt x="195072" y="512064"/>
                  <a:pt x="182880" y="475488"/>
                </a:cubicBezTo>
                <a:cubicBezTo>
                  <a:pt x="176784" y="457200"/>
                  <a:pt x="182880" y="426720"/>
                  <a:pt x="164592" y="420624"/>
                </a:cubicBezTo>
                <a:lnTo>
                  <a:pt x="109728" y="402336"/>
                </a:lnTo>
                <a:cubicBezTo>
                  <a:pt x="103632" y="384048"/>
                  <a:pt x="91440" y="366749"/>
                  <a:pt x="91440" y="347472"/>
                </a:cubicBezTo>
                <a:cubicBezTo>
                  <a:pt x="91440" y="249746"/>
                  <a:pt x="121146" y="151921"/>
                  <a:pt x="109728" y="54864"/>
                </a:cubicBezTo>
                <a:cubicBezTo>
                  <a:pt x="107476" y="35719"/>
                  <a:pt x="72106" y="45197"/>
                  <a:pt x="54864" y="36576"/>
                </a:cubicBezTo>
                <a:cubicBezTo>
                  <a:pt x="35205" y="26746"/>
                  <a:pt x="0" y="0"/>
                  <a:pt x="0" y="0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9736" y="3593727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Arabia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29" y="1437203"/>
            <a:ext cx="1516566" cy="483285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</a:p>
          <a:p>
            <a:pPr algn="ctr"/>
            <a:r>
              <a:rPr lang="en-US" sz="1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endParaRPr lang="en-US" sz="1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95876" y="4044184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0952" y="6214073"/>
            <a:ext cx="401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(Photo is from New York Public Library, </a:t>
            </a:r>
            <a:b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public domain.)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861" y="4216211"/>
            <a:ext cx="1359861" cy="50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    Incense</a:t>
            </a:r>
            <a:br>
              <a:rPr lang="en-US" sz="1900" b="1" dirty="0" smtClean="0"/>
            </a:br>
            <a:r>
              <a:rPr lang="en-US" sz="1900" b="1" dirty="0" smtClean="0"/>
              <a:t>area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225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6400" cy="566482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316736" y="2048256"/>
            <a:ext cx="1188720" cy="2249424"/>
          </a:xfrm>
          <a:custGeom>
            <a:avLst/>
            <a:gdLst>
              <a:gd name="connsiteX0" fmla="*/ 1152144 w 1152144"/>
              <a:gd name="connsiteY0" fmla="*/ 2212848 h 2212848"/>
              <a:gd name="connsiteX1" fmla="*/ 1042416 w 1152144"/>
              <a:gd name="connsiteY1" fmla="*/ 2066544 h 2212848"/>
              <a:gd name="connsiteX2" fmla="*/ 1024128 w 1152144"/>
              <a:gd name="connsiteY2" fmla="*/ 2011680 h 2212848"/>
              <a:gd name="connsiteX3" fmla="*/ 969264 w 1152144"/>
              <a:gd name="connsiteY3" fmla="*/ 1993392 h 2212848"/>
              <a:gd name="connsiteX4" fmla="*/ 950976 w 1152144"/>
              <a:gd name="connsiteY4" fmla="*/ 1938528 h 2212848"/>
              <a:gd name="connsiteX5" fmla="*/ 914400 w 1152144"/>
              <a:gd name="connsiteY5" fmla="*/ 1883664 h 2212848"/>
              <a:gd name="connsiteX6" fmla="*/ 822960 w 1152144"/>
              <a:gd name="connsiteY6" fmla="*/ 1737360 h 2212848"/>
              <a:gd name="connsiteX7" fmla="*/ 749808 w 1152144"/>
              <a:gd name="connsiteY7" fmla="*/ 1627632 h 2212848"/>
              <a:gd name="connsiteX8" fmla="*/ 713232 w 1152144"/>
              <a:gd name="connsiteY8" fmla="*/ 1572768 h 2212848"/>
              <a:gd name="connsiteX9" fmla="*/ 640080 w 1152144"/>
              <a:gd name="connsiteY9" fmla="*/ 1316736 h 2212848"/>
              <a:gd name="connsiteX10" fmla="*/ 621792 w 1152144"/>
              <a:gd name="connsiteY10" fmla="*/ 1243584 h 2212848"/>
              <a:gd name="connsiteX11" fmla="*/ 585216 w 1152144"/>
              <a:gd name="connsiteY11" fmla="*/ 1188720 h 2212848"/>
              <a:gd name="connsiteX12" fmla="*/ 566928 w 1152144"/>
              <a:gd name="connsiteY12" fmla="*/ 1133856 h 2212848"/>
              <a:gd name="connsiteX13" fmla="*/ 530352 w 1152144"/>
              <a:gd name="connsiteY13" fmla="*/ 1078992 h 2212848"/>
              <a:gd name="connsiteX14" fmla="*/ 512064 w 1152144"/>
              <a:gd name="connsiteY14" fmla="*/ 1024128 h 2212848"/>
              <a:gd name="connsiteX15" fmla="*/ 457200 w 1152144"/>
              <a:gd name="connsiteY15" fmla="*/ 987552 h 2212848"/>
              <a:gd name="connsiteX16" fmla="*/ 420624 w 1152144"/>
              <a:gd name="connsiteY16" fmla="*/ 932688 h 2212848"/>
              <a:gd name="connsiteX17" fmla="*/ 365760 w 1152144"/>
              <a:gd name="connsiteY17" fmla="*/ 914400 h 2212848"/>
              <a:gd name="connsiteX18" fmla="*/ 347472 w 1152144"/>
              <a:gd name="connsiteY18" fmla="*/ 859536 h 2212848"/>
              <a:gd name="connsiteX19" fmla="*/ 310896 w 1152144"/>
              <a:gd name="connsiteY19" fmla="*/ 804672 h 2212848"/>
              <a:gd name="connsiteX20" fmla="*/ 274320 w 1152144"/>
              <a:gd name="connsiteY20" fmla="*/ 694944 h 2212848"/>
              <a:gd name="connsiteX21" fmla="*/ 256032 w 1152144"/>
              <a:gd name="connsiteY21" fmla="*/ 640080 h 2212848"/>
              <a:gd name="connsiteX22" fmla="*/ 219456 w 1152144"/>
              <a:gd name="connsiteY22" fmla="*/ 585216 h 2212848"/>
              <a:gd name="connsiteX23" fmla="*/ 182880 w 1152144"/>
              <a:gd name="connsiteY23" fmla="*/ 475488 h 2212848"/>
              <a:gd name="connsiteX24" fmla="*/ 164592 w 1152144"/>
              <a:gd name="connsiteY24" fmla="*/ 420624 h 2212848"/>
              <a:gd name="connsiteX25" fmla="*/ 109728 w 1152144"/>
              <a:gd name="connsiteY25" fmla="*/ 402336 h 2212848"/>
              <a:gd name="connsiteX26" fmla="*/ 91440 w 1152144"/>
              <a:gd name="connsiteY26" fmla="*/ 347472 h 2212848"/>
              <a:gd name="connsiteX27" fmla="*/ 109728 w 1152144"/>
              <a:gd name="connsiteY27" fmla="*/ 54864 h 2212848"/>
              <a:gd name="connsiteX28" fmla="*/ 54864 w 1152144"/>
              <a:gd name="connsiteY28" fmla="*/ 36576 h 2212848"/>
              <a:gd name="connsiteX29" fmla="*/ 0 w 1152144"/>
              <a:gd name="connsiteY29" fmla="*/ 0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2144" h="2212848">
                <a:moveTo>
                  <a:pt x="1152144" y="2212848"/>
                </a:moveTo>
                <a:cubicBezTo>
                  <a:pt x="1134200" y="2190418"/>
                  <a:pt x="1061825" y="2105363"/>
                  <a:pt x="1042416" y="2066544"/>
                </a:cubicBezTo>
                <a:cubicBezTo>
                  <a:pt x="1033795" y="2049302"/>
                  <a:pt x="1037759" y="2025311"/>
                  <a:pt x="1024128" y="2011680"/>
                </a:cubicBezTo>
                <a:cubicBezTo>
                  <a:pt x="1010497" y="1998049"/>
                  <a:pt x="987552" y="1999488"/>
                  <a:pt x="969264" y="1993392"/>
                </a:cubicBezTo>
                <a:cubicBezTo>
                  <a:pt x="963168" y="1975104"/>
                  <a:pt x="959597" y="1955770"/>
                  <a:pt x="950976" y="1938528"/>
                </a:cubicBezTo>
                <a:cubicBezTo>
                  <a:pt x="941146" y="1918869"/>
                  <a:pt x="923327" y="1903749"/>
                  <a:pt x="914400" y="1883664"/>
                </a:cubicBezTo>
                <a:cubicBezTo>
                  <a:pt x="850256" y="1739339"/>
                  <a:pt x="921657" y="1803158"/>
                  <a:pt x="822960" y="1737360"/>
                </a:cubicBezTo>
                <a:lnTo>
                  <a:pt x="749808" y="1627632"/>
                </a:lnTo>
                <a:cubicBezTo>
                  <a:pt x="737616" y="1609344"/>
                  <a:pt x="720183" y="1593620"/>
                  <a:pt x="713232" y="1572768"/>
                </a:cubicBezTo>
                <a:cubicBezTo>
                  <a:pt x="660760" y="1415351"/>
                  <a:pt x="686007" y="1500443"/>
                  <a:pt x="640080" y="1316736"/>
                </a:cubicBezTo>
                <a:cubicBezTo>
                  <a:pt x="633984" y="1292352"/>
                  <a:pt x="635734" y="1264497"/>
                  <a:pt x="621792" y="1243584"/>
                </a:cubicBezTo>
                <a:cubicBezTo>
                  <a:pt x="609600" y="1225296"/>
                  <a:pt x="595046" y="1208379"/>
                  <a:pt x="585216" y="1188720"/>
                </a:cubicBezTo>
                <a:cubicBezTo>
                  <a:pt x="576595" y="1171478"/>
                  <a:pt x="575549" y="1151098"/>
                  <a:pt x="566928" y="1133856"/>
                </a:cubicBezTo>
                <a:cubicBezTo>
                  <a:pt x="557098" y="1114197"/>
                  <a:pt x="540182" y="1098651"/>
                  <a:pt x="530352" y="1078992"/>
                </a:cubicBezTo>
                <a:cubicBezTo>
                  <a:pt x="521731" y="1061750"/>
                  <a:pt x="524106" y="1039181"/>
                  <a:pt x="512064" y="1024128"/>
                </a:cubicBezTo>
                <a:cubicBezTo>
                  <a:pt x="498334" y="1006965"/>
                  <a:pt x="475488" y="999744"/>
                  <a:pt x="457200" y="987552"/>
                </a:cubicBezTo>
                <a:cubicBezTo>
                  <a:pt x="445008" y="969264"/>
                  <a:pt x="437787" y="946418"/>
                  <a:pt x="420624" y="932688"/>
                </a:cubicBezTo>
                <a:cubicBezTo>
                  <a:pt x="405571" y="920646"/>
                  <a:pt x="379391" y="928031"/>
                  <a:pt x="365760" y="914400"/>
                </a:cubicBezTo>
                <a:cubicBezTo>
                  <a:pt x="352129" y="900769"/>
                  <a:pt x="356093" y="876778"/>
                  <a:pt x="347472" y="859536"/>
                </a:cubicBezTo>
                <a:cubicBezTo>
                  <a:pt x="337642" y="839877"/>
                  <a:pt x="319823" y="824757"/>
                  <a:pt x="310896" y="804672"/>
                </a:cubicBezTo>
                <a:cubicBezTo>
                  <a:pt x="295238" y="769440"/>
                  <a:pt x="286512" y="731520"/>
                  <a:pt x="274320" y="694944"/>
                </a:cubicBezTo>
                <a:cubicBezTo>
                  <a:pt x="268224" y="676656"/>
                  <a:pt x="266725" y="656120"/>
                  <a:pt x="256032" y="640080"/>
                </a:cubicBezTo>
                <a:cubicBezTo>
                  <a:pt x="243840" y="621792"/>
                  <a:pt x="228383" y="605301"/>
                  <a:pt x="219456" y="585216"/>
                </a:cubicBezTo>
                <a:cubicBezTo>
                  <a:pt x="203798" y="549984"/>
                  <a:pt x="195072" y="512064"/>
                  <a:pt x="182880" y="475488"/>
                </a:cubicBezTo>
                <a:cubicBezTo>
                  <a:pt x="176784" y="457200"/>
                  <a:pt x="182880" y="426720"/>
                  <a:pt x="164592" y="420624"/>
                </a:cubicBezTo>
                <a:lnTo>
                  <a:pt x="109728" y="402336"/>
                </a:lnTo>
                <a:cubicBezTo>
                  <a:pt x="103632" y="384048"/>
                  <a:pt x="91440" y="366749"/>
                  <a:pt x="91440" y="347472"/>
                </a:cubicBezTo>
                <a:cubicBezTo>
                  <a:pt x="91440" y="249746"/>
                  <a:pt x="121146" y="151921"/>
                  <a:pt x="109728" y="54864"/>
                </a:cubicBezTo>
                <a:cubicBezTo>
                  <a:pt x="107476" y="35719"/>
                  <a:pt x="72106" y="45197"/>
                  <a:pt x="54864" y="36576"/>
                </a:cubicBezTo>
                <a:cubicBezTo>
                  <a:pt x="35205" y="26746"/>
                  <a:pt x="0" y="0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59736" y="3549054"/>
            <a:ext cx="15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Arabia</a:t>
            </a:r>
            <a:endParaRPr lang="en-US" sz="3200" b="1" dirty="0"/>
          </a:p>
        </p:txBody>
      </p:sp>
      <p:sp>
        <p:nvSpPr>
          <p:cNvPr id="11" name="Isosceles Triangle 10"/>
          <p:cNvSpPr>
            <a:spLocks noChangeAspect="1"/>
          </p:cNvSpPr>
          <p:nvPr/>
        </p:nvSpPr>
        <p:spPr>
          <a:xfrm>
            <a:off x="1229868" y="1869948"/>
            <a:ext cx="173736" cy="173736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>
            <a:spLocks noChangeAspect="1"/>
          </p:cNvSpPr>
          <p:nvPr/>
        </p:nvSpPr>
        <p:spPr>
          <a:xfrm>
            <a:off x="1377696" y="2127504"/>
            <a:ext cx="173736" cy="17373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>
            <a:spLocks noChangeAspect="1"/>
          </p:cNvSpPr>
          <p:nvPr/>
        </p:nvSpPr>
        <p:spPr>
          <a:xfrm>
            <a:off x="1694688" y="2883408"/>
            <a:ext cx="173736" cy="17373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>
            <a:spLocks noChangeAspect="1"/>
          </p:cNvSpPr>
          <p:nvPr/>
        </p:nvSpPr>
        <p:spPr>
          <a:xfrm>
            <a:off x="1993392" y="3566160"/>
            <a:ext cx="173736" cy="17373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>
            <a:spLocks noChangeAspect="1"/>
          </p:cNvSpPr>
          <p:nvPr/>
        </p:nvSpPr>
        <p:spPr>
          <a:xfrm>
            <a:off x="3901440" y="4212336"/>
            <a:ext cx="173736" cy="173736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2880" y="804672"/>
            <a:ext cx="1060704" cy="1170432"/>
          </a:xfrm>
          <a:custGeom>
            <a:avLst/>
            <a:gdLst>
              <a:gd name="connsiteX0" fmla="*/ 1060704 w 1060704"/>
              <a:gd name="connsiteY0" fmla="*/ 1152144 h 1170432"/>
              <a:gd name="connsiteX1" fmla="*/ 969264 w 1060704"/>
              <a:gd name="connsiteY1" fmla="*/ 1170432 h 1170432"/>
              <a:gd name="connsiteX2" fmla="*/ 676656 w 1060704"/>
              <a:gd name="connsiteY2" fmla="*/ 1152144 h 1170432"/>
              <a:gd name="connsiteX3" fmla="*/ 585216 w 1060704"/>
              <a:gd name="connsiteY3" fmla="*/ 1133856 h 1170432"/>
              <a:gd name="connsiteX4" fmla="*/ 420624 w 1060704"/>
              <a:gd name="connsiteY4" fmla="*/ 1115568 h 1170432"/>
              <a:gd name="connsiteX5" fmla="*/ 310896 w 1060704"/>
              <a:gd name="connsiteY5" fmla="*/ 1078992 h 1170432"/>
              <a:gd name="connsiteX6" fmla="*/ 201168 w 1060704"/>
              <a:gd name="connsiteY6" fmla="*/ 1024128 h 1170432"/>
              <a:gd name="connsiteX7" fmla="*/ 164592 w 1060704"/>
              <a:gd name="connsiteY7" fmla="*/ 969264 h 1170432"/>
              <a:gd name="connsiteX8" fmla="*/ 146304 w 1060704"/>
              <a:gd name="connsiteY8" fmla="*/ 914400 h 1170432"/>
              <a:gd name="connsiteX9" fmla="*/ 91440 w 1060704"/>
              <a:gd name="connsiteY9" fmla="*/ 896112 h 1170432"/>
              <a:gd name="connsiteX10" fmla="*/ 73152 w 1060704"/>
              <a:gd name="connsiteY10" fmla="*/ 256032 h 1170432"/>
              <a:gd name="connsiteX11" fmla="*/ 36576 w 1060704"/>
              <a:gd name="connsiteY11" fmla="*/ 18288 h 1170432"/>
              <a:gd name="connsiteX12" fmla="*/ 0 w 1060704"/>
              <a:gd name="connsiteY12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0704" h="1170432">
                <a:moveTo>
                  <a:pt x="1060704" y="1152144"/>
                </a:moveTo>
                <a:cubicBezTo>
                  <a:pt x="1030224" y="1158240"/>
                  <a:pt x="1000348" y="1170432"/>
                  <a:pt x="969264" y="1170432"/>
                </a:cubicBezTo>
                <a:cubicBezTo>
                  <a:pt x="871538" y="1170432"/>
                  <a:pt x="773942" y="1161409"/>
                  <a:pt x="676656" y="1152144"/>
                </a:cubicBezTo>
                <a:cubicBezTo>
                  <a:pt x="645712" y="1149197"/>
                  <a:pt x="615987" y="1138252"/>
                  <a:pt x="585216" y="1133856"/>
                </a:cubicBezTo>
                <a:cubicBezTo>
                  <a:pt x="530569" y="1126049"/>
                  <a:pt x="475488" y="1121664"/>
                  <a:pt x="420624" y="1115568"/>
                </a:cubicBezTo>
                <a:cubicBezTo>
                  <a:pt x="384048" y="1103376"/>
                  <a:pt x="342975" y="1100378"/>
                  <a:pt x="310896" y="1078992"/>
                </a:cubicBezTo>
                <a:cubicBezTo>
                  <a:pt x="239992" y="1031723"/>
                  <a:pt x="276884" y="1049367"/>
                  <a:pt x="201168" y="1024128"/>
                </a:cubicBezTo>
                <a:cubicBezTo>
                  <a:pt x="188976" y="1005840"/>
                  <a:pt x="174422" y="988923"/>
                  <a:pt x="164592" y="969264"/>
                </a:cubicBezTo>
                <a:cubicBezTo>
                  <a:pt x="155971" y="952022"/>
                  <a:pt x="159935" y="928031"/>
                  <a:pt x="146304" y="914400"/>
                </a:cubicBezTo>
                <a:cubicBezTo>
                  <a:pt x="132673" y="900769"/>
                  <a:pt x="109728" y="902208"/>
                  <a:pt x="91440" y="896112"/>
                </a:cubicBezTo>
                <a:cubicBezTo>
                  <a:pt x="85344" y="682752"/>
                  <a:pt x="83069" y="469249"/>
                  <a:pt x="73152" y="256032"/>
                </a:cubicBezTo>
                <a:cubicBezTo>
                  <a:pt x="73132" y="255599"/>
                  <a:pt x="50511" y="46157"/>
                  <a:pt x="36576" y="18288"/>
                </a:cubicBezTo>
                <a:cubicBezTo>
                  <a:pt x="30480" y="6096"/>
                  <a:pt x="12192" y="6096"/>
                  <a:pt x="0" y="0"/>
                </a:cubicBezTo>
              </a:path>
            </a:pathLst>
          </a:custGeom>
          <a:noFill/>
          <a:ln w="25400">
            <a:solidFill>
              <a:srgbClr val="0000CC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903179" y="3851006"/>
            <a:ext cx="1359408" cy="629554"/>
          </a:xfrm>
          <a:custGeom>
            <a:avLst/>
            <a:gdLst>
              <a:gd name="connsiteX0" fmla="*/ 0 w 1225296"/>
              <a:gd name="connsiteY0" fmla="*/ 548710 h 658438"/>
              <a:gd name="connsiteX1" fmla="*/ 201168 w 1225296"/>
              <a:gd name="connsiteY1" fmla="*/ 621862 h 658438"/>
              <a:gd name="connsiteX2" fmla="*/ 310896 w 1225296"/>
              <a:gd name="connsiteY2" fmla="*/ 658438 h 658438"/>
              <a:gd name="connsiteX3" fmla="*/ 457200 w 1225296"/>
              <a:gd name="connsiteY3" fmla="*/ 621862 h 658438"/>
              <a:gd name="connsiteX4" fmla="*/ 512064 w 1225296"/>
              <a:gd name="connsiteY4" fmla="*/ 585286 h 658438"/>
              <a:gd name="connsiteX5" fmla="*/ 566928 w 1225296"/>
              <a:gd name="connsiteY5" fmla="*/ 530422 h 658438"/>
              <a:gd name="connsiteX6" fmla="*/ 676656 w 1225296"/>
              <a:gd name="connsiteY6" fmla="*/ 457270 h 658438"/>
              <a:gd name="connsiteX7" fmla="*/ 768096 w 1225296"/>
              <a:gd name="connsiteY7" fmla="*/ 365830 h 658438"/>
              <a:gd name="connsiteX8" fmla="*/ 859536 w 1225296"/>
              <a:gd name="connsiteY8" fmla="*/ 274390 h 658438"/>
              <a:gd name="connsiteX9" fmla="*/ 950976 w 1225296"/>
              <a:gd name="connsiteY9" fmla="*/ 201238 h 658438"/>
              <a:gd name="connsiteX10" fmla="*/ 987552 w 1225296"/>
              <a:gd name="connsiteY10" fmla="*/ 146374 h 658438"/>
              <a:gd name="connsiteX11" fmla="*/ 1042416 w 1225296"/>
              <a:gd name="connsiteY11" fmla="*/ 91510 h 658438"/>
              <a:gd name="connsiteX12" fmla="*/ 1152144 w 1225296"/>
              <a:gd name="connsiteY12" fmla="*/ 36646 h 658438"/>
              <a:gd name="connsiteX13" fmla="*/ 1225296 w 1225296"/>
              <a:gd name="connsiteY13" fmla="*/ 70 h 65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5296" h="658438">
                <a:moveTo>
                  <a:pt x="0" y="548710"/>
                </a:moveTo>
                <a:cubicBezTo>
                  <a:pt x="156283" y="642480"/>
                  <a:pt x="21904" y="577046"/>
                  <a:pt x="201168" y="621862"/>
                </a:cubicBezTo>
                <a:cubicBezTo>
                  <a:pt x="238571" y="631213"/>
                  <a:pt x="310896" y="658438"/>
                  <a:pt x="310896" y="658438"/>
                </a:cubicBezTo>
                <a:cubicBezTo>
                  <a:pt x="345675" y="651482"/>
                  <a:pt x="419710" y="640607"/>
                  <a:pt x="457200" y="621862"/>
                </a:cubicBezTo>
                <a:cubicBezTo>
                  <a:pt x="476859" y="612032"/>
                  <a:pt x="495179" y="599357"/>
                  <a:pt x="512064" y="585286"/>
                </a:cubicBezTo>
                <a:cubicBezTo>
                  <a:pt x="531933" y="568729"/>
                  <a:pt x="546513" y="546300"/>
                  <a:pt x="566928" y="530422"/>
                </a:cubicBezTo>
                <a:cubicBezTo>
                  <a:pt x="601627" y="503434"/>
                  <a:pt x="676656" y="457270"/>
                  <a:pt x="676656" y="457270"/>
                </a:cubicBezTo>
                <a:cubicBezTo>
                  <a:pt x="774192" y="310966"/>
                  <a:pt x="646176" y="487750"/>
                  <a:pt x="768096" y="365830"/>
                </a:cubicBezTo>
                <a:cubicBezTo>
                  <a:pt x="890016" y="243910"/>
                  <a:pt x="713232" y="371926"/>
                  <a:pt x="859536" y="274390"/>
                </a:cubicBezTo>
                <a:cubicBezTo>
                  <a:pt x="964358" y="117157"/>
                  <a:pt x="824783" y="302192"/>
                  <a:pt x="950976" y="201238"/>
                </a:cubicBezTo>
                <a:cubicBezTo>
                  <a:pt x="968139" y="187508"/>
                  <a:pt x="973481" y="163259"/>
                  <a:pt x="987552" y="146374"/>
                </a:cubicBezTo>
                <a:cubicBezTo>
                  <a:pt x="1004109" y="126505"/>
                  <a:pt x="1022547" y="108067"/>
                  <a:pt x="1042416" y="91510"/>
                </a:cubicBezTo>
                <a:cubicBezTo>
                  <a:pt x="1121032" y="25996"/>
                  <a:pt x="1069664" y="77886"/>
                  <a:pt x="1152144" y="36646"/>
                </a:cubicBezTo>
                <a:cubicBezTo>
                  <a:pt x="1232059" y="-3311"/>
                  <a:pt x="1179487" y="70"/>
                  <a:pt x="1225296" y="70"/>
                </a:cubicBezTo>
              </a:path>
            </a:pathLst>
          </a:custGeom>
          <a:noFill/>
          <a:ln w="25400">
            <a:solidFill>
              <a:srgbClr val="0000CC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78280" y="1554480"/>
            <a:ext cx="3587496" cy="573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244" y="4791481"/>
            <a:ext cx="1188720" cy="1792224"/>
          </a:xfrm>
          <a:prstGeom prst="rect">
            <a:avLst/>
          </a:prstGeom>
          <a:ln w="60325">
            <a:solidFill>
              <a:srgbClr val="0000CC"/>
            </a:solidFill>
          </a:ln>
        </p:spPr>
      </p:pic>
      <p:sp>
        <p:nvSpPr>
          <p:cNvPr id="19" name="Freeform 18"/>
          <p:cNvSpPr/>
          <p:nvPr/>
        </p:nvSpPr>
        <p:spPr>
          <a:xfrm>
            <a:off x="2397641" y="4036759"/>
            <a:ext cx="1830859" cy="935829"/>
          </a:xfrm>
          <a:custGeom>
            <a:avLst/>
            <a:gdLst>
              <a:gd name="connsiteX0" fmla="*/ 0 w 1627632"/>
              <a:gd name="connsiteY0" fmla="*/ 73152 h 754589"/>
              <a:gd name="connsiteX1" fmla="*/ 0 w 1627632"/>
              <a:gd name="connsiteY1" fmla="*/ 73152 h 754589"/>
              <a:gd name="connsiteX2" fmla="*/ 91440 w 1627632"/>
              <a:gd name="connsiteY2" fmla="*/ 201168 h 754589"/>
              <a:gd name="connsiteX3" fmla="*/ 128016 w 1627632"/>
              <a:gd name="connsiteY3" fmla="*/ 310896 h 754589"/>
              <a:gd name="connsiteX4" fmla="*/ 146304 w 1627632"/>
              <a:gd name="connsiteY4" fmla="*/ 749808 h 754589"/>
              <a:gd name="connsiteX5" fmla="*/ 365760 w 1627632"/>
              <a:gd name="connsiteY5" fmla="*/ 713232 h 754589"/>
              <a:gd name="connsiteX6" fmla="*/ 493776 w 1627632"/>
              <a:gd name="connsiteY6" fmla="*/ 640080 h 754589"/>
              <a:gd name="connsiteX7" fmla="*/ 640080 w 1627632"/>
              <a:gd name="connsiteY7" fmla="*/ 603504 h 754589"/>
              <a:gd name="connsiteX8" fmla="*/ 749808 w 1627632"/>
              <a:gd name="connsiteY8" fmla="*/ 566928 h 754589"/>
              <a:gd name="connsiteX9" fmla="*/ 914400 w 1627632"/>
              <a:gd name="connsiteY9" fmla="*/ 512064 h 754589"/>
              <a:gd name="connsiteX10" fmla="*/ 969264 w 1627632"/>
              <a:gd name="connsiteY10" fmla="*/ 493776 h 754589"/>
              <a:gd name="connsiteX11" fmla="*/ 1024128 w 1627632"/>
              <a:gd name="connsiteY11" fmla="*/ 475488 h 754589"/>
              <a:gd name="connsiteX12" fmla="*/ 1097280 w 1627632"/>
              <a:gd name="connsiteY12" fmla="*/ 457200 h 754589"/>
              <a:gd name="connsiteX13" fmla="*/ 1152144 w 1627632"/>
              <a:gd name="connsiteY13" fmla="*/ 420624 h 754589"/>
              <a:gd name="connsiteX14" fmla="*/ 1261872 w 1627632"/>
              <a:gd name="connsiteY14" fmla="*/ 384048 h 754589"/>
              <a:gd name="connsiteX15" fmla="*/ 1316736 w 1627632"/>
              <a:gd name="connsiteY15" fmla="*/ 274320 h 754589"/>
              <a:gd name="connsiteX16" fmla="*/ 1371600 w 1627632"/>
              <a:gd name="connsiteY16" fmla="*/ 237744 h 754589"/>
              <a:gd name="connsiteX17" fmla="*/ 1426464 w 1627632"/>
              <a:gd name="connsiteY17" fmla="*/ 182880 h 754589"/>
              <a:gd name="connsiteX18" fmla="*/ 1481328 w 1627632"/>
              <a:gd name="connsiteY18" fmla="*/ 164592 h 754589"/>
              <a:gd name="connsiteX19" fmla="*/ 1536192 w 1627632"/>
              <a:gd name="connsiteY19" fmla="*/ 128016 h 754589"/>
              <a:gd name="connsiteX20" fmla="*/ 1572768 w 1627632"/>
              <a:gd name="connsiteY20" fmla="*/ 73152 h 754589"/>
              <a:gd name="connsiteX21" fmla="*/ 1627632 w 1627632"/>
              <a:gd name="connsiteY21" fmla="*/ 18288 h 754589"/>
              <a:gd name="connsiteX22" fmla="*/ 1572768 w 1627632"/>
              <a:gd name="connsiteY22" fmla="*/ 0 h 754589"/>
              <a:gd name="connsiteX23" fmla="*/ 1463040 w 1627632"/>
              <a:gd name="connsiteY23" fmla="*/ 36576 h 754589"/>
              <a:gd name="connsiteX24" fmla="*/ 1408176 w 1627632"/>
              <a:gd name="connsiteY24" fmla="*/ 54864 h 754589"/>
              <a:gd name="connsiteX25" fmla="*/ 1353312 w 1627632"/>
              <a:gd name="connsiteY25" fmla="*/ 91440 h 754589"/>
              <a:gd name="connsiteX26" fmla="*/ 1298448 w 1627632"/>
              <a:gd name="connsiteY26" fmla="*/ 109728 h 754589"/>
              <a:gd name="connsiteX27" fmla="*/ 1133856 w 1627632"/>
              <a:gd name="connsiteY27" fmla="*/ 182880 h 754589"/>
              <a:gd name="connsiteX28" fmla="*/ 969264 w 1627632"/>
              <a:gd name="connsiteY28" fmla="*/ 201168 h 754589"/>
              <a:gd name="connsiteX29" fmla="*/ 512064 w 1627632"/>
              <a:gd name="connsiteY29" fmla="*/ 237744 h 754589"/>
              <a:gd name="connsiteX30" fmla="*/ 438912 w 1627632"/>
              <a:gd name="connsiteY30" fmla="*/ 219456 h 754589"/>
              <a:gd name="connsiteX31" fmla="*/ 384048 w 1627632"/>
              <a:gd name="connsiteY31" fmla="*/ 182880 h 754589"/>
              <a:gd name="connsiteX32" fmla="*/ 310896 w 1627632"/>
              <a:gd name="connsiteY32" fmla="*/ 91440 h 754589"/>
              <a:gd name="connsiteX33" fmla="*/ 201168 w 1627632"/>
              <a:gd name="connsiteY33" fmla="*/ 54864 h 754589"/>
              <a:gd name="connsiteX34" fmla="*/ 73152 w 1627632"/>
              <a:gd name="connsiteY34" fmla="*/ 73152 h 754589"/>
              <a:gd name="connsiteX35" fmla="*/ 54864 w 1627632"/>
              <a:gd name="connsiteY35" fmla="*/ 128016 h 754589"/>
              <a:gd name="connsiteX36" fmla="*/ 128016 w 1627632"/>
              <a:gd name="connsiteY36" fmla="*/ 164592 h 754589"/>
              <a:gd name="connsiteX37" fmla="*/ 146304 w 1627632"/>
              <a:gd name="connsiteY37" fmla="*/ 164592 h 7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27632" h="754589">
                <a:moveTo>
                  <a:pt x="0" y="73152"/>
                </a:moveTo>
                <a:lnTo>
                  <a:pt x="0" y="73152"/>
                </a:lnTo>
                <a:cubicBezTo>
                  <a:pt x="30480" y="115824"/>
                  <a:pt x="66578" y="154996"/>
                  <a:pt x="91440" y="201168"/>
                </a:cubicBezTo>
                <a:cubicBezTo>
                  <a:pt x="109719" y="235114"/>
                  <a:pt x="128016" y="310896"/>
                  <a:pt x="128016" y="310896"/>
                </a:cubicBezTo>
                <a:cubicBezTo>
                  <a:pt x="134112" y="457200"/>
                  <a:pt x="87918" y="615521"/>
                  <a:pt x="146304" y="749808"/>
                </a:cubicBezTo>
                <a:cubicBezTo>
                  <a:pt x="153547" y="766467"/>
                  <a:pt x="320166" y="736029"/>
                  <a:pt x="365760" y="713232"/>
                </a:cubicBezTo>
                <a:cubicBezTo>
                  <a:pt x="549425" y="621400"/>
                  <a:pt x="269342" y="736266"/>
                  <a:pt x="493776" y="640080"/>
                </a:cubicBezTo>
                <a:cubicBezTo>
                  <a:pt x="558515" y="612335"/>
                  <a:pt x="561364" y="624972"/>
                  <a:pt x="640080" y="603504"/>
                </a:cubicBezTo>
                <a:cubicBezTo>
                  <a:pt x="677276" y="593360"/>
                  <a:pt x="713232" y="579120"/>
                  <a:pt x="749808" y="566928"/>
                </a:cubicBezTo>
                <a:lnTo>
                  <a:pt x="914400" y="512064"/>
                </a:lnTo>
                <a:lnTo>
                  <a:pt x="969264" y="493776"/>
                </a:lnTo>
                <a:cubicBezTo>
                  <a:pt x="987552" y="487680"/>
                  <a:pt x="1005426" y="480163"/>
                  <a:pt x="1024128" y="475488"/>
                </a:cubicBezTo>
                <a:lnTo>
                  <a:pt x="1097280" y="457200"/>
                </a:lnTo>
                <a:cubicBezTo>
                  <a:pt x="1115568" y="445008"/>
                  <a:pt x="1132059" y="429551"/>
                  <a:pt x="1152144" y="420624"/>
                </a:cubicBezTo>
                <a:cubicBezTo>
                  <a:pt x="1187376" y="404966"/>
                  <a:pt x="1261872" y="384048"/>
                  <a:pt x="1261872" y="384048"/>
                </a:cubicBezTo>
                <a:cubicBezTo>
                  <a:pt x="1276746" y="339426"/>
                  <a:pt x="1281284" y="309772"/>
                  <a:pt x="1316736" y="274320"/>
                </a:cubicBezTo>
                <a:cubicBezTo>
                  <a:pt x="1332278" y="258778"/>
                  <a:pt x="1354715" y="251815"/>
                  <a:pt x="1371600" y="237744"/>
                </a:cubicBezTo>
                <a:cubicBezTo>
                  <a:pt x="1391469" y="221187"/>
                  <a:pt x="1404945" y="197226"/>
                  <a:pt x="1426464" y="182880"/>
                </a:cubicBezTo>
                <a:cubicBezTo>
                  <a:pt x="1442504" y="172187"/>
                  <a:pt x="1464086" y="173213"/>
                  <a:pt x="1481328" y="164592"/>
                </a:cubicBezTo>
                <a:cubicBezTo>
                  <a:pt x="1500987" y="154762"/>
                  <a:pt x="1517904" y="140208"/>
                  <a:pt x="1536192" y="128016"/>
                </a:cubicBezTo>
                <a:cubicBezTo>
                  <a:pt x="1548384" y="109728"/>
                  <a:pt x="1558697" y="90037"/>
                  <a:pt x="1572768" y="73152"/>
                </a:cubicBezTo>
                <a:cubicBezTo>
                  <a:pt x="1589325" y="53283"/>
                  <a:pt x="1627632" y="44151"/>
                  <a:pt x="1627632" y="18288"/>
                </a:cubicBezTo>
                <a:cubicBezTo>
                  <a:pt x="1627632" y="-989"/>
                  <a:pt x="1591056" y="6096"/>
                  <a:pt x="1572768" y="0"/>
                </a:cubicBezTo>
                <a:lnTo>
                  <a:pt x="1463040" y="36576"/>
                </a:lnTo>
                <a:cubicBezTo>
                  <a:pt x="1444752" y="42672"/>
                  <a:pt x="1424216" y="44171"/>
                  <a:pt x="1408176" y="54864"/>
                </a:cubicBezTo>
                <a:cubicBezTo>
                  <a:pt x="1389888" y="67056"/>
                  <a:pt x="1372971" y="81610"/>
                  <a:pt x="1353312" y="91440"/>
                </a:cubicBezTo>
                <a:cubicBezTo>
                  <a:pt x="1336070" y="100061"/>
                  <a:pt x="1315690" y="101107"/>
                  <a:pt x="1298448" y="109728"/>
                </a:cubicBezTo>
                <a:cubicBezTo>
                  <a:pt x="1216781" y="150561"/>
                  <a:pt x="1255179" y="169400"/>
                  <a:pt x="1133856" y="182880"/>
                </a:cubicBezTo>
                <a:lnTo>
                  <a:pt x="969264" y="201168"/>
                </a:lnTo>
                <a:cubicBezTo>
                  <a:pt x="795294" y="259158"/>
                  <a:pt x="876167" y="237744"/>
                  <a:pt x="512064" y="237744"/>
                </a:cubicBezTo>
                <a:cubicBezTo>
                  <a:pt x="486930" y="237744"/>
                  <a:pt x="463296" y="225552"/>
                  <a:pt x="438912" y="219456"/>
                </a:cubicBezTo>
                <a:cubicBezTo>
                  <a:pt x="420624" y="207264"/>
                  <a:pt x="397778" y="200043"/>
                  <a:pt x="384048" y="182880"/>
                </a:cubicBezTo>
                <a:cubicBezTo>
                  <a:pt x="321136" y="104240"/>
                  <a:pt x="424754" y="142044"/>
                  <a:pt x="310896" y="91440"/>
                </a:cubicBezTo>
                <a:cubicBezTo>
                  <a:pt x="275664" y="75782"/>
                  <a:pt x="201168" y="54864"/>
                  <a:pt x="201168" y="54864"/>
                </a:cubicBezTo>
                <a:cubicBezTo>
                  <a:pt x="158496" y="60960"/>
                  <a:pt x="111706" y="53875"/>
                  <a:pt x="73152" y="73152"/>
                </a:cubicBezTo>
                <a:cubicBezTo>
                  <a:pt x="55910" y="81773"/>
                  <a:pt x="47705" y="110118"/>
                  <a:pt x="54864" y="128016"/>
                </a:cubicBezTo>
                <a:cubicBezTo>
                  <a:pt x="70847" y="167973"/>
                  <a:pt x="99939" y="164592"/>
                  <a:pt x="128016" y="164592"/>
                </a:cubicBezTo>
                <a:lnTo>
                  <a:pt x="146304" y="164592"/>
                </a:lnTo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8244" y="113456"/>
            <a:ext cx="3510643" cy="22206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69280" y="115824"/>
            <a:ext cx="177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Petra was a </a:t>
            </a:r>
            <a:br>
              <a:rPr lang="en-US" sz="2000" dirty="0" smtClean="0"/>
            </a:br>
            <a:r>
              <a:rPr lang="en-US" sz="2000" dirty="0" smtClean="0"/>
              <a:t>trade-route city.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75504" y="2352936"/>
            <a:ext cx="3793738" cy="4278094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mic Sans MS" panose="030F0702030302020204" pitchFamily="66" charset="0"/>
              </a:rPr>
              <a:t>Cities grew along the</a:t>
            </a:r>
            <a:br>
              <a:rPr lang="en-US" sz="2600" dirty="0" smtClean="0">
                <a:latin typeface="Comic Sans MS" panose="030F0702030302020204" pitchFamily="66" charset="0"/>
              </a:rPr>
            </a:br>
            <a:r>
              <a:rPr lang="en-US" sz="2600" dirty="0" smtClean="0">
                <a:latin typeface="Comic Sans MS" panose="030F0702030302020204" pitchFamily="66" charset="0"/>
              </a:rPr>
              <a:t>trade routes.</a:t>
            </a:r>
          </a:p>
          <a:p>
            <a:pPr algn="ctr"/>
            <a:r>
              <a:rPr lang="en-US" sz="800" dirty="0" smtClean="0">
                <a:latin typeface="Comic Sans MS" panose="030F0702030302020204" pitchFamily="66" charset="0"/>
              </a:rPr>
              <a:t> </a:t>
            </a:r>
            <a:endParaRPr lang="en-US" sz="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Cities</a:t>
            </a:r>
            <a:r>
              <a:rPr lang="en-US" sz="2400" dirty="0" smtClean="0">
                <a:latin typeface="Comic Sans MS" panose="030F0702030302020204" pitchFamily="66" charset="0"/>
              </a:rPr>
              <a:t> gained wealth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by providing food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and safe shelter </a:t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to camel caravans.</a:t>
            </a:r>
            <a:r>
              <a:rPr lang="en-US" sz="2500" dirty="0" smtClean="0">
                <a:latin typeface="Comic Sans MS" panose="030F0702030302020204" pitchFamily="66" charset="0"/>
              </a:rPr>
              <a:t/>
            </a:r>
            <a:br>
              <a:rPr lang="en-US" sz="2500" dirty="0" smtClean="0">
                <a:latin typeface="Comic Sans MS" panose="030F0702030302020204" pitchFamily="66" charset="0"/>
              </a:rPr>
            </a:br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Other cities</a:t>
            </a: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>were ports for ships that carried frankincense across seas.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" y="6005226"/>
            <a:ext cx="264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(Photos are from </a:t>
            </a:r>
            <a:b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New York Public Library, </a:t>
            </a:r>
            <a:b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public domain.)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2861" y="4216211"/>
            <a:ext cx="1359861" cy="50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    Incense</a:t>
            </a:r>
            <a:br>
              <a:rPr lang="en-US" sz="1900" b="1" dirty="0" smtClean="0"/>
            </a:br>
            <a:r>
              <a:rPr lang="en-US" sz="1900" b="1" dirty="0" smtClean="0"/>
              <a:t>area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5597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4846</TotalTime>
  <Words>599</Words>
  <Application>Microsoft Office PowerPoint</Application>
  <PresentationFormat>On-screen Show (4:3)</PresentationFormat>
  <Paragraphs>266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223</cp:revision>
  <dcterms:created xsi:type="dcterms:W3CDTF">2015-09-16T00:56:39Z</dcterms:created>
  <dcterms:modified xsi:type="dcterms:W3CDTF">2016-06-04T20:29:38Z</dcterms:modified>
</cp:coreProperties>
</file>