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1" r:id="rId3"/>
    <p:sldId id="282" r:id="rId4"/>
    <p:sldId id="283" r:id="rId5"/>
    <p:sldId id="285" r:id="rId6"/>
    <p:sldId id="284" r:id="rId7"/>
    <p:sldId id="278" r:id="rId8"/>
    <p:sldId id="290" r:id="rId9"/>
    <p:sldId id="276" r:id="rId10"/>
    <p:sldId id="258" r:id="rId11"/>
    <p:sldId id="259" r:id="rId12"/>
    <p:sldId id="260" r:id="rId13"/>
    <p:sldId id="272" r:id="rId14"/>
    <p:sldId id="273" r:id="rId15"/>
    <p:sldId id="274" r:id="rId16"/>
    <p:sldId id="269" r:id="rId17"/>
    <p:sldId id="275" r:id="rId18"/>
    <p:sldId id="261" r:id="rId19"/>
    <p:sldId id="287" r:id="rId20"/>
    <p:sldId id="263" r:id="rId21"/>
    <p:sldId id="270" r:id="rId22"/>
    <p:sldId id="289" r:id="rId23"/>
    <p:sldId id="265" r:id="rId24"/>
    <p:sldId id="28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B57"/>
    <a:srgbClr val="FFFFCC"/>
    <a:srgbClr val="CCFFCC"/>
    <a:srgbClr val="FFCCFF"/>
    <a:srgbClr val="6600CC"/>
    <a:srgbClr val="CC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9" autoAdjust="0"/>
    <p:restoredTop sz="94660"/>
  </p:normalViewPr>
  <p:slideViewPr>
    <p:cSldViewPr snapToGrid="0">
      <p:cViewPr>
        <p:scale>
          <a:sx n="60" d="100"/>
          <a:sy n="60" d="100"/>
        </p:scale>
        <p:origin x="-144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7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98E5-E71C-4F71-8E14-3D15F78A3A29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.gersmeh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story_of_Islam" TargetMode="External"/><Relationship Id="rId3" Type="http://schemas.openxmlformats.org/officeDocument/2006/relationships/hyperlink" Target="http://www.yale.edu/yup/pdf/cim6.pdf" TargetMode="External"/><Relationship Id="rId7" Type="http://schemas.openxmlformats.org/officeDocument/2006/relationships/hyperlink" Target="http://en.wikipedia.org/wiki/History_of_the_Quran" TargetMode="External"/><Relationship Id="rId2" Type="http://schemas.openxmlformats.org/officeDocument/2006/relationships/hyperlink" Target="http://worldhistoryforusall.sdsu.edu/eras/era5.php#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History_of_the_Quran#/media/File:AndalusQuran.JPG" TargetMode="External"/><Relationship Id="rId5" Type="http://schemas.openxmlformats.org/officeDocument/2006/relationships/hyperlink" Target="http://www.perforum.org/files/2009/10/weightedmap.pdf" TargetMode="External"/><Relationship Id="rId10" Type="http://schemas.openxmlformats.org/officeDocument/2006/relationships/hyperlink" Target="mailto:carol.gersmehl@gmail.com" TargetMode="External"/><Relationship Id="rId4" Type="http://schemas.openxmlformats.org/officeDocument/2006/relationships/hyperlink" Target="http://www.pewforum.org/2009/10/07/mapping-the-global-muslim-population/" TargetMode="External"/><Relationship Id="rId9" Type="http://schemas.openxmlformats.org/officeDocument/2006/relationships/hyperlink" Target="http://commons.wikimedia.org/wiki/File:Saladin_and_Guy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599" y="6458563"/>
            <a:ext cx="8686801" cy="30777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grade Unit 4    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carol.gersmehl@gmail.com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Dec. 2, 2015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27099" y="1163320"/>
            <a:ext cx="7289800" cy="3170099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Major Religions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br>
              <a:rPr kumimoji="0" lang="en-US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and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 </a:t>
            </a:r>
            <a:r>
              <a:rPr lang="en-US" altLang="en-US" sz="48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Spread of Islam</a:t>
            </a:r>
            <a:endParaRPr kumimoji="0" lang="en-US" alt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54" y="13063"/>
            <a:ext cx="8853715" cy="648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4207" y="185738"/>
            <a:ext cx="3580135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(Armies bring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</a:p>
          <a:p>
            <a:pPr lvl="0"/>
            <a:endParaRPr lang="en-US" sz="1000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(Muhammad) by 630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12210" y="3811872"/>
            <a:ext cx="2825086" cy="1609661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208963" y="3868942"/>
            <a:ext cx="24702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Islam began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Arabia in 622.</a:t>
            </a:r>
            <a:endParaRPr lang="en-US" alt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It was started by the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Prophet Muhammad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who lived in Mecca.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97702" y="2978345"/>
            <a:ext cx="37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3349" y="3889613"/>
            <a:ext cx="1886463" cy="1477328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Write 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 your 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map</a:t>
            </a:r>
            <a:b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to show Mecca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- - -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Shade the 1s.</a:t>
            </a:r>
            <a:endParaRPr lang="en-US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07" y="0"/>
            <a:ext cx="8824687" cy="651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2101" y="185738"/>
            <a:ext cx="3612242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  <a:b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(Muhammad) by 630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556084" y="3878264"/>
            <a:ext cx="4009405" cy="212675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56084" y="3967162"/>
            <a:ext cx="397130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Arab Muslim armies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ruled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the 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”  places</a:t>
            </a:r>
            <a:b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while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Prophet Muhammed</a:t>
            </a:r>
            <a:b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was still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living.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Most Arabs in those towns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converted to </a:t>
            </a:r>
            <a:r>
              <a:rPr lang="en-US" alt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Islam as their </a:t>
            </a: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religion</a:t>
            </a:r>
            <a:r>
              <a:rPr lang="en-US" alt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53" y="4353"/>
            <a:ext cx="8882744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5853" y="185738"/>
            <a:ext cx="3518490" cy="1431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Arab by 640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75559" y="3873374"/>
            <a:ext cx="2825086" cy="171462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52979" y="3987673"/>
            <a:ext cx="24702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After the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Prophet Muhammad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died, Arab armies spread Muslim rule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nearby towns.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854" y="3957853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“2”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14514"/>
            <a:ext cx="8839201" cy="65169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565134" y="3927928"/>
            <a:ext cx="3276600" cy="154758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698484" y="3998187"/>
            <a:ext cx="3009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Between 622 and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640,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Arab armies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defeated weaker governments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ruled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important trading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towns.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853" y="185738"/>
            <a:ext cx="3518490" cy="1431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Arab by 640</a:t>
            </a:r>
          </a:p>
        </p:txBody>
      </p:sp>
    </p:spTree>
    <p:extLst>
      <p:ext uri="{BB962C8B-B14F-4D97-AF65-F5344CB8AC3E}">
        <p14:creationId xmlns:p14="http://schemas.microsoft.com/office/powerpoint/2010/main" val="14801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40" y="8532"/>
            <a:ext cx="8875776" cy="649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692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(Armies bring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 Arab by 650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2267" y="3875963"/>
            <a:ext cx="4135272" cy="241565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8274" y="4134704"/>
            <a:ext cx="390325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Arab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armies defeated weaker governments and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ruled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important trading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towns (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s,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s).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10 years, the Muslim armies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conquered more trading towns (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s).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454" y="4806758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“3”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-1338"/>
            <a:ext cx="8882743" cy="656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969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(Armed conquest did </a:t>
            </a:r>
            <a:r>
              <a:rPr 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mean fast conversion.)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 Arab by 650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45771" y="3883855"/>
            <a:ext cx="2635250" cy="182804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At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places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it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took almost </a:t>
            </a: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200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years  (or longer)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before most people</a:t>
            </a:r>
            <a:b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chose to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convert </a:t>
            </a:r>
            <a:r>
              <a:rPr lang="en-US" altLang="en-US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Islam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6645" y="3932890"/>
            <a:ext cx="2154597" cy="2031325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Conquest and rule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took 20 years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the 2s and 3s.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---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long did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conversion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take?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85" y="7485"/>
            <a:ext cx="8833530" cy="6509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95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  Arab by 650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4: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&amp; Berber by 750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6337" y="3986039"/>
            <a:ext cx="7024523" cy="1847779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Between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years 650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750, </a:t>
            </a:r>
            <a:r>
              <a:rPr lang="en-US" alt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</a:t>
            </a:r>
            <a:r>
              <a:rPr lang="en-US" alt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</a:t>
            </a:r>
            <a:r>
              <a:rPr lang="en-US" alt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armies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pushed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East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into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which continent?    ___________</a:t>
            </a:r>
          </a:p>
          <a:p>
            <a:pPr algn="ctr" eaLnBrk="1" hangingPunct="1">
              <a:defRPr/>
            </a:pPr>
            <a:endParaRPr lang="en-US" altLang="en-US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At the same time, </a:t>
            </a:r>
            <a:r>
              <a:rPr lang="en-US" alt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Berber </a:t>
            </a:r>
            <a:r>
              <a:rPr lang="en-US" alt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armies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pushed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West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into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which two continents:</a:t>
            </a:r>
          </a:p>
          <a:p>
            <a:pPr algn="ctr">
              <a:defRPr/>
            </a:pP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___________     ___________</a:t>
            </a:r>
            <a:endParaRPr lang="en-US" altLang="en-US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9388" y="3588057"/>
            <a:ext cx="692103" cy="968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4699" y="257908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“4”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28220"/>
            <a:ext cx="8851392" cy="6522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25" y="185738"/>
            <a:ext cx="3412217" cy="23544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  Arab by 650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4: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&amp; Berber by 750</a:t>
            </a:r>
          </a:p>
          <a:p>
            <a:pPr algn="ctr"/>
            <a:endParaRPr lang="en-US" sz="8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armies </a:t>
            </a:r>
            <a:r>
              <a:rPr 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ruled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</a:t>
            </a:r>
            <a:b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green-shaded areas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34187" y="3990792"/>
            <a:ext cx="3769895" cy="17018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In places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numbered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2, 3,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4,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it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took almost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200 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years </a:t>
            </a:r>
            <a:endParaRPr lang="en-US" alt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or longer)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before most people</a:t>
            </a:r>
            <a:b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converted to Islam</a:t>
            </a: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5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74" y="40412"/>
            <a:ext cx="8842840" cy="6499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4501" y="636842"/>
            <a:ext cx="3144012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by 750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 relation to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populations today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77516" y="4446896"/>
            <a:ext cx="5646821" cy="188566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altLang="en-US" sz="8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By 750, armies had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spread Islamic </a:t>
            </a: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rule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throughout the </a:t>
            </a: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green-shaded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areas.</a:t>
            </a:r>
            <a:endParaRPr lang="en-US" alt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alt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Next we will see how Islam reached BEYOND the </a:t>
            </a:r>
            <a:r>
              <a:rPr lang="en-US" altLang="en-US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green-shaded</a:t>
            </a:r>
            <a:r>
              <a:rPr lang="en-US" altLang="en-US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places.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00" y="54014"/>
            <a:ext cx="8871770" cy="648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25" y="185738"/>
            <a:ext cx="3412217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(by traders &amp; missionaries)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 Arab (Muhammad) to 632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  Arab to 644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  Arab to 651</a:t>
            </a:r>
          </a:p>
          <a:p>
            <a:r>
              <a:rPr lang="en-US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4:  Arab &amp; Berber to 750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T: Trade links 700-1000</a:t>
            </a:r>
          </a:p>
        </p:txBody>
      </p:sp>
      <p:pic>
        <p:nvPicPr>
          <p:cNvPr id="6" name="Picture 4" descr="CAMEL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91" y="2502499"/>
            <a:ext cx="325438" cy="3762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44500" y="4341014"/>
            <a:ext cx="3542027" cy="165338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517592" y="4443404"/>
            <a:ext cx="34435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Arab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traders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missionaries</a:t>
            </a:r>
            <a:b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spread Islam as they traveled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 the main trading centers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of the ancient world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(marked T on the map).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336" y="4421224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Find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“T”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4279" y="1710232"/>
            <a:ext cx="8896350" cy="31393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Proposed new </a:t>
            </a:r>
            <a:r>
              <a:rPr lang="en-US" altLang="en-US" sz="20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GLCEs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G4.1.1 Define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describe examples of cultural change through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what has diffused, why and where it has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consequences.</a:t>
            </a:r>
            <a:endParaRPr lang="en-US" alt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6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– G4.1.3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Describe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cultures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of the region being studied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including the</a:t>
            </a:r>
            <a:b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              major languages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religions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7 - 4.1.2   World Religions:  Using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historical documents and historical and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            current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maps,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analyze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the continued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spread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and interactions of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       major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world religions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from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300 – 1500 C.E.</a:t>
            </a:r>
          </a:p>
        </p:txBody>
      </p:sp>
    </p:spTree>
    <p:extLst>
      <p:ext uri="{BB962C8B-B14F-4D97-AF65-F5344CB8AC3E}">
        <p14:creationId xmlns:p14="http://schemas.microsoft.com/office/powerpoint/2010/main" val="3142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26302"/>
            <a:ext cx="8839201" cy="652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2555" y="185738"/>
            <a:ext cx="336178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(by traders &amp; missionaries)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1, 2, 3, 4:  Armies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T: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Trade links 700-1000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9045" y="3938181"/>
            <a:ext cx="123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INDIAN</a:t>
            </a:r>
            <a:b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OCEAN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CAMEL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12" y="2775337"/>
            <a:ext cx="325438" cy="37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512358" y="4877571"/>
            <a:ext cx="3615726" cy="1520490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571631" y="4918655"/>
            <a:ext cx="34971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valuable goods</a:t>
            </a:r>
            <a:b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did the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want?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- -</a:t>
            </a:r>
            <a:endParaRPr lang="en-US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2915402" y="5751730"/>
            <a:ext cx="2835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did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travel </a:t>
            </a: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long distances?</a:t>
            </a:r>
          </a:p>
        </p:txBody>
      </p:sp>
      <p:pic>
        <p:nvPicPr>
          <p:cNvPr id="12" name="Picture 4" descr="CAMEL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22219"/>
            <a:ext cx="3254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MEL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8" y="2169465"/>
            <a:ext cx="3254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03263" y="3467894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Gold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33082" y="3351769"/>
            <a:ext cx="904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</a:rPr>
              <a:t>Spices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678118" y="4499224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Spices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2358" y="3964782"/>
            <a:ext cx="72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Ivory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22555" y="2727201"/>
            <a:ext cx="752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Silk </a:t>
            </a:r>
            <a:r>
              <a:rPr lang="en-US" altLang="en-US" sz="1600" b="1" dirty="0" smtClean="0">
                <a:latin typeface="Arial" panose="020B0604020202020204" pitchFamily="34" charset="0"/>
              </a:rPr>
              <a:t/>
            </a:r>
            <a:br>
              <a:rPr lang="en-US" altLang="en-US" sz="1600" b="1" dirty="0" smtClean="0">
                <a:latin typeface="Arial" panose="020B0604020202020204" pitchFamily="34" charset="0"/>
              </a:rPr>
            </a:br>
            <a:r>
              <a:rPr lang="en-US" altLang="en-US" sz="1600" b="1" dirty="0" smtClean="0">
                <a:latin typeface="Arial" panose="020B0604020202020204" pitchFamily="34" charset="0"/>
              </a:rPr>
              <a:t>cloth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145751" y="3134811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Salt</a:t>
            </a:r>
          </a:p>
        </p:txBody>
      </p:sp>
    </p:spTree>
    <p:extLst>
      <p:ext uri="{BB962C8B-B14F-4D97-AF65-F5344CB8AC3E}">
        <p14:creationId xmlns:p14="http://schemas.microsoft.com/office/powerpoint/2010/main" val="7384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3" y="32300"/>
            <a:ext cx="8897257" cy="6531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1" y="85722"/>
            <a:ext cx="357414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S: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b="1" dirty="0" smtClean="0">
                <a:latin typeface="Comic Sans MS" panose="030F0702030302020204" pitchFamily="66" charset="0"/>
              </a:rPr>
              <a:t>Seljuk &amp; Sultanate rulers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1100 – 1500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73300" y="4224454"/>
            <a:ext cx="3136901" cy="143936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442949" y="4364218"/>
            <a:ext cx="2796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After 1100,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Seljuk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Sultanate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armies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brought Islamic </a:t>
            </a:r>
            <a:r>
              <a:rPr lang="en-US" alt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rule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S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places.</a:t>
            </a:r>
            <a:endParaRPr lang="en-US" alt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3300" y="183161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Seljuk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282" y="2329132"/>
            <a:ext cx="122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Sultanate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563" y="225637"/>
            <a:ext cx="2285637" cy="1094561"/>
            <a:chOff x="6774679" y="1603903"/>
            <a:chExt cx="2285637" cy="2053705"/>
          </a:xfrm>
        </p:grpSpPr>
        <p:sp>
          <p:nvSpPr>
            <p:cNvPr id="9" name="Rounded Rectangle 8"/>
            <p:cNvSpPr/>
            <p:nvPr/>
          </p:nvSpPr>
          <p:spPr>
            <a:xfrm>
              <a:off x="6774679" y="1603903"/>
              <a:ext cx="2285637" cy="2053705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6774679" y="1681876"/>
              <a:ext cx="2285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</a:pP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Find 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Seljuk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sz="1400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</a:t>
              </a:r>
              <a:b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in </a:t>
              </a:r>
              <a:b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Turkey &amp; Europe.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9974" y="2820033"/>
            <a:ext cx="2294595" cy="942161"/>
            <a:chOff x="5931082" y="4874651"/>
            <a:chExt cx="2294595" cy="942161"/>
          </a:xfrm>
        </p:grpSpPr>
        <p:sp>
          <p:nvSpPr>
            <p:cNvPr id="13" name="Rounded Rectangle 12"/>
            <p:cNvSpPr/>
            <p:nvPr/>
          </p:nvSpPr>
          <p:spPr>
            <a:xfrm>
              <a:off x="5931082" y="4874651"/>
              <a:ext cx="2285637" cy="942161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5940041" y="4961010"/>
              <a:ext cx="22856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342900" indent="-34290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Char char="-"/>
              </a:pPr>
              <a:endParaRPr lang="en-US" altLang="en-US" sz="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Find 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Sultanate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sz="1400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/>
              </a:r>
              <a:b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in India.</a:t>
              </a:r>
              <a:endParaRPr lang="en-US" altLang="en-US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3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0163"/>
            <a:ext cx="719296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From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“PDF_World clickable 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49271" y="2606863"/>
            <a:ext cx="1800225" cy="5539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Islam</a:t>
            </a:r>
            <a:r>
              <a:rPr lang="en-US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(Muslim believers)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831" y="79038"/>
            <a:ext cx="697121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Find India!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74006" y="736659"/>
            <a:ext cx="1883391" cy="1127054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151145" y="844493"/>
            <a:ext cx="1484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Find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Muslim symbols </a:t>
            </a:r>
            <a:b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</a:t>
            </a:r>
            <a:r>
              <a:rPr lang="en-US" altLang="en-US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India</a:t>
            </a: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876801" y="1559860"/>
            <a:ext cx="430306" cy="5548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" y="3184525"/>
            <a:ext cx="8625663" cy="3597275"/>
            <a:chOff x="76200" y="3184525"/>
            <a:chExt cx="8625663" cy="3597275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184525"/>
              <a:ext cx="7178675" cy="359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79929" y="3339068"/>
              <a:ext cx="6971216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                            </a:t>
              </a:r>
              <a:endParaRPr lang="en-US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18472" y="4230259"/>
              <a:ext cx="1883391" cy="1447712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6974006" y="4360896"/>
              <a:ext cx="14843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</a:pPr>
              <a:r>
                <a:rPr lang="en-US" altLang="en-US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What </a:t>
              </a:r>
              <a:r>
                <a:rPr lang="en-US" altLang="en-US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other religion </a:t>
              </a:r>
              <a:r>
                <a:rPr lang="en-US" altLang="en-US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remained</a:t>
              </a:r>
              <a:br>
                <a:rPr lang="en-US" altLang="en-US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 in </a:t>
              </a:r>
              <a:r>
                <a:rPr lang="en-US" altLang="en-US" u="sng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India</a:t>
              </a:r>
              <a:r>
                <a:rPr lang="en-US" altLang="en-US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903698" y="4760262"/>
              <a:ext cx="430306" cy="55485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151145" y="1822742"/>
            <a:ext cx="1883391" cy="134995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7134231" y="1906924"/>
            <a:ext cx="1936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Sultanate armies brought Muslim rule</a:t>
            </a:r>
            <a:r>
              <a:rPr lang="en-US" alt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</a:t>
            </a:r>
            <a:r>
              <a:rPr lang="en-US" altLang="en-US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India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387383" y="6213722"/>
            <a:ext cx="1524000" cy="461665"/>
          </a:xfrm>
          <a:prstGeom prst="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1847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16" y="-12700"/>
            <a:ext cx="8897258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2113" y="563690"/>
            <a:ext cx="3588117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Spread of Islam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Muslim populations today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2522" y="4537528"/>
            <a:ext cx="5678904" cy="2079171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705853" y="4677899"/>
            <a:ext cx="5301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REVIEW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Where 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did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armies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spread Islamic </a:t>
            </a:r>
            <a:r>
              <a:rPr lang="en-US" altLang="en-US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rule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---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Where did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and missionaries 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spread Islamic </a:t>
            </a:r>
            <a:r>
              <a:rPr lang="en-US" altLang="en-US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beliefs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17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76200"/>
            <a:ext cx="8534400" cy="6370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Carol used the following resources for this “Spread of Islam” PowerPoint.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Clickable PDFs by Phil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Gersmehl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: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 Hemisphere Spread of Islam.pdf ,      World clickable religion maps.pdf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Curriculum: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5_Islam_World History for Us All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Afroeurasia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Rise of Islam	   </a:t>
            </a:r>
            <a:b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http://worldhistoryforusall.sdsu.edu/eras/era5.php#land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complete unit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Spread of Islam, Yale University Press,  yalebooks.com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http://www.yale.edu/yup/pdf/cim6.pdf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Atlases: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Geoffrey Barraclough, </a:t>
            </a:r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Times Concise Atlas of World History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Barnes, </a:t>
            </a:r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Religions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Patrick K. Obrien (ed.), </a:t>
            </a:r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Philip’s Atlas of World History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Malise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Ruthven,  </a:t>
            </a:r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Atlas of Islam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Nystrom maps online:  worldhistoryatlas.com/AWH/Homepage.html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Center’s Forum on Religion &amp; Public Life •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Mapping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Muslim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http://www.pewforum.org/2009/10/07/mapping-the-global-muslim-population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www.perforum.org/files/2009/10/weightedmap.pdf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Pictures:  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pictures on Slide 3 are public domain.</a:t>
            </a:r>
            <a:endParaRPr lang="en-US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Quran: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http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://en.wikipedia.org/wiki/History_of_the_Quran#/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media/File:AndalusQuran.JPG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hlinkClick r:id="rId7"/>
              </a:rPr>
              <a:t>http://en.wikipedia.org/wiki/History_of_the_Quran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Islam: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http://en.wikipedia.org/wiki/History_of_Islam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    Saladin: 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hlinkClick r:id="rId9"/>
              </a:rPr>
              <a:t>http://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hlinkClick r:id="rId9"/>
              </a:rPr>
              <a:t>commons.wikimedia.org/wiki/File:Saladin_and_Guy.jpg</a:t>
            </a: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carol.gersmehl@gmail.com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Dec. 2, 2015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16000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Major Religions in 2010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435153" y="1618703"/>
            <a:ext cx="6207531" cy="3785652"/>
          </a:xfrm>
          <a:prstGeom prst="rect">
            <a:avLst/>
          </a:prstGeom>
          <a:solidFill>
            <a:srgbClr val="FFFFCC"/>
          </a:solidFill>
          <a:ln w="22225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Christianity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   2.1 billion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believers 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Islam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	   1.6 billion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believers 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Not affiliated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    1.1 billion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Hinduism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                 1.0 billion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believers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Buddhism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487 million 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believers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Folk religions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405 million   </a:t>
            </a: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</a:rPr>
              <a:t>believers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Judaism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14 million   </a:t>
            </a:r>
            <a:r>
              <a:rPr lang="en-US" altLang="en-US" sz="16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believers</a:t>
            </a:r>
            <a:endParaRPr lang="en-US" altLang="en-US" b="1" kern="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6200" y="6367463"/>
            <a:ext cx="883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Arial" panose="020B0604020202020204" pitchFamily="34" charset="0"/>
              </a:rPr>
              <a:t>Source:  http://www.pewforum.org/2015/04/02/religious-projection-table/2010/percent/all/</a:t>
            </a:r>
          </a:p>
        </p:txBody>
      </p:sp>
      <p:sp>
        <p:nvSpPr>
          <p:cNvPr id="9" name="Oval 8"/>
          <p:cNvSpPr/>
          <p:nvPr/>
        </p:nvSpPr>
        <p:spPr>
          <a:xfrm>
            <a:off x="324852" y="1159183"/>
            <a:ext cx="2232025" cy="28571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82550" cap="rnd" cmpd="sng" algn="ctr">
            <a:solidFill>
              <a:srgbClr val="B01F0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Which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three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religions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have the </a:t>
            </a:r>
            <a:r>
              <a:rPr kumimoji="0" lang="en-US" sz="18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largest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numbers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believers?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16000"/>
          </a:xfrm>
          <a:prstGeom prst="rect">
            <a:avLst/>
          </a:prstGeom>
          <a:solidFill>
            <a:srgbClr val="FFFF99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Major Religions in 2010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14149" y="1619535"/>
            <a:ext cx="7915701" cy="3693319"/>
          </a:xfrm>
          <a:prstGeom prst="rect">
            <a:avLst/>
          </a:prstGeom>
          <a:solidFill>
            <a:srgbClr val="FFFFCC"/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u="sng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Christianity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2.1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31% of the world)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                                     </a:t>
            </a:r>
            <a:endParaRPr lang="en-US" altLang="en-US" sz="20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Islam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 	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	1.6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 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(23% of the world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Not </a:t>
            </a:r>
            <a:r>
              <a:rPr lang="en-US" alt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affiliated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 	    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	1.1 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billion  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16%)   </a:t>
            </a:r>
            <a:r>
              <a:rPr lang="en-US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(Did not choose a religion.)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Hinduism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 	   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1.0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  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(15% of the world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endParaRPr lang="en-US" altLang="en-US" sz="2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Buddhism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                   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487 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(7%)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Folk </a:t>
            </a:r>
            <a:r>
              <a:rPr lang="en-US" alt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religions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              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405 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(6%)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Judaism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                         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14 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(less than 1</a:t>
            </a:r>
            <a:r>
              <a:rPr lang="en-US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%)</a:t>
            </a:r>
            <a:endParaRPr lang="en-US" altLang="en-US" sz="10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6200" y="6367463"/>
            <a:ext cx="883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 http://www.pewforum.org/2015/04/02/religious-projection-table/2010/percent/all/</a:t>
            </a:r>
          </a:p>
        </p:txBody>
      </p:sp>
    </p:spTree>
    <p:extLst>
      <p:ext uri="{BB962C8B-B14F-4D97-AF65-F5344CB8AC3E}">
        <p14:creationId xmlns:p14="http://schemas.microsoft.com/office/powerpoint/2010/main" val="32651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338"/>
            <a:ext cx="7196328" cy="37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 smtClean="0">
                <a:latin typeface="Comic Sans MS" panose="030F0702030302020204" pitchFamily="66" charset="0"/>
              </a:rPr>
              <a:t>Maps are from</a:t>
            </a:r>
            <a:r>
              <a:rPr lang="en-US" altLang="en-US" sz="1000" dirty="0">
                <a:latin typeface="Comic Sans MS" panose="030F0702030302020204" pitchFamily="66" charset="0"/>
              </a:rPr>
              <a:t/>
            </a:r>
            <a:br>
              <a:rPr lang="en-US" altLang="en-US" sz="1000" dirty="0">
                <a:latin typeface="Comic Sans MS" panose="030F0702030302020204" pitchFamily="66" charset="0"/>
              </a:rPr>
            </a:br>
            <a:r>
              <a:rPr lang="en-US" altLang="en-US" sz="1000" dirty="0">
                <a:latin typeface="Comic Sans MS" panose="030F0702030302020204" pitchFamily="66" charset="0"/>
              </a:rPr>
              <a:t>“</a:t>
            </a:r>
            <a:r>
              <a:rPr lang="en-US" altLang="en-US" sz="1000" dirty="0" err="1">
                <a:latin typeface="Comic Sans MS" panose="030F0702030302020204" pitchFamily="66" charset="0"/>
              </a:rPr>
              <a:t>PDF_World</a:t>
            </a:r>
            <a:r>
              <a:rPr lang="en-US" altLang="en-US" sz="1000" dirty="0">
                <a:latin typeface="Comic Sans MS" panose="030F0702030302020204" pitchFamily="66" charset="0"/>
              </a:rPr>
              <a:t> clickable </a:t>
            </a:r>
            <a:br>
              <a:rPr lang="en-US" altLang="en-US" sz="1000" dirty="0">
                <a:latin typeface="Comic Sans MS" panose="030F0702030302020204" pitchFamily="66" charset="0"/>
              </a:rPr>
            </a:br>
            <a:r>
              <a:rPr lang="en-US" altLang="en-US" sz="1000" dirty="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9" name="Oval 8"/>
          <p:cNvSpPr/>
          <p:nvPr/>
        </p:nvSpPr>
        <p:spPr>
          <a:xfrm>
            <a:off x="4201488" y="1463905"/>
            <a:ext cx="253999" cy="254196"/>
          </a:xfrm>
          <a:prstGeom prst="ellipse">
            <a:avLst/>
          </a:prstGeom>
          <a:solidFill>
            <a:srgbClr val="FFCCF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4335" y="1735832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7138" y="1401754"/>
            <a:ext cx="39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221" y="1694579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230" y="122605"/>
            <a:ext cx="486482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Origins: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Where did major religions begin?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47745" y="828179"/>
            <a:ext cx="392057" cy="1374231"/>
            <a:chOff x="7256929" y="828179"/>
            <a:chExt cx="392057" cy="1374231"/>
          </a:xfrm>
        </p:grpSpPr>
        <p:sp>
          <p:nvSpPr>
            <p:cNvPr id="20" name="Oval 19"/>
            <p:cNvSpPr>
              <a:spLocks/>
            </p:cNvSpPr>
            <p:nvPr/>
          </p:nvSpPr>
          <p:spPr>
            <a:xfrm>
              <a:off x="7336469" y="1903751"/>
              <a:ext cx="237744" cy="237744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56929" y="828179"/>
              <a:ext cx="391886" cy="400110"/>
              <a:chOff x="7455112" y="1536225"/>
              <a:chExt cx="391886" cy="40011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509462" y="1616305"/>
                <a:ext cx="253999" cy="254196"/>
              </a:xfrm>
              <a:prstGeom prst="ellipse">
                <a:avLst/>
              </a:prstGeom>
              <a:solidFill>
                <a:srgbClr val="FFCCFF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55112" y="1536225"/>
                <a:ext cx="3918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</a:t>
                </a:r>
                <a:endPara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95321" y="1879245"/>
              <a:ext cx="3200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</a:t>
              </a:r>
              <a:endParaRPr lang="en-US" sz="15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257100" y="1382903"/>
              <a:ext cx="391886" cy="369332"/>
              <a:chOff x="7905722" y="1846979"/>
              <a:chExt cx="391886" cy="3693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968836" y="1888232"/>
                <a:ext cx="253999" cy="254196"/>
              </a:xfrm>
              <a:prstGeom prst="ellipse">
                <a:avLst/>
              </a:prstGeom>
              <a:solidFill>
                <a:srgbClr val="99FF99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05722" y="1846979"/>
                <a:ext cx="391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I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819399" y="1451839"/>
            <a:ext cx="320040" cy="323165"/>
            <a:chOff x="4741627" y="4560724"/>
            <a:chExt cx="320040" cy="323165"/>
          </a:xfrm>
        </p:grpSpPr>
        <p:sp>
          <p:nvSpPr>
            <p:cNvPr id="30" name="Oval 29"/>
            <p:cNvSpPr>
              <a:spLocks/>
            </p:cNvSpPr>
            <p:nvPr/>
          </p:nvSpPr>
          <p:spPr>
            <a:xfrm>
              <a:off x="4782775" y="4585230"/>
              <a:ext cx="237744" cy="237744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41627" y="4560724"/>
              <a:ext cx="3200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</a:t>
              </a:r>
              <a:endParaRPr lang="en-US" sz="15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15503" y="868122"/>
            <a:ext cx="1574521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Christianity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Islam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Hinduism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037" y="3290887"/>
            <a:ext cx="7192963" cy="3567113"/>
            <a:chOff x="46037" y="3290887"/>
            <a:chExt cx="7192963" cy="3567113"/>
          </a:xfrm>
        </p:grpSpPr>
        <p:grpSp>
          <p:nvGrpSpPr>
            <p:cNvPr id="8" name="Group 7"/>
            <p:cNvGrpSpPr/>
            <p:nvPr/>
          </p:nvGrpSpPr>
          <p:grpSpPr>
            <a:xfrm>
              <a:off x="46037" y="3290887"/>
              <a:ext cx="7192963" cy="3567113"/>
              <a:chOff x="46037" y="3290887"/>
              <a:chExt cx="7192963" cy="3567113"/>
            </a:xfrm>
          </p:grpSpPr>
          <p:pic>
            <p:nvPicPr>
              <p:cNvPr id="2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7" y="3290887"/>
                <a:ext cx="7192963" cy="3567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1"/>
              <p:cNvSpPr txBox="1">
                <a:spLocks noChangeArrowheads="1"/>
              </p:cNvSpPr>
              <p:nvPr/>
            </p:nvSpPr>
            <p:spPr bwMode="auto">
              <a:xfrm>
                <a:off x="2187396" y="6452050"/>
                <a:ext cx="4374775" cy="33855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1" dirty="0" smtClean="0">
                    <a:latin typeface="Comic Sans MS" panose="030F0702030302020204" pitchFamily="66" charset="0"/>
                  </a:rPr>
                  <a:t>Christianity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:</a:t>
                </a:r>
                <a:r>
                  <a:rPr lang="en-US" altLang="en-US" sz="1400" dirty="0">
                    <a:latin typeface="Comic Sans MS" panose="030F0702030302020204" pitchFamily="66" charset="0"/>
                  </a:rPr>
                  <a:t>  Catholic, Orthodox, Protestant</a:t>
                </a:r>
                <a:r>
                  <a:rPr lang="en-US" altLang="en-US" sz="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8831" y="3419991"/>
                <a:ext cx="6971216" cy="369332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Comic Sans MS" panose="030F0702030302020204" pitchFamily="66" charset="0"/>
                  </a:rPr>
                  <a:t>How did Christianity spread?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Comic Sans MS" panose="030F0702030302020204" pitchFamily="66" charset="0"/>
                  </a:rPr>
                  <a:t>  …to which continents?</a:t>
                </a:r>
                <a:endParaRPr lang="en-US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115894" y="4747805"/>
              <a:ext cx="253999" cy="254196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1544" y="4685654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</a:t>
              </a:r>
              <a:endPara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4383" y="5166102"/>
              <a:ext cx="958727" cy="48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Large numbers 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20379" y="2594575"/>
            <a:ext cx="3038503" cy="646331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 which continent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did major religions begin?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5710" y="3851672"/>
            <a:ext cx="2204314" cy="1908215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Where did 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Christianity begin?</a:t>
            </a:r>
          </a:p>
          <a:p>
            <a:pPr algn="ctr"/>
            <a:endParaRPr lang="en-US" sz="10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which continents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did it spread?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995"/>
            <a:ext cx="719296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From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“PDF_World clickable 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49271" y="2606863"/>
            <a:ext cx="1800225" cy="5539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Islam</a:t>
            </a:r>
            <a:r>
              <a:rPr lang="en-US" altLang="en-US" sz="1400" dirty="0">
                <a:latin typeface="Comic Sans MS" panose="030F0702030302020204" pitchFamily="66" charset="0"/>
              </a:rPr>
              <a:t/>
            </a:r>
            <a:br>
              <a:rPr lang="en-US" altLang="en-US" sz="1400" dirty="0">
                <a:latin typeface="Comic Sans MS" panose="030F0702030302020204" pitchFamily="66" charset="0"/>
              </a:rPr>
            </a:b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(Muslim believers)</a:t>
            </a:r>
          </a:p>
        </p:txBody>
      </p:sp>
      <p:sp>
        <p:nvSpPr>
          <p:cNvPr id="13" name="Oval 12"/>
          <p:cNvSpPr/>
          <p:nvPr/>
        </p:nvSpPr>
        <p:spPr>
          <a:xfrm>
            <a:off x="4284335" y="1556542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831" y="51742"/>
            <a:ext cx="697121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How did Islam spread?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…to which continents?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202" y="1750552"/>
            <a:ext cx="958727" cy="4832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Large numbers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78097" y="1167520"/>
            <a:ext cx="1536603" cy="1200329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which 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continents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did Islam 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spread?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3252765"/>
            <a:ext cx="8458200" cy="3597275"/>
            <a:chOff x="76200" y="3252765"/>
            <a:chExt cx="8458200" cy="3597275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252765"/>
              <a:ext cx="7178675" cy="359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387383" y="6213722"/>
              <a:ext cx="1524000" cy="461665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altLang="en-US" sz="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Hinduism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02047" y="4609798"/>
              <a:ext cx="320040" cy="323165"/>
              <a:chOff x="4741627" y="4560724"/>
              <a:chExt cx="320040" cy="323165"/>
            </a:xfrm>
          </p:grpSpPr>
          <p:sp>
            <p:nvSpPr>
              <p:cNvPr id="17" name="Oval 16"/>
              <p:cNvSpPr>
                <a:spLocks/>
              </p:cNvSpPr>
              <p:nvPr/>
            </p:nvSpPr>
            <p:spPr>
              <a:xfrm>
                <a:off x="4782775" y="4585230"/>
                <a:ext cx="237744" cy="237744"/>
              </a:xfrm>
              <a:prstGeom prst="ellipse">
                <a:avLst/>
              </a:prstGeom>
              <a:solidFill>
                <a:srgbClr val="CCC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41627" y="4560724"/>
                <a:ext cx="3200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</a:t>
                </a:r>
                <a:endParaRPr lang="en-US" sz="15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9929" y="3393660"/>
              <a:ext cx="6971216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How did Hinduism spread?</a:t>
              </a:r>
              <a:r>
                <a:rPr lang="en-US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 …to which continents?</a:t>
              </a:r>
              <a:endPara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312" y="5130244"/>
              <a:ext cx="95872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Large numbers </a:t>
              </a:r>
              <a:endPara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8096" y="4654283"/>
              <a:ext cx="1756304" cy="1200329"/>
            </a:xfrm>
            <a:prstGeom prst="rect">
              <a:avLst/>
            </a:prstGeom>
            <a:solidFill>
              <a:srgbClr val="FFFFCC"/>
            </a:solidFill>
            <a:ln w="603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To which </a:t>
              </a:r>
              <a:b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</a:br>
              <a: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continents</a:t>
              </a:r>
              <a:b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</a:br>
              <a: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did Hinduism </a:t>
              </a:r>
              <a:b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</a:br>
              <a:r>
                <a:rPr 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spread?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15391" y="1517167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3" y="0"/>
            <a:ext cx="8853714" cy="6516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55" y="6385191"/>
            <a:ext cx="88537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Countries with less than 10 million: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U.S. (2), France (4), Germany (2), U.K. (1)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318" y="5071243"/>
            <a:ext cx="241418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Numbers are in millions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(Data from 2009)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786143" y="6047515"/>
            <a:ext cx="430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 www.perforum.org/files/2009/10/weightedmap.pdf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1531" y="745672"/>
            <a:ext cx="1756304" cy="1938992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which 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continents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did Islam </a:t>
            </a:r>
            <a:b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(resulting in large numbers of believers)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94336" y="2957924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33438" y="291541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439" y="1203157"/>
            <a:ext cx="1877828" cy="1042995"/>
            <a:chOff x="28439" y="1203157"/>
            <a:chExt cx="1877828" cy="1042995"/>
          </a:xfrm>
        </p:grpSpPr>
        <p:sp>
          <p:nvSpPr>
            <p:cNvPr id="2" name="TextBox 1"/>
            <p:cNvSpPr txBox="1"/>
            <p:nvPr/>
          </p:nvSpPr>
          <p:spPr>
            <a:xfrm>
              <a:off x="28439" y="1203157"/>
              <a:ext cx="729186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U.S. (2)</a:t>
              </a:r>
              <a:endPara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4661" y="1699126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(2)</a:t>
              </a:r>
              <a:endPara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3639" y="1938375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(4)</a:t>
              </a:r>
              <a:endPara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5963" y="1631956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(1)</a:t>
              </a:r>
              <a:endPara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121920"/>
            <a:ext cx="8686800" cy="861774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 </a:t>
            </a:r>
            <a:r>
              <a:rPr lang="en-US" altLang="en-US" sz="3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Spread of Islam</a:t>
            </a:r>
            <a:endParaRPr kumimoji="0" lang="en-US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943663" y="5748458"/>
            <a:ext cx="391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NL" altLang="en-US" b="1" dirty="0">
                <a:latin typeface="Arial" panose="020B0604020202020204" pitchFamily="34" charset="0"/>
              </a:rPr>
              <a:t>Muslims believe</a:t>
            </a:r>
            <a:r>
              <a:rPr lang="nl-NL" altLang="en-US" dirty="0">
                <a:latin typeface="Arial" panose="020B0604020202020204" pitchFamily="34" charset="0"/>
              </a:rPr>
              <a:t> that the </a:t>
            </a:r>
            <a:r>
              <a:rPr lang="nl-NL" altLang="en-US" b="1" dirty="0">
                <a:latin typeface="Arial" panose="020B0604020202020204" pitchFamily="34" charset="0"/>
              </a:rPr>
              <a:t>Quran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NL" altLang="en-US" dirty="0">
                <a:latin typeface="Arial" panose="020B0604020202020204" pitchFamily="34" charset="0"/>
              </a:rPr>
              <a:t>is the word of </a:t>
            </a:r>
            <a:r>
              <a:rPr lang="nl-NL" altLang="en-US" dirty="0" smtClean="0">
                <a:latin typeface="Arial" panose="020B0604020202020204" pitchFamily="34" charset="0"/>
              </a:rPr>
              <a:t>God, revealed </a:t>
            </a:r>
            <a:r>
              <a:rPr lang="nl-NL" altLang="en-US" dirty="0">
                <a:latin typeface="Arial" panose="020B0604020202020204" pitchFamily="34" charset="0"/>
              </a:rPr>
              <a:t/>
            </a:r>
            <a:br>
              <a:rPr lang="nl-NL" altLang="en-US" dirty="0">
                <a:latin typeface="Arial" panose="020B0604020202020204" pitchFamily="34" charset="0"/>
              </a:rPr>
            </a:br>
            <a:r>
              <a:rPr lang="nl-NL" altLang="en-US" dirty="0">
                <a:latin typeface="Arial" panose="020B0604020202020204" pitchFamily="34" charset="0"/>
              </a:rPr>
              <a:t>to the </a:t>
            </a:r>
            <a:r>
              <a:rPr lang="nl-NL" altLang="en-US" dirty="0" smtClean="0">
                <a:latin typeface="Arial" panose="020B0604020202020204" pitchFamily="34" charset="0"/>
              </a:rPr>
              <a:t>Prophet </a:t>
            </a:r>
            <a:r>
              <a:rPr lang="nl-NL" altLang="en-US" dirty="0">
                <a:latin typeface="Arial" panose="020B0604020202020204" pitchFamily="34" charset="0"/>
              </a:rPr>
              <a:t>Muhammad.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128761"/>
            <a:ext cx="4081463" cy="35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2133656"/>
            <a:ext cx="4195487" cy="355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7368" y="5703541"/>
            <a:ext cx="391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Saladin</a:t>
            </a:r>
            <a:r>
              <a:rPr lang="en-US" altLang="en-US" b="1" dirty="0">
                <a:latin typeface="Arial" panose="020B0604020202020204" pitchFamily="34" charset="0"/>
              </a:rPr>
              <a:t> (a Muslim sultan)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defeated Christian </a:t>
            </a:r>
            <a:r>
              <a:rPr lang="en-US" altLang="en-US" dirty="0">
                <a:latin typeface="Arial" panose="020B0604020202020204" pitchFamily="34" charset="0"/>
              </a:rPr>
              <a:t>Crusaders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at </a:t>
            </a:r>
            <a:r>
              <a:rPr lang="en-US" altLang="en-US" dirty="0" smtClean="0">
                <a:latin typeface="Arial" panose="020B0604020202020204" pitchFamily="34" charset="0"/>
              </a:rPr>
              <a:t>Jerusalem in </a:t>
            </a:r>
            <a:r>
              <a:rPr lang="en-US" altLang="en-US" dirty="0">
                <a:latin typeface="Arial" panose="020B0604020202020204" pitchFamily="34" charset="0"/>
              </a:rPr>
              <a:t>the 1100s. </a:t>
            </a:r>
            <a:endParaRPr lang="nl-NL" altLang="en-US" dirty="0"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599" y="1114214"/>
            <a:ext cx="4195487" cy="1015663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Muslim armies </a:t>
            </a:r>
            <a:b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sz="22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conquered</a:t>
            </a: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ruled</a:t>
            </a: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kumimoji="0" lang="en-US" altLang="en-US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33937" y="1130390"/>
            <a:ext cx="4081463" cy="954107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 People </a:t>
            </a:r>
            <a:r>
              <a:rPr lang="en-US" altLang="en-US" sz="20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chose Islam as their religion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many reasons.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0"/>
            <a:ext cx="8839201" cy="6502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303" y="185738"/>
            <a:ext cx="3539039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Spread of Islam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(Muslim armies </a:t>
            </a:r>
            <a:r>
              <a:rPr lang="en-US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places.)</a:t>
            </a:r>
          </a:p>
          <a:p>
            <a:endParaRPr lang="en-US" sz="10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1: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Arab (Muhammad) by 630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Arab by 640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3: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Arab by 650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4: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Arab &amp; Berber by 750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4931" y="108004"/>
            <a:ext cx="3945770" cy="11191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82824" y="332896"/>
            <a:ext cx="3557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We will use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numbers to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trace </a:t>
            </a:r>
            <a:endParaRPr lang="en-US" alt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spread 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of Islam</a:t>
            </a:r>
            <a:r>
              <a:rPr lang="en-US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349" y="3944205"/>
            <a:ext cx="1886463" cy="1754326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Find the 1’s</a:t>
            </a:r>
            <a:b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see the places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where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armies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first brought </a:t>
            </a:r>
            <a:r>
              <a:rPr lang="en-US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Muslim </a:t>
            </a:r>
            <a:r>
              <a:rPr lang="en-US" altLang="en-US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rule</a:t>
            </a:r>
            <a:r>
              <a:rPr lang="en-US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6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</TotalTime>
  <Words>790</Words>
  <Application>Microsoft Office PowerPoint</Application>
  <PresentationFormat>On-screen Show (4:3)</PresentationFormat>
  <Paragraphs>269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94</cp:revision>
  <dcterms:created xsi:type="dcterms:W3CDTF">2015-11-23T00:20:55Z</dcterms:created>
  <dcterms:modified xsi:type="dcterms:W3CDTF">2016-06-04T21:31:52Z</dcterms:modified>
</cp:coreProperties>
</file>