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82" r:id="rId5"/>
    <p:sldId id="284" r:id="rId6"/>
    <p:sldId id="283" r:id="rId7"/>
    <p:sldId id="281" r:id="rId8"/>
    <p:sldId id="285" r:id="rId9"/>
    <p:sldId id="266" r:id="rId10"/>
    <p:sldId id="270" r:id="rId11"/>
    <p:sldId id="261" r:id="rId12"/>
    <p:sldId id="262" r:id="rId13"/>
    <p:sldId id="269" r:id="rId14"/>
    <p:sldId id="263" r:id="rId15"/>
    <p:sldId id="264" r:id="rId16"/>
    <p:sldId id="265" r:id="rId17"/>
    <p:sldId id="276" r:id="rId18"/>
    <p:sldId id="274" r:id="rId19"/>
    <p:sldId id="273" r:id="rId20"/>
    <p:sldId id="275" r:id="rId21"/>
    <p:sldId id="272" r:id="rId22"/>
    <p:sldId id="268" r:id="rId23"/>
    <p:sldId id="278" r:id="rId24"/>
    <p:sldId id="277" r:id="rId25"/>
    <p:sldId id="267" r:id="rId26"/>
    <p:sldId id="271" r:id="rId27"/>
    <p:sldId id="258" r:id="rId28"/>
    <p:sldId id="289" r:id="rId29"/>
    <p:sldId id="288" r:id="rId30"/>
    <p:sldId id="286" r:id="rId31"/>
    <p:sldId id="298" r:id="rId32"/>
    <p:sldId id="287" r:id="rId33"/>
    <p:sldId id="290" r:id="rId34"/>
    <p:sldId id="292" r:id="rId35"/>
    <p:sldId id="293" r:id="rId36"/>
    <p:sldId id="294" r:id="rId37"/>
    <p:sldId id="295" r:id="rId38"/>
    <p:sldId id="296" r:id="rId39"/>
    <p:sldId id="297" r:id="rId40"/>
    <p:sldId id="259" r:id="rId41"/>
    <p:sldId id="260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0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DAA14A-6444-49C3-AAC8-B1FEF504B41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0668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WATER BUDGETS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MESOPOTAMIA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/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2700" dirty="0" smtClean="0">
                <a:solidFill>
                  <a:srgbClr val="FFFF00"/>
                </a:solidFill>
              </a:rPr>
              <a:t>(The Greater  Anatolia Project)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Does an upstream country</a:t>
            </a:r>
          </a:p>
          <a:p>
            <a:r>
              <a:rPr lang="en-US" dirty="0" smtClean="0"/>
              <a:t>have a “natural right”</a:t>
            </a:r>
          </a:p>
          <a:p>
            <a:r>
              <a:rPr lang="en-US" dirty="0" smtClean="0"/>
              <a:t>to take water</a:t>
            </a:r>
          </a:p>
          <a:p>
            <a:r>
              <a:rPr lang="en-US" dirty="0" smtClean="0"/>
              <a:t>out of a river?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-dam-1985-NASA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0"/>
            <a:ext cx="4071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5715000" y="141514"/>
            <a:ext cx="1866900" cy="1077686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1985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038600" y="3962400"/>
            <a:ext cx="4648200" cy="1219200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area as seen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satellite before the dam.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white color is salt in the desert!</a:t>
            </a:r>
          </a:p>
        </p:txBody>
      </p:sp>
    </p:spTree>
    <p:extLst>
      <p:ext uri="{BB962C8B-B14F-4D97-AF65-F5344CB8AC3E}">
        <p14:creationId xmlns:p14="http://schemas.microsoft.com/office/powerpoint/2010/main" val="35419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 dam 1990 NASA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1772"/>
            <a:ext cx="4071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5715000" y="141514"/>
            <a:ext cx="1866900" cy="1077686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81000" y="1447800"/>
            <a:ext cx="1485900" cy="1077686"/>
          </a:xfrm>
          <a:prstGeom prst="wedgeRoundRectCallout">
            <a:avLst>
              <a:gd name="adj1" fmla="val 106584"/>
              <a:gd name="adj2" fmla="val 69444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Ataturk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724400" y="3276600"/>
            <a:ext cx="3200400" cy="1295400"/>
          </a:xfrm>
          <a:prstGeom prst="wedgeRoundRectCallout">
            <a:avLst>
              <a:gd name="adj1" fmla="val -80685"/>
              <a:gd name="adj2" fmla="val -10465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reservoir (lake)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 of the dam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starting to fill up.</a:t>
            </a:r>
          </a:p>
        </p:txBody>
      </p:sp>
    </p:spTree>
    <p:extLst>
      <p:ext uri="{BB962C8B-B14F-4D97-AF65-F5344CB8AC3E}">
        <p14:creationId xmlns:p14="http://schemas.microsoft.com/office/powerpoint/2010/main" val="2272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 dam 2010 NASA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0"/>
            <a:ext cx="4089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5715000" y="141514"/>
            <a:ext cx="1866900" cy="1077686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029200" y="2895600"/>
            <a:ext cx="2514600" cy="990600"/>
          </a:xfrm>
          <a:prstGeom prst="wedgeRoundRectCallout">
            <a:avLst>
              <a:gd name="adj1" fmla="val -105148"/>
              <a:gd name="adj2" fmla="val -9458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reservoir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nearly full.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400800" y="4419600"/>
            <a:ext cx="2342242" cy="1524000"/>
          </a:xfrm>
          <a:prstGeom prst="wedgeRoundRectCallout">
            <a:avLst>
              <a:gd name="adj1" fmla="val -82850"/>
              <a:gd name="adj2" fmla="val 523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sending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to irrigate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fields.</a:t>
            </a:r>
          </a:p>
        </p:txBody>
      </p:sp>
    </p:spTree>
    <p:extLst>
      <p:ext uri="{BB962C8B-B14F-4D97-AF65-F5344CB8AC3E}">
        <p14:creationId xmlns:p14="http://schemas.microsoft.com/office/powerpoint/2010/main" val="16734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-baraji-ve-he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3750"/>
            <a:ext cx="9144000" cy="5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685800" y="304800"/>
            <a:ext cx="3733800" cy="1219200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view of the dam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lake behind it.</a:t>
            </a:r>
          </a:p>
        </p:txBody>
      </p:sp>
    </p:spTree>
    <p:extLst>
      <p:ext uri="{BB962C8B-B14F-4D97-AF65-F5344CB8AC3E}">
        <p14:creationId xmlns:p14="http://schemas.microsoft.com/office/powerpoint/2010/main" val="38568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 dam landsat 1983 NASA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228600" y="304800"/>
            <a:ext cx="4648200" cy="1219200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view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different satellite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dam was finished.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114800" y="4495800"/>
            <a:ext cx="4876800" cy="2209800"/>
          </a:xfrm>
          <a:prstGeom prst="wedgeRoundRectCallout">
            <a:avLst>
              <a:gd name="adj1" fmla="val 5781"/>
              <a:gd name="adj2" fmla="val -10308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analyst “trained” the computer to    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1. find all the places that look like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they have healthy green plants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and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color them a bright red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so we can see them more easily.</a:t>
            </a:r>
          </a:p>
        </p:txBody>
      </p:sp>
    </p:spTree>
    <p:extLst>
      <p:ext uri="{BB962C8B-B14F-4D97-AF65-F5344CB8AC3E}">
        <p14:creationId xmlns:p14="http://schemas.microsoft.com/office/powerpoint/2010/main" val="287863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 dam landsat 2002 NASA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228600" y="304800"/>
            <a:ext cx="4648200" cy="1219200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view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dam was finished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reservoir filled with water.</a:t>
            </a:r>
          </a:p>
        </p:txBody>
      </p:sp>
    </p:spTree>
    <p:extLst>
      <p:ext uri="{BB962C8B-B14F-4D97-AF65-F5344CB8AC3E}">
        <p14:creationId xmlns:p14="http://schemas.microsoft.com/office/powerpoint/2010/main" val="32935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 dam US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667000" y="3657600"/>
            <a:ext cx="2743200" cy="1393371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5791200" y="1066800"/>
            <a:ext cx="2971800" cy="1295400"/>
          </a:xfrm>
          <a:prstGeom prst="wedgeRoundRectCallout">
            <a:avLst>
              <a:gd name="adj1" fmla="val -97843"/>
              <a:gd name="adj2" fmla="val 19657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dam has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generators.</a:t>
            </a:r>
          </a:p>
        </p:txBody>
      </p:sp>
    </p:spTree>
    <p:extLst>
      <p:ext uri="{BB962C8B-B14F-4D97-AF65-F5344CB8AC3E}">
        <p14:creationId xmlns:p14="http://schemas.microsoft.com/office/powerpoint/2010/main" val="6401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powerlin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838200" y="914400"/>
            <a:ext cx="2971800" cy="1295400"/>
          </a:xfrm>
          <a:prstGeom prst="wedgeRoundRectCallout">
            <a:avLst>
              <a:gd name="adj1" fmla="val 122670"/>
              <a:gd name="adj2" fmla="val 10077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powerlines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 the electricity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nearby cities.</a:t>
            </a:r>
          </a:p>
        </p:txBody>
      </p:sp>
    </p:spTree>
    <p:extLst>
      <p:ext uri="{BB962C8B-B14F-4D97-AF65-F5344CB8AC3E}">
        <p14:creationId xmlns:p14="http://schemas.microsoft.com/office/powerpoint/2010/main" val="33665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irrigation control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228600" y="533400"/>
            <a:ext cx="2971800" cy="1600200"/>
          </a:xfrm>
          <a:prstGeom prst="wedgeRoundRectCallout">
            <a:avLst>
              <a:gd name="adj1" fmla="val 77615"/>
              <a:gd name="adj2" fmla="val 14811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control gate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monitors the flow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water to the fields.</a:t>
            </a:r>
          </a:p>
        </p:txBody>
      </p:sp>
    </p:spTree>
    <p:extLst>
      <p:ext uri="{BB962C8B-B14F-4D97-AF65-F5344CB8AC3E}">
        <p14:creationId xmlns:p14="http://schemas.microsoft.com/office/powerpoint/2010/main" val="408519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irrigation channel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609600" y="381000"/>
            <a:ext cx="2971800" cy="1371600"/>
          </a:xfrm>
          <a:prstGeom prst="wedgeRoundRectCallout">
            <a:avLst>
              <a:gd name="adj1" fmla="val 124135"/>
              <a:gd name="adj2" fmla="val 16103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canals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 the water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irrigated area.</a:t>
            </a:r>
          </a:p>
        </p:txBody>
      </p:sp>
    </p:spTree>
    <p:extLst>
      <p:ext uri="{BB962C8B-B14F-4D97-AF65-F5344CB8AC3E}">
        <p14:creationId xmlns:p14="http://schemas.microsoft.com/office/powerpoint/2010/main" val="38970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673746"/>
            <a:ext cx="9144000" cy="40412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53000" y="2743200"/>
            <a:ext cx="838200" cy="68580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irrigation pip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457200" y="685800"/>
            <a:ext cx="3276600" cy="1143000"/>
          </a:xfrm>
          <a:prstGeom prst="wedgeRoundRectCallout">
            <a:avLst>
              <a:gd name="adj1" fmla="val 63329"/>
              <a:gd name="adj2" fmla="val 29437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ditches and pipes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 the water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individual fields.</a:t>
            </a:r>
          </a:p>
        </p:txBody>
      </p:sp>
    </p:spTree>
    <p:extLst>
      <p:ext uri="{BB962C8B-B14F-4D97-AF65-F5344CB8AC3E}">
        <p14:creationId xmlns:p14="http://schemas.microsoft.com/office/powerpoint/2010/main" val="2290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drip irrigatio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838200" y="685800"/>
            <a:ext cx="2895600" cy="1143000"/>
          </a:xfrm>
          <a:prstGeom prst="wedgeRoundRectCallout">
            <a:avLst>
              <a:gd name="adj1" fmla="val 107174"/>
              <a:gd name="adj2" fmla="val 14579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tiny pipes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part of a “drip”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irrigation system.</a:t>
            </a:r>
          </a:p>
        </p:txBody>
      </p:sp>
    </p:spTree>
    <p:extLst>
      <p:ext uri="{BB962C8B-B14F-4D97-AF65-F5344CB8AC3E}">
        <p14:creationId xmlns:p14="http://schemas.microsoft.com/office/powerpoint/2010/main" val="171223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_dam_1985-201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2013"/>
            <a:ext cx="9144000" cy="51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3200400" y="2691120"/>
            <a:ext cx="533400" cy="50928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468086" y="519113"/>
            <a:ext cx="1638300" cy="685800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5" name="Oval 4"/>
          <p:cNvSpPr/>
          <p:nvPr/>
        </p:nvSpPr>
        <p:spPr>
          <a:xfrm>
            <a:off x="6096000" y="1784511"/>
            <a:ext cx="1600200" cy="1703614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96200" y="3488125"/>
            <a:ext cx="1600200" cy="251460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44336" y="2803071"/>
            <a:ext cx="685800" cy="685054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944336" y="3657600"/>
            <a:ext cx="1638300" cy="685800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Salty desert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352800" y="3429000"/>
            <a:ext cx="914400" cy="571500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29200" y="3564775"/>
            <a:ext cx="1371600" cy="571500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210300" y="4876800"/>
            <a:ext cx="1371600" cy="762000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</a:p>
        </p:txBody>
      </p:sp>
    </p:spTree>
    <p:extLst>
      <p:ext uri="{BB962C8B-B14F-4D97-AF65-F5344CB8AC3E}">
        <p14:creationId xmlns:p14="http://schemas.microsoft.com/office/powerpoint/2010/main" val="215857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village floode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381000" y="4038600"/>
            <a:ext cx="2732314" cy="2300287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problem: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small villages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flooded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rising lake.</a:t>
            </a:r>
          </a:p>
        </p:txBody>
      </p:sp>
    </p:spTree>
    <p:extLst>
      <p:ext uri="{BB962C8B-B14F-4D97-AF65-F5344CB8AC3E}">
        <p14:creationId xmlns:p14="http://schemas.microsoft.com/office/powerpoint/2010/main" val="15446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refugee tent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609600" y="500743"/>
            <a:ext cx="3581400" cy="2300287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in 1996,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“displaced people”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living in tent camps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their towns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flooded.</a:t>
            </a:r>
          </a:p>
        </p:txBody>
      </p:sp>
    </p:spTree>
    <p:extLst>
      <p:ext uri="{BB962C8B-B14F-4D97-AF65-F5344CB8AC3E}">
        <p14:creationId xmlns:p14="http://schemas.microsoft.com/office/powerpoint/2010/main" val="383522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 dams map US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5713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304800" y="1295400"/>
            <a:ext cx="3581400" cy="1658030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Ataturk Dam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just one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many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GAP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(Greater Anatolia Project).</a:t>
            </a:r>
          </a:p>
        </p:txBody>
      </p:sp>
      <p:sp>
        <p:nvSpPr>
          <p:cNvPr id="4" name="Oval 3"/>
          <p:cNvSpPr/>
          <p:nvPr/>
        </p:nvSpPr>
        <p:spPr>
          <a:xfrm>
            <a:off x="5257800" y="5105400"/>
            <a:ext cx="1447800" cy="685054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601074">
            <a:off x="5478063" y="3567119"/>
            <a:ext cx="2094561" cy="808205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dams websi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238"/>
            <a:ext cx="9144000" cy="610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152400" y="5029200"/>
            <a:ext cx="3581400" cy="1658030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see pictures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some of the dams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website of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Turkish government.</a:t>
            </a:r>
          </a:p>
        </p:txBody>
      </p:sp>
    </p:spTree>
    <p:extLst>
      <p:ext uri="{BB962C8B-B14F-4D97-AF65-F5344CB8AC3E}">
        <p14:creationId xmlns:p14="http://schemas.microsoft.com/office/powerpoint/2010/main" val="129859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47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43000" y="1981200"/>
            <a:ext cx="1828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419600" y="3200400"/>
            <a:ext cx="3657600" cy="1828800"/>
          </a:xfrm>
          <a:prstGeom prst="wedgeRoundRectCallout">
            <a:avLst>
              <a:gd name="adj1" fmla="val -94765"/>
              <a:gd name="adj2" fmla="val -9255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water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flowing into an area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upstream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river system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43000" y="1981200"/>
            <a:ext cx="1828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981200" y="3048000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1066800" y="3048000"/>
            <a:ext cx="762000" cy="6096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334000" y="4724400"/>
            <a:ext cx="3429000" cy="1600200"/>
          </a:xfrm>
          <a:prstGeom prst="wedgeRoundRectCallout">
            <a:avLst>
              <a:gd name="adj1" fmla="val -65597"/>
              <a:gd name="adj2" fmla="val -130494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water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precipitation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falls on the place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" y="1"/>
            <a:ext cx="6454140" cy="70275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57400" y="533400"/>
            <a:ext cx="1295400" cy="68580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1545771"/>
            <a:ext cx="1104900" cy="53340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21529" y="2019300"/>
            <a:ext cx="1295400" cy="68580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490900" y="152400"/>
            <a:ext cx="4272099" cy="876300"/>
          </a:xfrm>
          <a:prstGeom prst="wedgeRoundRectCallout">
            <a:avLst>
              <a:gd name="adj1" fmla="val -20833"/>
              <a:gd name="adj2" fmla="val 48455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focus on three countries.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43000" y="1981200"/>
            <a:ext cx="1828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981200" y="3048000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743200" y="4212771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1981200" y="4343400"/>
            <a:ext cx="609600" cy="478971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1066800" y="3048000"/>
            <a:ext cx="762000" cy="6096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5257800" y="1828800"/>
            <a:ext cx="3505200" cy="1828800"/>
          </a:xfrm>
          <a:prstGeom prst="wedgeRoundRectCallout">
            <a:avLst>
              <a:gd name="adj1" fmla="val -42371"/>
              <a:gd name="adj2" fmla="val 8466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water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out of the river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people in the place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43000" y="1981200"/>
            <a:ext cx="1828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981200" y="3048000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743200" y="4212771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505200" y="5334000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1981200" y="4343400"/>
            <a:ext cx="609600" cy="478971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1066800" y="3048000"/>
            <a:ext cx="762000" cy="6096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2781300" y="5334000"/>
            <a:ext cx="609600" cy="533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715000" y="2362200"/>
            <a:ext cx="3276600" cy="1600200"/>
          </a:xfrm>
          <a:prstGeom prst="wedgeRoundRectCallout">
            <a:avLst>
              <a:gd name="adj1" fmla="val -35836"/>
              <a:gd name="adj2" fmla="val 14141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water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flowing downstream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next place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43000" y="1981200"/>
            <a:ext cx="1828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981200" y="3048000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743200" y="4212771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505200" y="5334000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1981200" y="4343400"/>
            <a:ext cx="609600" cy="478971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1066800" y="3048000"/>
            <a:ext cx="762000" cy="6096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2781300" y="5334000"/>
            <a:ext cx="609600" cy="533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2971800" y="152400"/>
            <a:ext cx="5867399" cy="2590800"/>
          </a:xfrm>
          <a:prstGeom prst="wedgeRoundRectCallout">
            <a:avLst>
              <a:gd name="adj1" fmla="val -22024"/>
              <a:gd name="adj2" fmla="val 4701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like your budget for a week.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6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what your parents give you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(can be zero!)</a:t>
            </a:r>
          </a:p>
          <a:p>
            <a:pPr algn="ctr">
              <a:lnSpc>
                <a:spcPts val="26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what you earn yourself.</a:t>
            </a:r>
          </a:p>
          <a:p>
            <a:pPr algn="ctr">
              <a:lnSpc>
                <a:spcPts val="26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what you spend.</a:t>
            </a:r>
          </a:p>
          <a:p>
            <a:pPr algn="ctr">
              <a:lnSpc>
                <a:spcPts val="26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what you have left.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6571" y="2743200"/>
            <a:ext cx="2434262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38100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4963885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60198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31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586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257800" y="2362200"/>
            <a:ext cx="3886200" cy="1600200"/>
          </a:xfrm>
          <a:prstGeom prst="wedgeRoundRectCallout">
            <a:avLst>
              <a:gd name="adj1" fmla="val -69512"/>
              <a:gd name="adj2" fmla="val -673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inflow in Turkey,</a:t>
            </a:r>
          </a:p>
          <a:p>
            <a:pPr algn="ctr">
              <a:lnSpc>
                <a:spcPts val="26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ecause both rivers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hills of Anatolia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5074" y="8376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5716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6571" y="2743200"/>
            <a:ext cx="2434262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38100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4963885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60198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31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586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+38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4791670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-4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=34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5074" y="8376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2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6571" y="2743200"/>
            <a:ext cx="2434262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38100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4963885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60198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31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586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+38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4791670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-4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=34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232655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8962" y="25863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34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26099" y="3653135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+2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25886" y="4791670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-7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92486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=29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55074" y="8376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6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6571" y="2743200"/>
            <a:ext cx="2434262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38100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4963885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60198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31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586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+38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4791670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-4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=34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232655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8962" y="25863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26099" y="3653135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25886" y="4791670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92486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=29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12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IRAQ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23076" y="25863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29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66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+32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479167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-38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86600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=23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55074" y="8376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828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6571" y="2743200"/>
            <a:ext cx="2434262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38100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4963885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60198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31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586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28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05200" y="479167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-14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6600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=23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232655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8963" y="25863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26099" y="3653135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10200" y="479167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92486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=15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12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IRAQ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23076" y="25863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866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+31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479167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-39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31099" y="5858470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=7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62578" y="8376"/>
            <a:ext cx="3416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PRESENT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18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6571" y="2743200"/>
            <a:ext cx="2434262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38100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4963885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60198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31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586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28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05200" y="479167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-26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6600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=10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232655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8963" y="25863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26099" y="3653135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10200" y="479167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-18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06350" y="5562600"/>
            <a:ext cx="18694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=??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12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IRAQ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96200" y="2586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66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+30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479167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-48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89183" y="8376"/>
            <a:ext cx="5763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FUTURE  PLANS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8936" y="5562600"/>
            <a:ext cx="18694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=??</a:t>
            </a:r>
          </a:p>
        </p:txBody>
      </p:sp>
    </p:spTree>
    <p:extLst>
      <p:ext uri="{BB962C8B-B14F-4D97-AF65-F5344CB8AC3E}">
        <p14:creationId xmlns:p14="http://schemas.microsoft.com/office/powerpoint/2010/main" val="232116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dams websi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238"/>
            <a:ext cx="9144000" cy="610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1371600" y="1790700"/>
            <a:ext cx="6248400" cy="4305300"/>
          </a:xfrm>
          <a:prstGeom prst="wedgeRoundRectCallout">
            <a:avLst>
              <a:gd name="adj1" fmla="val -20833"/>
              <a:gd name="adj2" fmla="val 49211"/>
              <a:gd name="adj3" fmla="val 16667"/>
            </a:avLst>
          </a:prstGeom>
          <a:solidFill>
            <a:srgbClr val="002060"/>
          </a:solidFill>
          <a:effectLst>
            <a:outerShdw blurRad="215900" dist="889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  <a:p>
            <a:pPr algn="ctr"/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 Turkey are proud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their dams and green fields.</a:t>
            </a:r>
          </a:p>
          <a:p>
            <a:pPr algn="ctr"/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  <a:p>
            <a:pPr algn="ctr"/>
            <a:endParaRPr lang="en-US" sz="4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590800" y="5029200"/>
            <a:ext cx="3810000" cy="914400"/>
          </a:xfrm>
          <a:prstGeom prst="wedgeRoundRectCallout">
            <a:avLst>
              <a:gd name="adj1" fmla="val -20833"/>
              <a:gd name="adj2" fmla="val 49211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fair for them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building them?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3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" y="1"/>
            <a:ext cx="6454140" cy="702754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715000" y="1371600"/>
            <a:ext cx="2618984" cy="876300"/>
          </a:xfrm>
          <a:prstGeom prst="wedgeRoundRectCallout">
            <a:avLst>
              <a:gd name="adj1" fmla="val -67621"/>
              <a:gd name="adj2" fmla="val 248574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line is?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334000" y="1371600"/>
            <a:ext cx="3657600" cy="876300"/>
          </a:xfrm>
          <a:prstGeom prst="wedgeRoundRectCallout">
            <a:avLst>
              <a:gd name="adj1" fmla="val -53273"/>
              <a:gd name="adj2" fmla="val 25715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Tropic of Cancer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runs right through this area.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71600" y="533400"/>
            <a:ext cx="6248400" cy="4305300"/>
          </a:xfrm>
          <a:prstGeom prst="wedgeRoundRectCallout">
            <a:avLst>
              <a:gd name="adj1" fmla="val -20833"/>
              <a:gd name="adj2" fmla="val 4921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you decide too quickly –</a:t>
            </a:r>
          </a:p>
          <a:p>
            <a:pPr algn="ctr"/>
            <a:endParaRPr lang="en-US" sz="11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 note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best sites for building dams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 the hills and valleys of Turkey,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the flat floodplains of Syria and Iraq.</a:t>
            </a:r>
          </a:p>
          <a:p>
            <a:pPr algn="ctr"/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 has offered to store water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sell it to Syria and Iraq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months when it is needed.</a:t>
            </a:r>
          </a:p>
          <a:p>
            <a:pPr algn="ctr"/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819400" y="4493029"/>
            <a:ext cx="4495800" cy="1602971"/>
          </a:xfrm>
          <a:prstGeom prst="wedgeRoundRectCallout">
            <a:avLst>
              <a:gd name="adj1" fmla="val -20833"/>
              <a:gd name="adj2" fmla="val 49211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Otherwise, a lot of water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wasted in floods that occur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wrong time of year.</a:t>
            </a:r>
          </a:p>
          <a:p>
            <a:pPr algn="ctr"/>
            <a:endParaRPr lang="en-US" sz="14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802475" y="4426529"/>
            <a:ext cx="6934200" cy="2209800"/>
          </a:xfrm>
          <a:prstGeom prst="wedgeRoundRectCallout">
            <a:avLst>
              <a:gd name="adj1" fmla="val -20833"/>
              <a:gd name="adj2" fmla="val 49211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the Aral Sea, and the Colorado River,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Huang He, and the Indus Valley,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Rio Grande, and . . . and . . . 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classic choice between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and cooperation</a:t>
            </a:r>
          </a:p>
          <a:p>
            <a:pPr algn="ctr"/>
            <a:endParaRPr lang="en-US" sz="14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752600" y="1790700"/>
            <a:ext cx="5562600" cy="3238500"/>
          </a:xfrm>
          <a:prstGeom prst="wedgeRoundRectCallout">
            <a:avLst>
              <a:gd name="adj1" fmla="val -20833"/>
              <a:gd name="adj2" fmla="val 49211"/>
              <a:gd name="adj3" fmla="val 16667"/>
            </a:avLst>
          </a:prstGeom>
          <a:solidFill>
            <a:srgbClr val="002060"/>
          </a:solidFill>
          <a:effectLst>
            <a:outerShdw blurRad="215900" dist="889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  <a:p>
            <a:pPr algn="ctr"/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recommend?</a:t>
            </a:r>
          </a:p>
          <a:p>
            <a:pPr algn="ctr"/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600200" y="1371600"/>
            <a:ext cx="6019800" cy="487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 by D Brown, M Harris, and P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" y="1"/>
            <a:ext cx="6454140" cy="70275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52600" y="5721260"/>
            <a:ext cx="2819400" cy="129540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334000" y="4795974"/>
            <a:ext cx="3657600" cy="876300"/>
          </a:xfrm>
          <a:prstGeom prst="wedgeRoundRectCallout">
            <a:avLst>
              <a:gd name="adj1" fmla="val -76785"/>
              <a:gd name="adj2" fmla="val 136654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highlands of Ethiopia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some rain in summer.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" y="1"/>
            <a:ext cx="6454140" cy="70275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95400" y="76200"/>
            <a:ext cx="4876800" cy="2002971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366657" y="3200400"/>
            <a:ext cx="3657600" cy="876300"/>
          </a:xfrm>
          <a:prstGeom prst="wedgeRoundRectCallout">
            <a:avLst>
              <a:gd name="adj1" fmla="val -90475"/>
              <a:gd name="adj2" fmla="val -27701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Turkey and Iran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some rain in winter.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" y="1"/>
            <a:ext cx="6454140" cy="70275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11441" y="2209134"/>
            <a:ext cx="1104900" cy="4496465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514600" y="3638550"/>
            <a:ext cx="3657600" cy="876300"/>
          </a:xfrm>
          <a:prstGeom prst="wedgeRoundRectCallout">
            <a:avLst>
              <a:gd name="adj1" fmla="val -23808"/>
              <a:gd name="adj2" fmla="val -4595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area near the Tropic line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26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is a very dry desert.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18815596">
            <a:off x="3683141" y="489729"/>
            <a:ext cx="1104900" cy="285883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228600"/>
            <a:ext cx="1719943" cy="1867566"/>
          </a:xfrm>
          <a:prstGeom prst="wedgeRoundRectCallout">
            <a:avLst>
              <a:gd name="adj1" fmla="val -15810"/>
              <a:gd name="adj2" fmla="val -4859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rivers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really 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936171" y="3142917"/>
            <a:ext cx="859971" cy="743283"/>
          </a:xfrm>
          <a:prstGeom prst="wedgeRoundRectCallout">
            <a:avLst>
              <a:gd name="adj1" fmla="val -15810"/>
              <a:gd name="adj2" fmla="val -4859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858001" y="1455969"/>
            <a:ext cx="1676399" cy="933783"/>
          </a:xfrm>
          <a:prstGeom prst="wedgeRoundRectCallout">
            <a:avLst>
              <a:gd name="adj1" fmla="val -200161"/>
              <a:gd name="adj2" fmla="val 3068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Euphrates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Tigris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2400" y="3771567"/>
            <a:ext cx="1282840" cy="1410033"/>
          </a:xfrm>
          <a:prstGeom prst="wedgeRoundRectCallout">
            <a:avLst>
              <a:gd name="adj1" fmla="val -15810"/>
              <a:gd name="adj2" fmla="val -4859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floods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late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467600" y="2331747"/>
            <a:ext cx="1282840" cy="1410033"/>
          </a:xfrm>
          <a:prstGeom prst="wedgeRoundRectCallout">
            <a:avLst>
              <a:gd name="adj1" fmla="val -15810"/>
              <a:gd name="adj2" fmla="val -4859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early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28403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" y="1"/>
            <a:ext cx="6454140" cy="7027545"/>
          </a:xfrm>
          <a:prstGeom prst="rect">
            <a:avLst/>
          </a:prstGeom>
        </p:spPr>
      </p:pic>
      <p:pic>
        <p:nvPicPr>
          <p:cNvPr id="3" name="Picture 2" descr="Turkey_cotton_regions USDA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1" y="2133600"/>
            <a:ext cx="5617029" cy="3677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3124200" y="838200"/>
            <a:ext cx="1143000" cy="707571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41514" y="141514"/>
            <a:ext cx="2220686" cy="1458686"/>
          </a:xfrm>
          <a:prstGeom prst="wedgeRoundRectCallout">
            <a:avLst>
              <a:gd name="adj1" fmla="val 105073"/>
              <a:gd name="adj2" fmla="val 1850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focus on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source area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Tigris  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Euphrates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74075" y="1351594"/>
            <a:ext cx="381000" cy="2743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7200" y="1191985"/>
            <a:ext cx="609600" cy="278057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8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 da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304800" y="141514"/>
            <a:ext cx="4724400" cy="1687286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Ataturk Dam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 is named for the leader who is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called “the father of modern Turkey.”)</a:t>
            </a:r>
          </a:p>
        </p:txBody>
      </p:sp>
    </p:spTree>
    <p:extLst>
      <p:ext uri="{BB962C8B-B14F-4D97-AF65-F5344CB8AC3E}">
        <p14:creationId xmlns:p14="http://schemas.microsoft.com/office/powerpoint/2010/main" val="7281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</TotalTime>
  <Words>951</Words>
  <Application>Microsoft Office PowerPoint</Application>
  <PresentationFormat>On-screen Show (4:3)</PresentationFormat>
  <Paragraphs>294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Apex</vt:lpstr>
      <vt:lpstr>WATER BUDGETS in MESOPOTAMIA  (The Greater  Anatolia Project)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27</cp:revision>
  <dcterms:created xsi:type="dcterms:W3CDTF">2016-02-14T14:54:37Z</dcterms:created>
  <dcterms:modified xsi:type="dcterms:W3CDTF">2016-07-21T19:39:35Z</dcterms:modified>
</cp:coreProperties>
</file>