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67" r:id="rId2"/>
  </p:sldMasterIdLst>
  <p:notesMasterIdLst>
    <p:notesMasterId r:id="rId38"/>
  </p:notesMasterIdLst>
  <p:sldIdLst>
    <p:sldId id="270" r:id="rId3"/>
    <p:sldId id="271" r:id="rId4"/>
    <p:sldId id="272" r:id="rId5"/>
    <p:sldId id="273" r:id="rId6"/>
    <p:sldId id="274" r:id="rId7"/>
    <p:sldId id="290" r:id="rId8"/>
    <p:sldId id="277" r:id="rId9"/>
    <p:sldId id="278" r:id="rId10"/>
    <p:sldId id="279" r:id="rId11"/>
    <p:sldId id="280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57" r:id="rId20"/>
    <p:sldId id="258" r:id="rId21"/>
    <p:sldId id="261" r:id="rId22"/>
    <p:sldId id="295" r:id="rId23"/>
    <p:sldId id="296" r:id="rId24"/>
    <p:sldId id="259" r:id="rId25"/>
    <p:sldId id="266" r:id="rId26"/>
    <p:sldId id="262" r:id="rId27"/>
    <p:sldId id="265" r:id="rId28"/>
    <p:sldId id="263" r:id="rId29"/>
    <p:sldId id="268" r:id="rId30"/>
    <p:sldId id="267" r:id="rId31"/>
    <p:sldId id="269" r:id="rId32"/>
    <p:sldId id="291" r:id="rId33"/>
    <p:sldId id="292" r:id="rId34"/>
    <p:sldId id="299" r:id="rId35"/>
    <p:sldId id="294" r:id="rId36"/>
    <p:sldId id="297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FF99"/>
    <a:srgbClr val="FFFFCC"/>
    <a:srgbClr val="A50021"/>
    <a:srgbClr val="CC0000"/>
    <a:srgbClr val="8000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58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1FA44E2-D58F-412C-80A2-287B9122A107}" type="datetimeFigureOut">
              <a:rPr lang="en-US"/>
              <a:pPr>
                <a:defRPr/>
              </a:pPr>
              <a:t>6/18/2016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01E7FDE-ACEA-411D-9B8C-78CEA23C7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75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5DB3244-9262-43DF-841D-FA3F823C2692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1E56F-F370-47CC-903A-CC356C263E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81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C2751-2366-4D94-9E28-6C8ACD244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2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0FC22-E26F-4DC8-B7F9-1C13734EC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48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437 h 1906"/>
                <a:gd name="T4" fmla="*/ 5812 w 5740"/>
                <a:gd name="T5" fmla="*/ 1437 h 1906"/>
                <a:gd name="T6" fmla="*/ 581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64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964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72EDD-A7C1-4258-802C-2A52B666F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12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3C4E9-A81C-4846-8BDA-D02475A0F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81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9B97B-EC5C-4CC1-A163-D4F50E514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35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189E4-FBEE-40A6-970C-F0AE29B3A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24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C120C-64F3-48DC-A266-10C4A4803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84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2BC5E-E84B-4FF2-9430-B20DFF5E8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9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61640-D3B6-4C88-B24F-B6A2DA85F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58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C3DD1-F2F1-4DD5-9BCE-F86DAFCF17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4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B84B7-8A10-4A97-A205-944C04440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972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B5DE6-A1F2-4624-B336-B2AF08CD1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93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F3A50-9ED7-4DE5-BCF0-D8D98F462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43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516D2-42E3-4FC8-8C29-E55F28DD1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12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3B224-7189-4865-8CB3-EA43586C1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6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E5E93-4875-4642-AE1A-15C2C5A78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96694-BD96-40AE-88AA-F2EE20389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57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8B00B-F736-4018-ADD3-032B1B25C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32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AB520-8AF1-48A4-A1BC-93E875E0F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41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4B575-1B17-4313-8F49-1A7C43C2B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14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FD17F-EEF3-4F3F-BF70-1866B5E3A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96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5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69FD309-F84C-47DC-84D1-EC524FEBF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92F03A2-958E-4247-B55E-B99929AF3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5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861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861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861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62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1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861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437 h 1906"/>
                <a:gd name="T4" fmla="*/ 5812 w 5740"/>
                <a:gd name="T5" fmla="*/ 1437 h 1906"/>
                <a:gd name="T6" fmla="*/ 581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62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862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2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6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latin typeface="Comic Sans MS" pitchFamily="66" charset="0"/>
              </a:rPr>
              <a:t>Locations</a:t>
            </a:r>
            <a:br>
              <a:rPr lang="en-US" sz="5400" dirty="0" smtClean="0">
                <a:latin typeface="Comic Sans MS" pitchFamily="66" charset="0"/>
              </a:rPr>
            </a:br>
            <a:r>
              <a:rPr lang="en-US" sz="3600" dirty="0" smtClean="0">
                <a:latin typeface="Comic Sans MS" pitchFamily="66" charset="0"/>
              </a:rPr>
              <a:t>of</a:t>
            </a:r>
            <a:r>
              <a:rPr lang="en-US" sz="5400" dirty="0" smtClean="0">
                <a:latin typeface="Comic Sans MS" pitchFamily="66" charset="0"/>
              </a:rPr>
              <a:t/>
            </a:r>
            <a:br>
              <a:rPr lang="en-US" sz="5400" dirty="0" smtClean="0">
                <a:latin typeface="Comic Sans MS" pitchFamily="66" charset="0"/>
              </a:rPr>
            </a:br>
            <a:r>
              <a:rPr lang="en-US" sz="5400" dirty="0" smtClean="0">
                <a:latin typeface="Comic Sans MS" pitchFamily="66" charset="0"/>
              </a:rPr>
              <a:t>Ancient Capitals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286000" y="4114800"/>
            <a:ext cx="6400800" cy="1752600"/>
          </a:xfrm>
        </p:spPr>
        <p:txBody>
          <a:bodyPr>
            <a:noAutofit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This lesson explores the difference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   between geographic </a:t>
            </a:r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conditions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   and geographic </a:t>
            </a:r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connections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057400" y="6096000"/>
            <a:ext cx="6400800" cy="4953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(and why the difference is important).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762000" y="533400"/>
            <a:ext cx="7620000" cy="1752600"/>
          </a:xfrm>
        </p:spPr>
        <p:txBody>
          <a:bodyPr>
            <a:normAutofit/>
          </a:bodyPr>
          <a:lstStyle/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Here is that map again,</a:t>
            </a: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with your twelve choices on it.</a:t>
            </a: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900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99"/>
                </a:solidFill>
                <a:latin typeface="Comic Sans MS" pitchFamily="66" charset="0"/>
              </a:rPr>
              <a:t>What else would you like to know?</a:t>
            </a:r>
          </a:p>
        </p:txBody>
      </p:sp>
      <p:pic>
        <p:nvPicPr>
          <p:cNvPr id="13315" name="Picture 4" descr="CndCnnN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73300"/>
            <a:ext cx="513715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143000" y="1219200"/>
            <a:ext cx="7162800" cy="1752600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Before we go any farther, 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    let’s make sure we all understand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          the concept of “location.”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708150" y="1833563"/>
            <a:ext cx="6902450" cy="1793875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To a geographer, 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    the idea of location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    has two parts: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2362200" y="3352800"/>
            <a:ext cx="7162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The</a:t>
            </a:r>
            <a:r>
              <a:rPr lang="en-US" sz="40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Comic Sans MS" pitchFamily="66" charset="0"/>
              </a:rPr>
              <a:t>Conditions</a:t>
            </a:r>
            <a:endParaRPr lang="en-US" sz="24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                in a specific place,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5715000" y="3429000"/>
            <a:ext cx="2895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en-US" altLang="en-US">
                <a:solidFill>
                  <a:srgbClr val="FFFF00"/>
                </a:solidFill>
                <a:latin typeface="Comic Sans MS" pitchFamily="66" charset="0"/>
              </a:rPr>
              <a:t>right there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5" grpI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708150" y="1833563"/>
            <a:ext cx="6902450" cy="1793875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To a geographer, 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    the idea of location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    has two parts: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2362200" y="3352800"/>
            <a:ext cx="7162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The</a:t>
            </a:r>
            <a:r>
              <a:rPr lang="en-US" sz="40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Comic Sans MS" pitchFamily="66" charset="0"/>
              </a:rPr>
              <a:t>Conditions</a:t>
            </a:r>
            <a:endParaRPr lang="en-US" sz="24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                in a specific place,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4419600" y="609600"/>
            <a:ext cx="7162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en-US" altLang="en-US" sz="6000">
                <a:solidFill>
                  <a:srgbClr val="FF99CC"/>
                </a:solidFill>
                <a:latin typeface="Comic Sans MS" pitchFamily="66" charset="0"/>
              </a:rPr>
              <a:t>Cold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990600" y="4648200"/>
            <a:ext cx="7162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en-US" altLang="en-US" sz="6000">
                <a:solidFill>
                  <a:srgbClr val="FF99CC"/>
                </a:solidFill>
                <a:latin typeface="Comic Sans MS" pitchFamily="66" charset="0"/>
              </a:rPr>
              <a:t>Trees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5181600" y="4800600"/>
            <a:ext cx="7162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en-US" altLang="en-US" sz="6000">
                <a:solidFill>
                  <a:srgbClr val="FF99CC"/>
                </a:solidFill>
                <a:latin typeface="Comic Sans MS" pitchFamily="66" charset="0"/>
              </a:rPr>
              <a:t>Rainy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6400800" y="2286000"/>
            <a:ext cx="7162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0" dirty="0">
                <a:solidFill>
                  <a:srgbClr val="FF99CC"/>
                </a:solidFill>
                <a:latin typeface="Comic Sans MS" pitchFamily="66" charset="0"/>
              </a:rPr>
              <a:t> Low</a:t>
            </a:r>
            <a:br>
              <a:rPr lang="en-US" sz="6000" dirty="0">
                <a:solidFill>
                  <a:srgbClr val="FF99CC"/>
                </a:solidFill>
                <a:latin typeface="Comic Sans MS" pitchFamily="66" charset="0"/>
              </a:rPr>
            </a:br>
            <a:r>
              <a:rPr lang="en-US" sz="6000" dirty="0">
                <a:solidFill>
                  <a:srgbClr val="FF99CC"/>
                </a:solidFill>
                <a:latin typeface="Comic Sans MS" pitchFamily="66" charset="0"/>
              </a:rPr>
              <a:t>Hills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914400" y="685800"/>
            <a:ext cx="7162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en-US" altLang="en-US" sz="6000">
                <a:solidFill>
                  <a:srgbClr val="FF99CC"/>
                </a:solidFill>
                <a:latin typeface="Comic Sans MS" pitchFamily="66" charset="0"/>
              </a:rPr>
              <a:t> Bears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3505200" y="4572000"/>
            <a:ext cx="7162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en-US" altLang="en-US" sz="6000">
                <a:solidFill>
                  <a:srgbClr val="FF99CC"/>
                </a:solidFill>
                <a:latin typeface="Comic Sans MS" pitchFamily="66" charset="0"/>
              </a:rPr>
              <a:t> Sandy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4495800" y="1524000"/>
            <a:ext cx="7162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en-US" altLang="en-US" sz="6000">
                <a:solidFill>
                  <a:srgbClr val="FF99CC"/>
                </a:solidFill>
                <a:latin typeface="Comic Sans MS" pitchFamily="66" charset="0"/>
              </a:rPr>
              <a:t> Iron ore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allAtOnce"/>
      <p:bldP spid="9" grpId="0" build="allAtOnce"/>
      <p:bldP spid="10" grpId="0" build="allAtOnce"/>
      <p:bldP spid="11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708150" y="1833563"/>
            <a:ext cx="6902450" cy="1793875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To a geographer, 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    the idea of location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    has two parts: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2362200" y="3352800"/>
            <a:ext cx="7162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The</a:t>
            </a:r>
            <a:r>
              <a:rPr lang="en-US" sz="40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Comic Sans MS" pitchFamily="66" charset="0"/>
              </a:rPr>
              <a:t>Conditions</a:t>
            </a:r>
            <a:endParaRPr lang="en-US" sz="24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                in a specific place, 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1981200" y="4800600"/>
            <a:ext cx="7162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Can you name a kind of place condition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   that did </a:t>
            </a:r>
            <a:r>
              <a:rPr lang="en-US" sz="2800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not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 flash on the screen?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708150" y="1833563"/>
            <a:ext cx="6902450" cy="1793875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To a geographer, 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    the idea of location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    has two parts: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2362200" y="3352800"/>
            <a:ext cx="7162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The</a:t>
            </a:r>
            <a:r>
              <a:rPr lang="en-US" sz="40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Comic Sans MS" pitchFamily="66" charset="0"/>
              </a:rPr>
              <a:t>Conditions</a:t>
            </a:r>
            <a:endParaRPr lang="en-US" sz="24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                in a specific place,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4419600" y="609600"/>
            <a:ext cx="7162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en-US" altLang="en-US" sz="6000">
                <a:solidFill>
                  <a:srgbClr val="FF99CC"/>
                </a:solidFill>
                <a:latin typeface="Comic Sans MS" pitchFamily="66" charset="0"/>
              </a:rPr>
              <a:t>Road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609600" y="5486400"/>
            <a:ext cx="7162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en-US" altLang="en-US" sz="6000">
                <a:solidFill>
                  <a:srgbClr val="FF99CC"/>
                </a:solidFill>
                <a:latin typeface="Comic Sans MS" pitchFamily="66" charset="0"/>
              </a:rPr>
              <a:t>Upstream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5562600" y="1981200"/>
            <a:ext cx="7162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0" dirty="0">
                <a:solidFill>
                  <a:srgbClr val="FF99CC"/>
                </a:solidFill>
                <a:latin typeface="Comic Sans MS" pitchFamily="66" charset="0"/>
              </a:rPr>
              <a:t>Far from</a:t>
            </a:r>
            <a:br>
              <a:rPr lang="en-US" sz="6000" dirty="0">
                <a:solidFill>
                  <a:srgbClr val="FF99CC"/>
                </a:solidFill>
                <a:latin typeface="Comic Sans MS" pitchFamily="66" charset="0"/>
              </a:rPr>
            </a:br>
            <a:r>
              <a:rPr lang="en-US" sz="6000" dirty="0">
                <a:solidFill>
                  <a:srgbClr val="FF99CC"/>
                </a:solidFill>
                <a:latin typeface="Comic Sans MS" pitchFamily="66" charset="0"/>
              </a:rPr>
              <a:t>    camp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1066800" y="685800"/>
            <a:ext cx="7162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en-US" altLang="en-US" sz="6000">
                <a:solidFill>
                  <a:srgbClr val="FF99CC"/>
                </a:solidFill>
                <a:latin typeface="Comic Sans MS" pitchFamily="66" charset="0"/>
              </a:rPr>
              <a:t> Canal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6400800" y="4191000"/>
            <a:ext cx="7162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en-US" altLang="en-US" sz="6000">
                <a:solidFill>
                  <a:srgbClr val="FF99CC"/>
                </a:solidFill>
                <a:latin typeface="Comic Sans MS" pitchFamily="66" charset="0"/>
              </a:rPr>
              <a:t> Trade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609600" y="3886200"/>
            <a:ext cx="7162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en-US" altLang="en-US" sz="6000">
                <a:solidFill>
                  <a:srgbClr val="FF99CC"/>
                </a:solidFill>
                <a:latin typeface="Comic Sans MS" pitchFamily="66" charset="0"/>
              </a:rPr>
              <a:t> Treaty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 bwMode="auto">
          <a:xfrm>
            <a:off x="2362200" y="4876800"/>
            <a:ext cx="7162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The</a:t>
            </a:r>
            <a:r>
              <a:rPr lang="en-US" sz="40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Comic Sans MS" pitchFamily="66" charset="0"/>
              </a:rPr>
              <a:t>Connections</a:t>
            </a:r>
            <a:endParaRPr lang="en-US" sz="24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                          with other places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allAtOnce"/>
      <p:bldP spid="9" grpId="0" build="allAtOnce"/>
      <p:bldP spid="10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708150" y="1833563"/>
            <a:ext cx="6902450" cy="1793875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To a geographer, 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    the idea of location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    has two parts: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2362200" y="3352800"/>
            <a:ext cx="7162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The</a:t>
            </a:r>
            <a:r>
              <a:rPr lang="en-US" sz="40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Comic Sans MS" pitchFamily="66" charset="0"/>
              </a:rPr>
              <a:t>Conditions</a:t>
            </a:r>
            <a:endParaRPr lang="en-US" sz="24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                in a specific place,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362200" y="4876800"/>
            <a:ext cx="7162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The</a:t>
            </a:r>
            <a:r>
              <a:rPr lang="en-US" sz="40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Comic Sans MS" pitchFamily="66" charset="0"/>
              </a:rPr>
              <a:t>Connections</a:t>
            </a:r>
            <a:endParaRPr lang="en-US" sz="24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                          with other places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4953000" y="381000"/>
            <a:ext cx="4495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Can you name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   any kind of connection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   that did </a:t>
            </a:r>
            <a:r>
              <a:rPr lang="en-US" sz="2800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not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 flash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   on the screen?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81000" y="304800"/>
            <a:ext cx="8305800" cy="2438400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Here is a quick review. When you click, a phrase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     will flash on the screen.  Decide whether the phrase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     is a geographic condition or connection. Then click.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228600" y="2743200"/>
            <a:ext cx="2971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rgbClr val="FFFF00"/>
                </a:solidFill>
                <a:latin typeface="Comic Sans MS" pitchFamily="66" charset="0"/>
              </a:rPr>
              <a:t>Geographic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rgbClr val="FFFF00"/>
                </a:solidFill>
                <a:latin typeface="Comic Sans MS" pitchFamily="66" charset="0"/>
              </a:rPr>
              <a:t>Condition</a:t>
            </a:r>
            <a:endParaRPr lang="en-US" sz="32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5943600" y="2743200"/>
            <a:ext cx="2971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rgbClr val="FFFF00"/>
                </a:solidFill>
                <a:latin typeface="Comic Sans MS" pitchFamily="66" charset="0"/>
              </a:rPr>
              <a:t>Geographic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rgbClr val="FFFF00"/>
                </a:solidFill>
                <a:latin typeface="Comic Sans MS" pitchFamily="66" charset="0"/>
              </a:rPr>
              <a:t>Connection</a:t>
            </a:r>
            <a:endParaRPr lang="en-US" sz="32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3048000" y="2209800"/>
            <a:ext cx="2971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Fertile soil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2971800" y="2209800"/>
            <a:ext cx="2971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Close to town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2286000" y="2209800"/>
            <a:ext cx="457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Upstream from swamp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2362200" y="2209800"/>
            <a:ext cx="457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Good well water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 bwMode="auto">
          <a:xfrm>
            <a:off x="2362200" y="2209800"/>
            <a:ext cx="457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Part of NATO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 bwMode="auto">
          <a:xfrm>
            <a:off x="2514600" y="2209800"/>
            <a:ext cx="457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Level land for house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1664 C -0.01527 0.11882 -0.03038 0.25451 -0.08385 0.29912 C -0.13715 0.34397 -0.28142 0.2589 -0.32083 0.25104 " pathEditMode="relative" rAng="0" ptsTypes="aaA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42" y="18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6436E-6 C 0.01441 0.13546 0.02865 0.27115 0.07934 0.31577 C 0.12986 0.36061 0.26667 0.27554 0.30417 0.26769 " pathEditMode="relative" rAng="0" ptsTypes="aaA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0" y="1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6436E-6 C 0.01059 0.18539 0.02118 0.37101 0.05868 0.43227 C 0.09601 0.49376 0.19723 0.37702 0.225 0.36639 " pathEditMode="relative" rAng="0" ptsTypes="aaA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2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6436E-6 C -0.01527 0.17707 -0.03003 0.35437 -0.08281 0.41285 C -0.13541 0.47157 -0.27777 0.36015 -0.31666 0.34998 " pathEditMode="relative" rAng="0" ptsTypes="aaA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235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6436E-6 C 0.01407 0.23116 0.02795 0.46255 0.07726 0.53907 C 0.12639 0.61581 0.25938 0.47018 0.29584 0.45701 " pathEditMode="relative" rAng="0" ptsTypes="aaA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0" y="3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66436E-6 C -0.01354 0.23093 -0.02691 0.46232 -0.07413 0.53884 C -0.12118 0.61581 -0.24861 0.46995 -0.28333 0.45677 " pathEditMode="relative" rAng="0" ptsTypes="aaA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67" y="307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CndCnnN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228600"/>
            <a:ext cx="7121525" cy="614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6"/>
          <p:cNvSpPr>
            <a:spLocks noChangeArrowheads="1"/>
          </p:cNvSpPr>
          <p:nvPr/>
        </p:nvSpPr>
        <p:spPr bwMode="auto">
          <a:xfrm>
            <a:off x="228600" y="4343400"/>
            <a:ext cx="4495800" cy="2362200"/>
          </a:xfrm>
          <a:prstGeom prst="wedgeRoundRectCallout">
            <a:avLst>
              <a:gd name="adj1" fmla="val -32806"/>
              <a:gd name="adj2" fmla="val 49866"/>
              <a:gd name="adj3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rgbClr val="8000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rgbClr val="8000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</a:rPr>
              <a:t>This map shows an area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</a:rPr>
              <a:t>about two thirds as large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</a:rPr>
              <a:t>as the United States </a:t>
            </a:r>
            <a:r>
              <a:rPr lang="en-US" altLang="en-US" sz="2000">
                <a:solidFill>
                  <a:srgbClr val="800000"/>
                </a:solidFill>
              </a:rPr>
              <a:t/>
            </a:r>
            <a:br>
              <a:rPr lang="en-US" altLang="en-US" sz="2000">
                <a:solidFill>
                  <a:srgbClr val="800000"/>
                </a:solidFill>
              </a:rPr>
            </a:br>
            <a:r>
              <a:rPr lang="en-US" altLang="en-US" sz="1600">
                <a:solidFill>
                  <a:srgbClr val="800000"/>
                </a:solidFill>
              </a:rPr>
              <a:t>(w/o Alaska).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600">
              <a:solidFill>
                <a:srgbClr val="800000"/>
              </a:solidFill>
            </a:endParaRPr>
          </a:p>
        </p:txBody>
      </p:sp>
      <p:sp>
        <p:nvSpPr>
          <p:cNvPr id="31752" name="AutoShape 8"/>
          <p:cNvSpPr>
            <a:spLocks noChangeArrowheads="1"/>
          </p:cNvSpPr>
          <p:nvPr/>
        </p:nvSpPr>
        <p:spPr bwMode="auto">
          <a:xfrm>
            <a:off x="228600" y="4343400"/>
            <a:ext cx="4495800" cy="2362200"/>
          </a:xfrm>
          <a:prstGeom prst="wedgeRoundRectCallout">
            <a:avLst>
              <a:gd name="adj1" fmla="val 30157"/>
              <a:gd name="adj2" fmla="val 49662"/>
              <a:gd name="adj3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rgbClr val="8000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rgbClr val="8000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</a:rPr>
              <a:t>Most of the area,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</a:rPr>
              <a:t>however,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</a:rPr>
              <a:t>is much warmer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</a:rPr>
              <a:t>than most of the U.S.</a:t>
            </a:r>
          </a:p>
        </p:txBody>
      </p:sp>
      <p:pic>
        <p:nvPicPr>
          <p:cNvPr id="21509" name="Picture 10" descr="MichBas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76200"/>
            <a:ext cx="1196975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5" name="AutoShape 11"/>
          <p:cNvSpPr>
            <a:spLocks noChangeArrowheads="1"/>
          </p:cNvSpPr>
          <p:nvPr/>
        </p:nvSpPr>
        <p:spPr bwMode="auto">
          <a:xfrm>
            <a:off x="228600" y="4343400"/>
            <a:ext cx="4495800" cy="2362200"/>
          </a:xfrm>
          <a:prstGeom prst="wedgeRoundRectCallout">
            <a:avLst>
              <a:gd name="adj1" fmla="val 50037"/>
              <a:gd name="adj2" fmla="val -18819"/>
              <a:gd name="adj3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rgbClr val="8000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</a:rPr>
              <a:t>Think Brazil,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</a:rPr>
              <a:t>or Africa, China, India . . .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rgbClr val="8000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800000"/>
                </a:solidFill>
              </a:rPr>
              <a:t>Some place where people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800000"/>
                </a:solidFill>
              </a:rPr>
              <a:t>could get two or three crops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800000"/>
                </a:solidFill>
              </a:rPr>
              <a:t>in a single year.</a:t>
            </a:r>
          </a:p>
        </p:txBody>
      </p:sp>
      <p:sp>
        <p:nvSpPr>
          <p:cNvPr id="31756" name="AutoShape 12"/>
          <p:cNvSpPr>
            <a:spLocks noChangeArrowheads="1"/>
          </p:cNvSpPr>
          <p:nvPr/>
        </p:nvSpPr>
        <p:spPr bwMode="auto">
          <a:xfrm>
            <a:off x="228600" y="4343400"/>
            <a:ext cx="4495800" cy="2362200"/>
          </a:xfrm>
          <a:prstGeom prst="wedgeRoundRectCallout">
            <a:avLst>
              <a:gd name="adj1" fmla="val 49472"/>
              <a:gd name="adj2" fmla="val -23120"/>
              <a:gd name="adj3" fmla="val 16667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rgbClr val="8000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rgbClr val="8000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rgbClr val="8000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solidFill>
                  <a:srgbClr val="002060"/>
                </a:solidFill>
                <a:latin typeface="Lucida Handwriting" pitchFamily="66" charset="0"/>
              </a:rPr>
              <a:t>No snow!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rgbClr val="00206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002060"/>
                </a:solidFill>
              </a:rPr>
              <a:t>(Is that good or bad?)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 animBg="1"/>
      <p:bldP spid="31755" grpId="0" animBg="1"/>
      <p:bldP spid="3175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ndCnnN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28600"/>
            <a:ext cx="7112000" cy="61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4"/>
          <p:cNvSpPr>
            <a:spLocks noChangeArrowheads="1"/>
          </p:cNvSpPr>
          <p:nvPr/>
        </p:nvSpPr>
        <p:spPr bwMode="auto">
          <a:xfrm>
            <a:off x="228600" y="4343400"/>
            <a:ext cx="4495800" cy="2362200"/>
          </a:xfrm>
          <a:prstGeom prst="wedgeRoundRectCallout">
            <a:avLst>
              <a:gd name="adj1" fmla="val -32806"/>
              <a:gd name="adj2" fmla="val 49866"/>
              <a:gd name="adj3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</a:rPr>
              <a:t>Here are a dozen places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</a:rPr>
              <a:t>where you might live.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rgbClr val="8000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</a:rPr>
              <a:t>The map doesn’t have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</a:rPr>
              <a:t>a lot of information,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</a:rPr>
              <a:t>but it’s better than nothing!</a:t>
            </a:r>
            <a:endParaRPr lang="en-US" altLang="en-US" sz="2000">
              <a:solidFill>
                <a:srgbClr val="800000"/>
              </a:solidFill>
            </a:endParaRPr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228600" y="4352925"/>
            <a:ext cx="4495800" cy="2362200"/>
          </a:xfrm>
          <a:prstGeom prst="wedgeRoundRectCallout">
            <a:avLst>
              <a:gd name="adj1" fmla="val -27792"/>
              <a:gd name="adj2" fmla="val 50204"/>
              <a:gd name="adj3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rgbClr val="8000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</a:rPr>
              <a:t>Discuss, and choose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</a:rPr>
              <a:t>up to three places.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rgbClr val="8000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</a:rPr>
              <a:t>Write the main reason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</a:rPr>
              <a:t> why you chose each place.</a:t>
            </a:r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201613" y="2514600"/>
            <a:ext cx="2263775" cy="1066800"/>
          </a:xfrm>
          <a:prstGeom prst="wedgeRoundRectCallout">
            <a:avLst>
              <a:gd name="adj1" fmla="val 25204"/>
              <a:gd name="adj2" fmla="val -137597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0070C0"/>
                </a:solidFill>
              </a:rPr>
              <a:t>It’s on a coast.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0070C0"/>
                </a:solidFill>
              </a:rPr>
              <a:t>You can fish.</a:t>
            </a:r>
          </a:p>
        </p:txBody>
      </p:sp>
      <p:sp>
        <p:nvSpPr>
          <p:cNvPr id="32775" name="AutoShape 7"/>
          <p:cNvSpPr>
            <a:spLocks noChangeArrowheads="1"/>
          </p:cNvSpPr>
          <p:nvPr/>
        </p:nvSpPr>
        <p:spPr bwMode="auto">
          <a:xfrm>
            <a:off x="5140325" y="685800"/>
            <a:ext cx="2597150" cy="1173163"/>
          </a:xfrm>
          <a:prstGeom prst="wedgeRoundRectCallout">
            <a:avLst>
              <a:gd name="adj1" fmla="val -47444"/>
              <a:gd name="adj2" fmla="val 113171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0070C0"/>
                </a:solidFill>
              </a:rPr>
              <a:t>It’s in the middle.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0070C0"/>
                </a:solidFill>
              </a:rPr>
              <a:t>You can rule.</a:t>
            </a:r>
          </a:p>
        </p:txBody>
      </p:sp>
      <p:sp>
        <p:nvSpPr>
          <p:cNvPr id="32776" name="AutoShape 8"/>
          <p:cNvSpPr>
            <a:spLocks noChangeArrowheads="1"/>
          </p:cNvSpPr>
          <p:nvPr/>
        </p:nvSpPr>
        <p:spPr bwMode="auto">
          <a:xfrm>
            <a:off x="4008438" y="4011613"/>
            <a:ext cx="2430462" cy="1174750"/>
          </a:xfrm>
          <a:prstGeom prst="wedgeRoundRectCallout">
            <a:avLst>
              <a:gd name="adj1" fmla="val 71898"/>
              <a:gd name="adj2" fmla="val 17926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0070C0"/>
                </a:solidFill>
              </a:rPr>
              <a:t>It’s by a bay,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0070C0"/>
                </a:solidFill>
              </a:rPr>
              <a:t>safe from wind.</a:t>
            </a:r>
          </a:p>
        </p:txBody>
      </p:sp>
      <p:sp>
        <p:nvSpPr>
          <p:cNvPr id="32777" name="AutoShape 9"/>
          <p:cNvSpPr>
            <a:spLocks noChangeArrowheads="1"/>
          </p:cNvSpPr>
          <p:nvPr/>
        </p:nvSpPr>
        <p:spPr bwMode="auto">
          <a:xfrm>
            <a:off x="4613275" y="5607050"/>
            <a:ext cx="2849563" cy="1174750"/>
          </a:xfrm>
          <a:prstGeom prst="wedgeRoundRectCallout">
            <a:avLst>
              <a:gd name="adj1" fmla="val 61912"/>
              <a:gd name="adj2" fmla="val -21356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0070C0"/>
                </a:solidFill>
              </a:rPr>
              <a:t>It’s on a peninsula,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0070C0"/>
                </a:solidFill>
              </a:rPr>
              <a:t>easier to defend.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animBg="1"/>
      <p:bldP spid="32775" grpId="0" animBg="1"/>
      <p:bldP spid="32776" grpId="0" animBg="1"/>
      <p:bldP spid="3277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219200" y="2057400"/>
            <a:ext cx="6553200" cy="1752600"/>
          </a:xfrm>
        </p:spPr>
        <p:txBody>
          <a:bodyPr>
            <a:normAutofit/>
          </a:bodyPr>
          <a:lstStyle/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The place you are about to investigate</a:t>
            </a: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is  a real place,</a:t>
            </a: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at a real time in history.</a:t>
            </a: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FFFF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4"/>
          <p:cNvSpPr>
            <a:spLocks noChangeArrowheads="1"/>
          </p:cNvSpPr>
          <p:nvPr/>
        </p:nvSpPr>
        <p:spPr bwMode="auto">
          <a:xfrm>
            <a:off x="228600" y="4343400"/>
            <a:ext cx="4495800" cy="2362200"/>
          </a:xfrm>
          <a:prstGeom prst="wedgeRoundRectCallout">
            <a:avLst>
              <a:gd name="adj1" fmla="val -32806"/>
              <a:gd name="adj2" fmla="val 49866"/>
              <a:gd name="adj3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</a:rPr>
              <a:t>Information about conditions: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rgbClr val="8000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</a:rPr>
              <a:t>A yellow color shows areas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</a:rPr>
              <a:t>that are hot and dry.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800">
              <a:solidFill>
                <a:srgbClr val="8000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</a:rPr>
              <a:t>The green areas are cooler,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</a:rPr>
              <a:t>especially in the rainy season.</a:t>
            </a:r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228600" y="4371975"/>
            <a:ext cx="4495800" cy="2362200"/>
          </a:xfrm>
          <a:prstGeom prst="wedgeRoundRectCallout">
            <a:avLst>
              <a:gd name="adj1" fmla="val -27792"/>
              <a:gd name="adj2" fmla="val 50204"/>
              <a:gd name="adj3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rgbClr val="8000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</a:rPr>
              <a:t>Did you change your mind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</a:rPr>
              <a:t>when you saw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</a:rPr>
              <a:t>that new information?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rgbClr val="800000"/>
              </a:solidFill>
            </a:endParaRPr>
          </a:p>
        </p:txBody>
      </p:sp>
      <p:pic>
        <p:nvPicPr>
          <p:cNvPr id="23556" name="Picture 8" descr="CndCnnN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28600"/>
            <a:ext cx="7112000" cy="61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ChangeArrowheads="1"/>
          </p:cNvSpPr>
          <p:nvPr/>
        </p:nvSpPr>
        <p:spPr bwMode="auto">
          <a:xfrm>
            <a:off x="2209800" y="2133600"/>
            <a:ext cx="4495800" cy="2362200"/>
          </a:xfrm>
          <a:prstGeom prst="wedgeRoundRectCallout">
            <a:avLst>
              <a:gd name="adj1" fmla="val -18116"/>
              <a:gd name="adj2" fmla="val 50671"/>
              <a:gd name="adj3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</a:rPr>
              <a:t>Let’s connect this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</a:rPr>
              <a:t>to World History -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rgbClr val="8000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</a:rPr>
              <a:t>specifically, the big eras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</a:rPr>
              <a:t>in the Michigan GLCEs.</a:t>
            </a:r>
            <a:endParaRPr lang="en-US" altLang="en-US" sz="200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8" descr="CndCnnN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28600"/>
            <a:ext cx="7112000" cy="61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228600" y="4343400"/>
            <a:ext cx="4495800" cy="2362200"/>
          </a:xfrm>
          <a:prstGeom prst="wedgeRoundRectCallout">
            <a:avLst>
              <a:gd name="adj1" fmla="val -24005"/>
              <a:gd name="adj2" fmla="val 49903"/>
              <a:gd name="adj3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rgbClr val="8000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</a:rPr>
              <a:t>“Era 0” - Prehistory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rgbClr val="8000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</a:rPr>
              <a:t>Where do you think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</a:rPr>
              <a:t> hunters and gatherers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</a:rPr>
              <a:t> would choose to live?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ndCnnN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28600"/>
            <a:ext cx="7112000" cy="61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228600" y="4343400"/>
            <a:ext cx="4495800" cy="2362200"/>
          </a:xfrm>
          <a:prstGeom prst="wedgeRoundRectCallout">
            <a:avLst>
              <a:gd name="adj1" fmla="val -32806"/>
              <a:gd name="adj2" fmla="val 49866"/>
              <a:gd name="adj3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</a:rPr>
              <a:t>What if the map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</a:rPr>
              <a:t>showed only some lakes?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rgbClr val="8000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</a:rPr>
              <a:t>Where do you think </a:t>
            </a:r>
            <a:br>
              <a:rPr lang="en-US" altLang="en-US" sz="2400">
                <a:solidFill>
                  <a:srgbClr val="800000"/>
                </a:solidFill>
              </a:rPr>
            </a:br>
            <a:r>
              <a:rPr lang="en-US" altLang="en-US" sz="2400">
                <a:solidFill>
                  <a:srgbClr val="800000"/>
                </a:solidFill>
              </a:rPr>
              <a:t> hunters and gatherers</a:t>
            </a:r>
            <a:br>
              <a:rPr lang="en-US" altLang="en-US" sz="2400">
                <a:solidFill>
                  <a:srgbClr val="800000"/>
                </a:solidFill>
              </a:rPr>
            </a:br>
            <a:r>
              <a:rPr lang="en-US" altLang="en-US" sz="2400">
                <a:solidFill>
                  <a:srgbClr val="800000"/>
                </a:solidFill>
              </a:rPr>
              <a:t> would choose to live?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ndCnnN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28600"/>
            <a:ext cx="7112000" cy="61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AutoShape 4"/>
          <p:cNvSpPr>
            <a:spLocks noChangeArrowheads="1"/>
          </p:cNvSpPr>
          <p:nvPr/>
        </p:nvSpPr>
        <p:spPr bwMode="auto">
          <a:xfrm>
            <a:off x="76200" y="4419600"/>
            <a:ext cx="5257800" cy="2362200"/>
          </a:xfrm>
          <a:prstGeom prst="wedgeRoundRectCallout">
            <a:avLst>
              <a:gd name="adj1" fmla="val -35296"/>
              <a:gd name="adj2" fmla="val 49866"/>
              <a:gd name="adj3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</a:rPr>
              <a:t>Era 1a - Beginnings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800">
              <a:solidFill>
                <a:srgbClr val="8000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</a:rPr>
              <a:t>The map now shows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</a:rPr>
              <a:t>hills, mountains, and lakes.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800">
              <a:solidFill>
                <a:srgbClr val="8000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</a:rPr>
              <a:t>You are still a hunter. 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</a:rPr>
              <a:t>Where would you choose to live?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3"/>
          <p:cNvSpPr>
            <a:spLocks noChangeArrowheads="1"/>
          </p:cNvSpPr>
          <p:nvPr/>
        </p:nvSpPr>
        <p:spPr bwMode="auto">
          <a:xfrm>
            <a:off x="76200" y="4419600"/>
            <a:ext cx="5257800" cy="2362200"/>
          </a:xfrm>
          <a:prstGeom prst="wedgeRoundRectCallout">
            <a:avLst>
              <a:gd name="adj1" fmla="val -32398"/>
              <a:gd name="adj2" fmla="val 49866"/>
              <a:gd name="adj3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</a:rPr>
              <a:t>Era 1b - Agriculture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800">
              <a:solidFill>
                <a:srgbClr val="8000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</a:rPr>
              <a:t>People know how to plant seeds.  </a:t>
            </a:r>
            <a:br>
              <a:rPr lang="en-US" altLang="en-US" sz="2400">
                <a:solidFill>
                  <a:srgbClr val="800000"/>
                </a:solidFill>
              </a:rPr>
            </a:br>
            <a:r>
              <a:rPr lang="en-US" altLang="en-US" sz="2400">
                <a:solidFill>
                  <a:srgbClr val="800000"/>
                </a:solidFill>
              </a:rPr>
              <a:t>The green areas have fertile soil,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800">
              <a:solidFill>
                <a:srgbClr val="8000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</a:rPr>
              <a:t>You are a farmer. 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</a:rPr>
              <a:t>Where would you choose to live?</a:t>
            </a:r>
          </a:p>
        </p:txBody>
      </p:sp>
      <p:pic>
        <p:nvPicPr>
          <p:cNvPr id="28675" name="Picture 5" descr="G:\0 1Today\CondConn Egypt\CndCnnNC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228600"/>
            <a:ext cx="7108825" cy="6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3"/>
          <p:cNvSpPr>
            <a:spLocks noChangeArrowheads="1"/>
          </p:cNvSpPr>
          <p:nvPr/>
        </p:nvSpPr>
        <p:spPr bwMode="auto">
          <a:xfrm>
            <a:off x="76200" y="4419600"/>
            <a:ext cx="5257800" cy="2362200"/>
          </a:xfrm>
          <a:prstGeom prst="wedgeRoundRectCallout">
            <a:avLst>
              <a:gd name="adj1" fmla="val -35296"/>
              <a:gd name="adj2" fmla="val 49866"/>
              <a:gd name="adj3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</a:rPr>
              <a:t>Era 2a - Trade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800">
              <a:solidFill>
                <a:srgbClr val="8000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</a:rPr>
              <a:t>People know how to build boats.  </a:t>
            </a:r>
            <a:br>
              <a:rPr lang="en-US" altLang="en-US" sz="2400">
                <a:solidFill>
                  <a:srgbClr val="800000"/>
                </a:solidFill>
              </a:rPr>
            </a:br>
            <a:r>
              <a:rPr lang="en-US" altLang="en-US" sz="2400">
                <a:solidFill>
                  <a:srgbClr val="800000"/>
                </a:solidFill>
              </a:rPr>
              <a:t>The blue lines are rivers.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800">
              <a:solidFill>
                <a:srgbClr val="8000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</a:rPr>
              <a:t>You are a trader.   Which place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</a:rPr>
              <a:t> would you choose as your base?</a:t>
            </a:r>
          </a:p>
        </p:txBody>
      </p:sp>
      <p:pic>
        <p:nvPicPr>
          <p:cNvPr id="29699" name="Picture 5" descr="G:\0 1Today\CondConn Egypt\CndCnnNF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228600"/>
            <a:ext cx="7108825" cy="6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3"/>
          <p:cNvSpPr>
            <a:spLocks noChangeArrowheads="1"/>
          </p:cNvSpPr>
          <p:nvPr/>
        </p:nvSpPr>
        <p:spPr bwMode="auto">
          <a:xfrm>
            <a:off x="76200" y="4419600"/>
            <a:ext cx="5257800" cy="2362200"/>
          </a:xfrm>
          <a:prstGeom prst="wedgeRoundRectCallout">
            <a:avLst>
              <a:gd name="adj1" fmla="val -35296"/>
              <a:gd name="adj2" fmla="val 49866"/>
              <a:gd name="adj3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</a:rPr>
              <a:t>Era 2b - Urban Civilization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rgbClr val="8000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600">
              <a:solidFill>
                <a:srgbClr val="8000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600">
              <a:solidFill>
                <a:srgbClr val="8000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</a:rPr>
              <a:t>You are a powerful ruler.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</a:rPr>
              <a:t>Where would you put your capital?</a:t>
            </a:r>
          </a:p>
        </p:txBody>
      </p:sp>
      <p:pic>
        <p:nvPicPr>
          <p:cNvPr id="30723" name="Picture 4" descr="G:\0 1Today\CondConn Egypt\CndCnnNZ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228600"/>
            <a:ext cx="7108825" cy="6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3"/>
          <p:cNvSpPr>
            <a:spLocks noChangeArrowheads="1"/>
          </p:cNvSpPr>
          <p:nvPr/>
        </p:nvSpPr>
        <p:spPr bwMode="auto">
          <a:xfrm>
            <a:off x="76200" y="4419600"/>
            <a:ext cx="5257800" cy="2362200"/>
          </a:xfrm>
          <a:prstGeom prst="wedgeRoundRectCallout">
            <a:avLst>
              <a:gd name="adj1" fmla="val -35296"/>
              <a:gd name="adj2" fmla="val 49866"/>
              <a:gd name="adj3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</a:rPr>
              <a:t>Era 3a - “Global” Empire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800">
              <a:solidFill>
                <a:srgbClr val="8000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</a:rPr>
              <a:t>People came from the east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</a:rPr>
              <a:t>and conquered much of this area.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800">
              <a:solidFill>
                <a:srgbClr val="8000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</a:rPr>
              <a:t>You are the governor of the colony.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</a:rPr>
              <a:t>Where do you want your capital?</a:t>
            </a:r>
          </a:p>
        </p:txBody>
      </p:sp>
      <p:pic>
        <p:nvPicPr>
          <p:cNvPr id="31747" name="Picture 4" descr="G:\0 1Today\CondConn Egypt\CndCnnNZ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228600"/>
            <a:ext cx="7108825" cy="6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3"/>
          <p:cNvSpPr>
            <a:spLocks noChangeArrowheads="1"/>
          </p:cNvSpPr>
          <p:nvPr/>
        </p:nvSpPr>
        <p:spPr bwMode="auto">
          <a:xfrm>
            <a:off x="76200" y="4419600"/>
            <a:ext cx="5257800" cy="2362200"/>
          </a:xfrm>
          <a:prstGeom prst="wedgeRoundRectCallout">
            <a:avLst>
              <a:gd name="adj1" fmla="val -35296"/>
              <a:gd name="adj2" fmla="val 49866"/>
              <a:gd name="adj3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</a:rPr>
              <a:t>Era 7 - Modern Times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800">
              <a:solidFill>
                <a:srgbClr val="8000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</a:rPr>
              <a:t>Another powerful overseas people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</a:rPr>
              <a:t>split your land into two countries.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800">
              <a:solidFill>
                <a:srgbClr val="8000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</a:rPr>
              <a:t>Where would you put the capital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</a:rPr>
              <a:t>of each new country?</a:t>
            </a:r>
          </a:p>
        </p:txBody>
      </p:sp>
      <p:pic>
        <p:nvPicPr>
          <p:cNvPr id="32771" name="Picture 4" descr="G:\0 1Today\CondConn Egypt\CndCnnNY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228600"/>
            <a:ext cx="7108825" cy="6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219200" y="2057400"/>
            <a:ext cx="6553200" cy="1752600"/>
          </a:xfrm>
        </p:spPr>
        <p:txBody>
          <a:bodyPr>
            <a:normAutofit/>
          </a:bodyPr>
          <a:lstStyle/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The place you are about to investigate</a:t>
            </a: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is  a real place,</a:t>
            </a: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at a real time in history.</a:t>
            </a: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304800" y="3733800"/>
            <a:ext cx="8534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You might try to figure out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where in the world this is.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solidFill>
                <a:schemeClr val="bg1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We are keeping its identity secret, for now,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in order to focus on a more important question.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solidFill>
                <a:schemeClr val="bg1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ondConnActivityMapDecod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8600"/>
            <a:ext cx="5000625" cy="643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4" descr="G:\0 1Today\CondConn Egypt\CndCnnNY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39497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ondConnActivityMapDecod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8600"/>
            <a:ext cx="5000625" cy="643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4" descr="G:\0 1Today\CondConn Egypt\CndCnnNY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39497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 descr="EgyptSatellit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228600"/>
            <a:ext cx="3775075" cy="492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WordArt 6"/>
          <p:cNvSpPr>
            <a:spLocks noChangeArrowheads="1" noChangeShapeType="1" noTextEdit="1"/>
          </p:cNvSpPr>
          <p:nvPr/>
        </p:nvSpPr>
        <p:spPr bwMode="auto">
          <a:xfrm>
            <a:off x="3048000" y="304800"/>
            <a:ext cx="2667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CC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K</a:t>
            </a:r>
          </a:p>
        </p:txBody>
      </p:sp>
      <p:sp>
        <p:nvSpPr>
          <p:cNvPr id="56327" name="WordArt 7"/>
          <p:cNvSpPr>
            <a:spLocks noChangeArrowheads="1" noChangeShapeType="1" noTextEdit="1"/>
          </p:cNvSpPr>
          <p:nvPr/>
        </p:nvSpPr>
        <p:spPr bwMode="auto">
          <a:xfrm>
            <a:off x="2438400" y="2209800"/>
            <a:ext cx="2286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CC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</a:t>
            </a:r>
          </a:p>
        </p:txBody>
      </p:sp>
      <p:sp>
        <p:nvSpPr>
          <p:cNvPr id="56328" name="WordArt 8"/>
          <p:cNvSpPr>
            <a:spLocks noChangeArrowheads="1" noChangeShapeType="1" noTextEdit="1"/>
          </p:cNvSpPr>
          <p:nvPr/>
        </p:nvSpPr>
        <p:spPr bwMode="auto">
          <a:xfrm>
            <a:off x="2133600" y="3886200"/>
            <a:ext cx="2667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CC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E</a:t>
            </a:r>
          </a:p>
        </p:txBody>
      </p:sp>
      <p:sp>
        <p:nvSpPr>
          <p:cNvPr id="56329" name="WordArt 9"/>
          <p:cNvSpPr>
            <a:spLocks noChangeArrowheads="1" noChangeShapeType="1" noTextEdit="1"/>
          </p:cNvSpPr>
          <p:nvPr/>
        </p:nvSpPr>
        <p:spPr bwMode="auto">
          <a:xfrm>
            <a:off x="2057400" y="3048000"/>
            <a:ext cx="2667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CC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F</a:t>
            </a:r>
          </a:p>
        </p:txBody>
      </p:sp>
      <p:sp>
        <p:nvSpPr>
          <p:cNvPr id="56330" name="WordArt 10"/>
          <p:cNvSpPr>
            <a:spLocks noChangeArrowheads="1" noChangeShapeType="1" noTextEdit="1"/>
          </p:cNvSpPr>
          <p:nvPr/>
        </p:nvSpPr>
        <p:spPr bwMode="auto">
          <a:xfrm>
            <a:off x="304800" y="1143000"/>
            <a:ext cx="2667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CC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H</a:t>
            </a:r>
          </a:p>
        </p:txBody>
      </p:sp>
      <p:sp>
        <p:nvSpPr>
          <p:cNvPr id="56331" name="WordArt 11"/>
          <p:cNvSpPr>
            <a:spLocks noChangeArrowheads="1" noChangeShapeType="1" noTextEdit="1"/>
          </p:cNvSpPr>
          <p:nvPr/>
        </p:nvSpPr>
        <p:spPr bwMode="auto">
          <a:xfrm>
            <a:off x="1447800" y="990600"/>
            <a:ext cx="1524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CC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I</a:t>
            </a:r>
          </a:p>
        </p:txBody>
      </p:sp>
      <p:sp>
        <p:nvSpPr>
          <p:cNvPr id="56332" name="WordArt 12"/>
          <p:cNvSpPr>
            <a:spLocks noChangeArrowheads="1" noChangeShapeType="1" noTextEdit="1"/>
          </p:cNvSpPr>
          <p:nvPr/>
        </p:nvSpPr>
        <p:spPr bwMode="auto">
          <a:xfrm>
            <a:off x="1066800" y="457200"/>
            <a:ext cx="1524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CC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J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 animBg="1"/>
      <p:bldP spid="56327" grpId="0" animBg="1"/>
      <p:bldP spid="56328" grpId="0" animBg="1"/>
      <p:bldP spid="56329" grpId="0" animBg="1"/>
      <p:bldP spid="56330" grpId="0" animBg="1"/>
      <p:bldP spid="56331" grpId="0" animBg="1"/>
      <p:bldP spid="5633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ondConnActivityMapDecod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8600"/>
            <a:ext cx="5000625" cy="643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4" descr="G:\0 1Today\CondConn Egypt\CndCnnNY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39497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 descr="EgyptSatellit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228600"/>
            <a:ext cx="3775075" cy="492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EgyptSatellit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7191375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WordArt 6"/>
          <p:cNvSpPr>
            <a:spLocks noChangeArrowheads="1" noChangeShapeType="1" noTextEdit="1"/>
          </p:cNvSpPr>
          <p:nvPr/>
        </p:nvSpPr>
        <p:spPr bwMode="auto">
          <a:xfrm>
            <a:off x="2971800" y="3048000"/>
            <a:ext cx="1524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CC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I</a:t>
            </a:r>
          </a:p>
        </p:txBody>
      </p:sp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3292475" y="2867025"/>
            <a:ext cx="3810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CC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</a:t>
            </a:r>
          </a:p>
        </p:txBody>
      </p:sp>
      <p:sp>
        <p:nvSpPr>
          <p:cNvPr id="8" name="WordArt 10"/>
          <p:cNvSpPr>
            <a:spLocks noChangeArrowheads="1" noChangeShapeType="1" noTextEdit="1"/>
          </p:cNvSpPr>
          <p:nvPr/>
        </p:nvSpPr>
        <p:spPr bwMode="auto">
          <a:xfrm>
            <a:off x="1135063" y="1143000"/>
            <a:ext cx="3810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CC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 animBg="1"/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ondConnActivityMapDecod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8600"/>
            <a:ext cx="5000625" cy="643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4" descr="G:\0 1Today\CondConn Egypt\CndCnnNY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39497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 descr="EgyptSatellit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228600"/>
            <a:ext cx="3775075" cy="492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EgyptSatellit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7191375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WordArt 6"/>
          <p:cNvSpPr>
            <a:spLocks noChangeArrowheads="1" noChangeShapeType="1" noTextEdit="1"/>
          </p:cNvSpPr>
          <p:nvPr/>
        </p:nvSpPr>
        <p:spPr bwMode="auto">
          <a:xfrm>
            <a:off x="2971800" y="3048000"/>
            <a:ext cx="1524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CC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I</a:t>
            </a:r>
          </a:p>
        </p:txBody>
      </p:sp>
      <p:sp>
        <p:nvSpPr>
          <p:cNvPr id="36871" name="WordArt 9"/>
          <p:cNvSpPr>
            <a:spLocks noChangeArrowheads="1" noChangeShapeType="1" noTextEdit="1"/>
          </p:cNvSpPr>
          <p:nvPr/>
        </p:nvSpPr>
        <p:spPr bwMode="auto">
          <a:xfrm>
            <a:off x="3292475" y="2867025"/>
            <a:ext cx="3810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CC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</a:t>
            </a:r>
          </a:p>
        </p:txBody>
      </p:sp>
      <p:sp>
        <p:nvSpPr>
          <p:cNvPr id="36872" name="WordArt 10"/>
          <p:cNvSpPr>
            <a:spLocks noChangeArrowheads="1" noChangeShapeType="1" noTextEdit="1"/>
          </p:cNvSpPr>
          <p:nvPr/>
        </p:nvSpPr>
        <p:spPr bwMode="auto">
          <a:xfrm>
            <a:off x="1135063" y="1143000"/>
            <a:ext cx="3810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CC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</a:t>
            </a:r>
          </a:p>
        </p:txBody>
      </p:sp>
      <p:sp>
        <p:nvSpPr>
          <p:cNvPr id="36873" name="AutoShape 3"/>
          <p:cNvSpPr>
            <a:spLocks noChangeArrowheads="1"/>
          </p:cNvSpPr>
          <p:nvPr/>
        </p:nvSpPr>
        <p:spPr bwMode="auto">
          <a:xfrm>
            <a:off x="1752600" y="1752600"/>
            <a:ext cx="5257800" cy="4114800"/>
          </a:xfrm>
          <a:prstGeom prst="wedgeRoundRectCallout">
            <a:avLst>
              <a:gd name="adj1" fmla="val -50153"/>
              <a:gd name="adj2" fmla="val 23222"/>
              <a:gd name="adj3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rgbClr val="8000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solidFill>
                  <a:srgbClr val="800000"/>
                </a:solidFill>
              </a:rPr>
              <a:t>Conclusion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rgbClr val="800000"/>
              </a:solidFill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</a:rPr>
              <a:t>If students look at history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</a:rPr>
              <a:t>as the result of decisions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</a:rPr>
              <a:t>that people made 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</a:rPr>
              <a:t>in their environment, 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rgbClr val="800000"/>
              </a:solidFill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</a:rPr>
              <a:t>it engages more “brainpower,”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</a:rPr>
              <a:t>and they can remember it better.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ondConnActivityMapDecod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8600"/>
            <a:ext cx="5000625" cy="643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AutoShape 3"/>
          <p:cNvSpPr>
            <a:spLocks noChangeArrowheads="1"/>
          </p:cNvSpPr>
          <p:nvPr/>
        </p:nvSpPr>
        <p:spPr bwMode="auto">
          <a:xfrm>
            <a:off x="152400" y="3040063"/>
            <a:ext cx="3810000" cy="3284537"/>
          </a:xfrm>
          <a:prstGeom prst="wedgeRoundRectCallout">
            <a:avLst>
              <a:gd name="adj1" fmla="val -50153"/>
              <a:gd name="adj2" fmla="val 23222"/>
              <a:gd name="adj3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rgbClr val="8000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</a:rPr>
              <a:t>The location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</a:rPr>
              <a:t>of nearly every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</a:rPr>
              <a:t>important city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</a:rPr>
              <a:t>in the ancient world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</a:rPr>
              <a:t>makes sense when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</a:rPr>
              <a:t>you look at the world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</a:rPr>
              <a:t>through their eyes.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219200" y="2057400"/>
            <a:ext cx="6553200" cy="2209800"/>
          </a:xfrm>
        </p:spPr>
        <p:txBody>
          <a:bodyPr>
            <a:noAutofit/>
          </a:bodyPr>
          <a:lstStyle/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Here is the big question:</a:t>
            </a: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3600" dirty="0" smtClean="0">
                <a:solidFill>
                  <a:srgbClr val="FFFF99"/>
                </a:solidFill>
                <a:latin typeface="Comic Sans MS" pitchFamily="66" charset="0"/>
              </a:rPr>
              <a:t>How do people decide</a:t>
            </a: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3600" dirty="0" smtClean="0">
                <a:solidFill>
                  <a:srgbClr val="FFFF99"/>
                </a:solidFill>
                <a:latin typeface="Comic Sans MS" pitchFamily="66" charset="0"/>
              </a:rPr>
              <a:t>where to build a town?</a:t>
            </a: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FFFF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295400" y="2362200"/>
            <a:ext cx="6553200" cy="3352800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While we do this,</a:t>
            </a: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try to think about</a:t>
            </a: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4000" dirty="0" smtClean="0">
                <a:solidFill>
                  <a:srgbClr val="FFFF99"/>
                </a:solidFill>
                <a:latin typeface="Comic Sans MS" pitchFamily="66" charset="0"/>
              </a:rPr>
              <a:t>how</a:t>
            </a: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you are making a decision,</a:t>
            </a: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not just</a:t>
            </a: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4000" dirty="0" smtClean="0">
                <a:solidFill>
                  <a:srgbClr val="FFFF99"/>
                </a:solidFill>
                <a:latin typeface="Comic Sans MS" pitchFamily="66" charset="0"/>
              </a:rPr>
              <a:t>what</a:t>
            </a: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decision you are making.</a:t>
            </a: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400" dirty="0" smtClean="0">
              <a:solidFill>
                <a:srgbClr val="FFFF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ndCnnN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28600"/>
            <a:ext cx="7112000" cy="61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228600" y="4343400"/>
            <a:ext cx="4495800" cy="2362200"/>
          </a:xfrm>
          <a:prstGeom prst="wedgeRoundRectCallout">
            <a:avLst>
              <a:gd name="adj1" fmla="val -32806"/>
              <a:gd name="adj2" fmla="val 49866"/>
              <a:gd name="adj3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800000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800000"/>
                </a:solidFill>
                <a:latin typeface="Arial" charset="0"/>
              </a:rPr>
              <a:t>Here are a dozen places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800000"/>
                </a:solidFill>
                <a:latin typeface="Arial" charset="0"/>
              </a:rPr>
              <a:t>where you might live.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rgbClr val="800000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800000"/>
                </a:solidFill>
                <a:latin typeface="Arial" charset="0"/>
              </a:rPr>
              <a:t>Which would you choose?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28600" y="1828800"/>
            <a:ext cx="8534400" cy="990600"/>
          </a:xfrm>
        </p:spPr>
        <p:txBody>
          <a:bodyPr>
            <a:noAutofit/>
          </a:bodyPr>
          <a:lstStyle/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Asking you to vote after looking at a simple map</a:t>
            </a: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exposes a basic problem with democracy: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914400" y="4343400"/>
            <a:ext cx="3886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>
                <a:solidFill>
                  <a:srgbClr val="FFC000"/>
                </a:solidFill>
                <a:latin typeface="Comic Sans MS" pitchFamily="66" charset="0"/>
              </a:rPr>
              <a:t>Disadvantage ?</a:t>
            </a:r>
            <a:endParaRPr lang="en-US" sz="24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914400" y="3048000"/>
            <a:ext cx="281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>
                <a:solidFill>
                  <a:srgbClr val="92D050"/>
                </a:solidFill>
                <a:latin typeface="Comic Sans MS" pitchFamily="66" charset="0"/>
              </a:rPr>
              <a:t>Advantage</a:t>
            </a: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:</a:t>
            </a:r>
            <a:endParaRPr lang="en-US" sz="26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 bwMode="auto">
          <a:xfrm>
            <a:off x="228600" y="1828800"/>
            <a:ext cx="853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kern="0" dirty="0" smtClean="0">
                <a:solidFill>
                  <a:srgbClr val="FFFFFF"/>
                </a:solidFill>
                <a:latin typeface="Comic Sans MS" pitchFamily="66" charset="0"/>
              </a:rPr>
              <a:t>Asking you to vote after looking at a simple map</a:t>
            </a: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kern="0" dirty="0" smtClean="0">
                <a:solidFill>
                  <a:srgbClr val="FFFFFF"/>
                </a:solidFill>
                <a:latin typeface="Comic Sans MS" pitchFamily="66" charset="0"/>
              </a:rPr>
              <a:t>exposes a basic problem with democracy: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914400" y="3048000"/>
            <a:ext cx="281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>
                <a:solidFill>
                  <a:srgbClr val="92D050"/>
                </a:solidFill>
                <a:latin typeface="Comic Sans MS" pitchFamily="66" charset="0"/>
              </a:rPr>
              <a:t>Advantage</a:t>
            </a: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:</a:t>
            </a:r>
            <a:endParaRPr lang="en-US" sz="26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3657600" y="3200400"/>
            <a:ext cx="5562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 people cannot blame anyone else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when they get what they vote for.</a:t>
            </a:r>
            <a:endParaRPr lang="en-US" sz="26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914400" y="4343400"/>
            <a:ext cx="3886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>
                <a:solidFill>
                  <a:srgbClr val="FFC000"/>
                </a:solidFill>
                <a:latin typeface="Comic Sans MS" pitchFamily="66" charset="0"/>
              </a:rPr>
              <a:t>Disadvantage ?</a:t>
            </a:r>
            <a:endParaRPr lang="en-US" sz="24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4343400" y="4572000"/>
            <a:ext cx="4800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   it </a:t>
            </a:r>
            <a:r>
              <a:rPr lang="en-US" sz="26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takes time and effort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    to learn what is needed</a:t>
            </a:r>
            <a:endParaRPr lang="en-US" sz="26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     to </a:t>
            </a:r>
            <a:r>
              <a:rPr lang="en-US" sz="26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cast an informed vote.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228600" y="1828800"/>
            <a:ext cx="853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kern="0" smtClean="0">
                <a:solidFill>
                  <a:srgbClr val="FFFFFF"/>
                </a:solidFill>
                <a:latin typeface="Comic Sans MS" pitchFamily="66" charset="0"/>
              </a:rPr>
              <a:t>Asking you to vote after looking at a simple map</a:t>
            </a: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kern="0" smtClean="0">
                <a:solidFill>
                  <a:srgbClr val="FFFFFF"/>
                </a:solidFill>
                <a:latin typeface="Comic Sans MS" pitchFamily="66" charset="0"/>
              </a:rPr>
              <a:t>exposes a basic problem with democracy:</a:t>
            </a:r>
            <a:endParaRPr lang="en-US" sz="2800" kern="0" dirty="0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914400" y="3048000"/>
            <a:ext cx="281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>
                <a:solidFill>
                  <a:srgbClr val="92D050"/>
                </a:solidFill>
                <a:latin typeface="Comic Sans MS" pitchFamily="66" charset="0"/>
              </a:rPr>
              <a:t>Advantage</a:t>
            </a: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:</a:t>
            </a:r>
            <a:endParaRPr lang="en-US" sz="26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3657600" y="3195638"/>
            <a:ext cx="5562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 people cannot blame anyone else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when they get what they vote for.</a:t>
            </a:r>
            <a:endParaRPr lang="en-US" sz="26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914400" y="4343400"/>
            <a:ext cx="3886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>
                <a:solidFill>
                  <a:srgbClr val="FFC000"/>
                </a:solidFill>
                <a:latin typeface="Comic Sans MS" pitchFamily="66" charset="0"/>
              </a:rPr>
              <a:t>Disadvantage ?</a:t>
            </a:r>
            <a:endParaRPr lang="en-US" sz="24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967</TotalTime>
  <Words>970</Words>
  <Application>Microsoft Office PowerPoint</Application>
  <PresentationFormat>On-screen Show (4:3)</PresentationFormat>
  <Paragraphs>261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Wingdings</vt:lpstr>
      <vt:lpstr>Calibri</vt:lpstr>
      <vt:lpstr>Garamond</vt:lpstr>
      <vt:lpstr>Comic Sans MS</vt:lpstr>
      <vt:lpstr>Lucida Handwriting</vt:lpstr>
      <vt:lpstr>Clouds</vt:lpstr>
      <vt:lpstr>Stream</vt:lpstr>
      <vt:lpstr>Locations of Ancient Capitals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hunter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PG</dc:creator>
  <cp:lastModifiedBy>PG</cp:lastModifiedBy>
  <cp:revision>30</cp:revision>
  <dcterms:created xsi:type="dcterms:W3CDTF">2010-06-19T14:30:54Z</dcterms:created>
  <dcterms:modified xsi:type="dcterms:W3CDTF">2016-06-18T13:13:53Z</dcterms:modified>
</cp:coreProperties>
</file>