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84" r:id="rId5"/>
    <p:sldId id="285" r:id="rId6"/>
    <p:sldId id="286" r:id="rId7"/>
    <p:sldId id="289" r:id="rId8"/>
    <p:sldId id="287" r:id="rId9"/>
    <p:sldId id="290" r:id="rId10"/>
    <p:sldId id="294" r:id="rId11"/>
    <p:sldId id="291" r:id="rId12"/>
    <p:sldId id="295" r:id="rId13"/>
    <p:sldId id="292" r:id="rId14"/>
    <p:sldId id="296" r:id="rId15"/>
    <p:sldId id="297" r:id="rId16"/>
    <p:sldId id="298" r:id="rId17"/>
    <p:sldId id="299" r:id="rId18"/>
    <p:sldId id="278" r:id="rId19"/>
    <p:sldId id="300" r:id="rId20"/>
    <p:sldId id="301" r:id="rId21"/>
    <p:sldId id="302"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523"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828782-0429-42A6-9DE0-5183FB333BF6}" type="datetimeFigureOut">
              <a:rPr lang="en-US" smtClean="0"/>
              <a:t>10/25/2015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3380410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828782-0429-42A6-9DE0-5183FB333BF6}" type="datetimeFigureOut">
              <a:rPr lang="en-US" smtClean="0"/>
              <a:t>10/25/2015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2430834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828782-0429-42A6-9DE0-5183FB333BF6}" type="datetimeFigureOut">
              <a:rPr lang="en-US" smtClean="0"/>
              <a:t>10/25/2015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72238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828782-0429-42A6-9DE0-5183FB333BF6}" type="datetimeFigureOut">
              <a:rPr lang="en-US" smtClean="0"/>
              <a:t>10/25/2015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3384553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828782-0429-42A6-9DE0-5183FB333BF6}" type="datetimeFigureOut">
              <a:rPr lang="en-US" smtClean="0"/>
              <a:t>10/25/2015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70135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828782-0429-42A6-9DE0-5183FB333BF6}" type="datetimeFigureOut">
              <a:rPr lang="en-US" smtClean="0"/>
              <a:t>10/25/2015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2972114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828782-0429-42A6-9DE0-5183FB333BF6}" type="datetimeFigureOut">
              <a:rPr lang="en-US" smtClean="0"/>
              <a:t>10/25/2015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3430408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828782-0429-42A6-9DE0-5183FB333BF6}" type="datetimeFigureOut">
              <a:rPr lang="en-US" smtClean="0"/>
              <a:t>10/25/2015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50090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828782-0429-42A6-9DE0-5183FB333BF6}" type="datetimeFigureOut">
              <a:rPr lang="en-US" smtClean="0"/>
              <a:t>10/25/2015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245928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828782-0429-42A6-9DE0-5183FB333BF6}" type="datetimeFigureOut">
              <a:rPr lang="en-US" smtClean="0"/>
              <a:t>10/25/2015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1108579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828782-0429-42A6-9DE0-5183FB333BF6}" type="datetimeFigureOut">
              <a:rPr lang="en-US" smtClean="0"/>
              <a:t>10/25/2015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EDDF6-175A-4433-994D-595B3C561257}" type="slidenum">
              <a:rPr lang="en-US" smtClean="0"/>
              <a:t>‹#›</a:t>
            </a:fld>
            <a:endParaRPr lang="en-US"/>
          </a:p>
        </p:txBody>
      </p:sp>
    </p:spTree>
    <p:extLst>
      <p:ext uri="{BB962C8B-B14F-4D97-AF65-F5344CB8AC3E}">
        <p14:creationId xmlns:p14="http://schemas.microsoft.com/office/powerpoint/2010/main" val="489515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828782-0429-42A6-9DE0-5183FB333BF6}" type="datetimeFigureOut">
              <a:rPr lang="en-US" smtClean="0"/>
              <a:t>10/25/2015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7EDDF6-175A-4433-994D-595B3C561257}" type="slidenum">
              <a:rPr lang="en-US" smtClean="0"/>
              <a:t>‹#›</a:t>
            </a:fld>
            <a:endParaRPr lang="en-US"/>
          </a:p>
        </p:txBody>
      </p:sp>
    </p:spTree>
    <p:extLst>
      <p:ext uri="{BB962C8B-B14F-4D97-AF65-F5344CB8AC3E}">
        <p14:creationId xmlns:p14="http://schemas.microsoft.com/office/powerpoint/2010/main" val="799592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2517775"/>
          </a:xfrm>
        </p:spPr>
        <p:txBody>
          <a:bodyPr>
            <a:noAutofit/>
          </a:bodyPr>
          <a:lstStyle/>
          <a:p>
            <a:r>
              <a:rPr lang="en-US" sz="4800" b="1" dirty="0" smtClean="0">
                <a:latin typeface="Arial" panose="020B0604020202020204" pitchFamily="34" charset="0"/>
                <a:cs typeface="Arial" panose="020B0604020202020204" pitchFamily="34" charset="0"/>
              </a:rPr>
              <a:t>Population Pyramids</a:t>
            </a:r>
            <a:br>
              <a:rPr lang="en-US" sz="4800" b="1" dirty="0" smtClean="0">
                <a:latin typeface="Arial" panose="020B0604020202020204" pitchFamily="34" charset="0"/>
                <a:cs typeface="Arial" panose="020B0604020202020204" pitchFamily="34" charset="0"/>
              </a:rPr>
            </a:br>
            <a:r>
              <a:rPr lang="en-US" sz="4800" b="1" dirty="0" smtClean="0">
                <a:latin typeface="Arial" panose="020B0604020202020204" pitchFamily="34" charset="0"/>
                <a:cs typeface="Arial" panose="020B0604020202020204" pitchFamily="34" charset="0"/>
              </a:rPr>
              <a:t>for</a:t>
            </a:r>
            <a:br>
              <a:rPr lang="en-US" sz="4800" b="1" dirty="0" smtClean="0">
                <a:latin typeface="Arial" panose="020B0604020202020204" pitchFamily="34" charset="0"/>
                <a:cs typeface="Arial" panose="020B0604020202020204" pitchFamily="34" charset="0"/>
              </a:rPr>
            </a:br>
            <a:r>
              <a:rPr lang="en-US" sz="4800" b="1" dirty="0" smtClean="0">
                <a:latin typeface="Arial" panose="020B0604020202020204" pitchFamily="34" charset="0"/>
                <a:cs typeface="Arial" panose="020B0604020202020204" pitchFamily="34" charset="0"/>
              </a:rPr>
              <a:t>Regions in China</a:t>
            </a:r>
            <a:endParaRPr lang="en-US" sz="4800" b="1" dirty="0">
              <a:latin typeface="Arial" panose="020B0604020202020204" pitchFamily="34" charset="0"/>
              <a:cs typeface="Arial" panose="020B0604020202020204" pitchFamily="34" charset="0"/>
            </a:endParaRPr>
          </a:p>
        </p:txBody>
      </p:sp>
      <p:sp>
        <p:nvSpPr>
          <p:cNvPr id="4" name="Title 1"/>
          <p:cNvSpPr txBox="1">
            <a:spLocks/>
          </p:cNvSpPr>
          <p:nvPr/>
        </p:nvSpPr>
        <p:spPr>
          <a:xfrm>
            <a:off x="838200" y="4267200"/>
            <a:ext cx="7772400" cy="25177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latin typeface="Arial" panose="020B0604020202020204" pitchFamily="34" charset="0"/>
                <a:cs typeface="Arial" panose="020B0604020202020204" pitchFamily="34" charset="0"/>
              </a:rPr>
              <a:t>Using logical reasoning</a:t>
            </a:r>
          </a:p>
          <a:p>
            <a:r>
              <a:rPr lang="en-US" sz="3600" b="1" dirty="0" smtClean="0">
                <a:latin typeface="Arial" panose="020B0604020202020204" pitchFamily="34" charset="0"/>
                <a:cs typeface="Arial" panose="020B0604020202020204" pitchFamily="34" charset="0"/>
              </a:rPr>
              <a:t>to solve a puzzle </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1720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57200" y="1676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D</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2" name="Rectangle 11"/>
          <p:cNvSpPr/>
          <p:nvPr/>
        </p:nvSpPr>
        <p:spPr>
          <a:xfrm>
            <a:off x="5562600" y="4919008"/>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13" name="Oval 12"/>
          <p:cNvSpPr/>
          <p:nvPr/>
        </p:nvSpPr>
        <p:spPr>
          <a:xfrm>
            <a:off x="5257800" y="99774"/>
            <a:ext cx="3733800" cy="48768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rgbClr val="002060"/>
                </a:solidFill>
                <a:latin typeface="Arial" panose="020B0604020202020204" pitchFamily="34" charset="0"/>
                <a:cs typeface="Arial" panose="020B0604020202020204" pitchFamily="34" charset="0"/>
              </a:rPr>
              <a:t>2</a:t>
            </a:r>
          </a:p>
          <a:p>
            <a:pPr algn="ctr"/>
            <a:endParaRPr lang="en-US" sz="800" b="1" dirty="0" smtClean="0">
              <a:solidFill>
                <a:srgbClr val="002060"/>
              </a:solidFill>
              <a:latin typeface="Arial" panose="020B0604020202020204" pitchFamily="34" charset="0"/>
              <a:cs typeface="Arial" panose="020B0604020202020204" pitchFamily="34" charset="0"/>
            </a:endParaRPr>
          </a:p>
          <a:p>
            <a:pPr algn="ctr"/>
            <a:r>
              <a:rPr lang="en-US" sz="2800" b="1" dirty="0" smtClean="0">
                <a:solidFill>
                  <a:srgbClr val="002060"/>
                </a:solidFill>
                <a:latin typeface="Arial" panose="020B0604020202020204" pitchFamily="34" charset="0"/>
                <a:cs typeface="Arial" panose="020B0604020202020204" pitchFamily="34" charset="0"/>
              </a:rPr>
              <a:t>What clue</a:t>
            </a:r>
          </a:p>
          <a:p>
            <a:pPr algn="ctr"/>
            <a:r>
              <a:rPr lang="en-US" sz="2800" b="1" dirty="0" smtClean="0">
                <a:solidFill>
                  <a:srgbClr val="002060"/>
                </a:solidFill>
                <a:latin typeface="Arial" panose="020B0604020202020204" pitchFamily="34" charset="0"/>
                <a:cs typeface="Arial" panose="020B0604020202020204" pitchFamily="34" charset="0"/>
              </a:rPr>
              <a:t>might be</a:t>
            </a:r>
          </a:p>
          <a:p>
            <a:pPr algn="ctr"/>
            <a:r>
              <a:rPr lang="en-US" sz="2800" b="1" dirty="0" smtClean="0">
                <a:solidFill>
                  <a:srgbClr val="002060"/>
                </a:solidFill>
                <a:latin typeface="Arial" panose="020B0604020202020204" pitchFamily="34" charset="0"/>
                <a:cs typeface="Arial" panose="020B0604020202020204" pitchFamily="34" charset="0"/>
              </a:rPr>
              <a:t>obvious</a:t>
            </a:r>
          </a:p>
          <a:p>
            <a:pPr algn="ctr"/>
            <a:r>
              <a:rPr lang="en-US" sz="2800" b="1" dirty="0" smtClean="0">
                <a:solidFill>
                  <a:srgbClr val="002060"/>
                </a:solidFill>
                <a:latin typeface="Arial" panose="020B0604020202020204" pitchFamily="34" charset="0"/>
                <a:cs typeface="Arial" panose="020B0604020202020204" pitchFamily="34" charset="0"/>
              </a:rPr>
              <a:t>on just </a:t>
            </a:r>
            <a:r>
              <a:rPr lang="en-US" sz="2800" b="1" u="sng" dirty="0" smtClean="0">
                <a:solidFill>
                  <a:srgbClr val="002060"/>
                </a:solidFill>
                <a:latin typeface="Arial" panose="020B0604020202020204" pitchFamily="34" charset="0"/>
                <a:cs typeface="Arial" panose="020B0604020202020204" pitchFamily="34" charset="0"/>
              </a:rPr>
              <a:t>one</a:t>
            </a:r>
          </a:p>
          <a:p>
            <a:pPr algn="ctr"/>
            <a:r>
              <a:rPr lang="en-US" sz="2800" b="1" dirty="0" smtClean="0">
                <a:solidFill>
                  <a:srgbClr val="002060"/>
                </a:solidFill>
                <a:latin typeface="Arial" panose="020B0604020202020204" pitchFamily="34" charset="0"/>
                <a:cs typeface="Arial" panose="020B0604020202020204" pitchFamily="34" charset="0"/>
              </a:rPr>
              <a:t>of the graphs</a:t>
            </a:r>
          </a:p>
          <a:p>
            <a:pPr algn="ctr"/>
            <a:r>
              <a:rPr lang="en-US" sz="2800" b="1" dirty="0" smtClean="0">
                <a:solidFill>
                  <a:srgbClr val="002060"/>
                </a:solidFill>
                <a:latin typeface="Arial" panose="020B0604020202020204" pitchFamily="34" charset="0"/>
                <a:cs typeface="Arial" panose="020B0604020202020204" pitchFamily="34" charset="0"/>
              </a:rPr>
              <a:t>that are left</a:t>
            </a:r>
          </a:p>
          <a:p>
            <a:pPr algn="ctr"/>
            <a:r>
              <a:rPr lang="en-US" sz="6000" b="1" dirty="0" smtClean="0">
                <a:solidFill>
                  <a:srgbClr val="002060"/>
                </a:solidFill>
                <a:latin typeface="Arial" panose="020B0604020202020204" pitchFamily="34" charset="0"/>
                <a:cs typeface="Arial" panose="020B0604020202020204" pitchFamily="34" charset="0"/>
              </a:rPr>
              <a:t>?</a:t>
            </a:r>
            <a:endParaRPr lang="en-U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7183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57200" y="1676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D</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2" name="Rectangle 11"/>
          <p:cNvSpPr/>
          <p:nvPr/>
        </p:nvSpPr>
        <p:spPr>
          <a:xfrm>
            <a:off x="5562600" y="4919008"/>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10" name="Oval 9"/>
          <p:cNvSpPr/>
          <p:nvPr/>
        </p:nvSpPr>
        <p:spPr>
          <a:xfrm>
            <a:off x="2057400" y="4220598"/>
            <a:ext cx="3505200" cy="503802"/>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819400" y="4648200"/>
            <a:ext cx="19812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This</a:t>
            </a:r>
          </a:p>
          <a:p>
            <a:pPr algn="ctr"/>
            <a:r>
              <a:rPr lang="en-US" sz="2400" dirty="0" smtClean="0">
                <a:latin typeface="Arial" panose="020B0604020202020204" pitchFamily="34" charset="0"/>
                <a:cs typeface="Arial" panose="020B0604020202020204" pitchFamily="34" charset="0"/>
              </a:rPr>
              <a:t>might be</a:t>
            </a:r>
          </a:p>
          <a:p>
            <a:pPr algn="ctr"/>
            <a:r>
              <a:rPr lang="en-US" sz="2400" dirty="0" smtClean="0">
                <a:latin typeface="Arial" panose="020B0604020202020204" pitchFamily="34" charset="0"/>
                <a:cs typeface="Arial" panose="020B0604020202020204" pitchFamily="34" charset="0"/>
              </a:rPr>
              <a:t>a good clue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263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57200" y="1676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D</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2" name="Rectangle 11"/>
          <p:cNvSpPr/>
          <p:nvPr/>
        </p:nvSpPr>
        <p:spPr>
          <a:xfrm>
            <a:off x="5562600" y="4919008"/>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10" name="Oval 9"/>
          <p:cNvSpPr/>
          <p:nvPr/>
        </p:nvSpPr>
        <p:spPr>
          <a:xfrm>
            <a:off x="2057400" y="4220598"/>
            <a:ext cx="3505200" cy="503802"/>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819400" y="4648200"/>
            <a:ext cx="19812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This</a:t>
            </a:r>
          </a:p>
          <a:p>
            <a:pPr algn="ctr"/>
            <a:r>
              <a:rPr lang="en-US" sz="2400" dirty="0" smtClean="0">
                <a:latin typeface="Arial" panose="020B0604020202020204" pitchFamily="34" charset="0"/>
                <a:cs typeface="Arial" panose="020B0604020202020204" pitchFamily="34" charset="0"/>
              </a:rPr>
              <a:t>might be</a:t>
            </a:r>
          </a:p>
          <a:p>
            <a:pPr algn="ctr"/>
            <a:r>
              <a:rPr lang="en-US" sz="2400" dirty="0" smtClean="0">
                <a:latin typeface="Arial" panose="020B0604020202020204" pitchFamily="34" charset="0"/>
                <a:cs typeface="Arial" panose="020B0604020202020204" pitchFamily="34" charset="0"/>
              </a:rPr>
              <a:t>a good clue</a:t>
            </a:r>
            <a:endParaRPr lang="en-US" sz="2400" dirty="0">
              <a:latin typeface="Arial" panose="020B0604020202020204" pitchFamily="34" charset="0"/>
              <a:cs typeface="Arial" panose="020B0604020202020204" pitchFamily="34" charset="0"/>
            </a:endParaRPr>
          </a:p>
        </p:txBody>
      </p:sp>
      <p:sp>
        <p:nvSpPr>
          <p:cNvPr id="8" name="Oval 7"/>
          <p:cNvSpPr/>
          <p:nvPr/>
        </p:nvSpPr>
        <p:spPr>
          <a:xfrm>
            <a:off x="6172200" y="914400"/>
            <a:ext cx="1828800" cy="1192887"/>
          </a:xfrm>
          <a:prstGeom prst="ellipse">
            <a:avLst/>
          </a:prstGeom>
          <a:noFill/>
          <a:ln w="1143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9896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57200" y="1676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D</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2" name="Rectangle 11"/>
          <p:cNvSpPr/>
          <p:nvPr/>
        </p:nvSpPr>
        <p:spPr>
          <a:xfrm>
            <a:off x="5562600" y="4919008"/>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5" name="Rectangle 4"/>
          <p:cNvSpPr/>
          <p:nvPr/>
        </p:nvSpPr>
        <p:spPr>
          <a:xfrm>
            <a:off x="449792" y="3200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A</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6" name="Rectangle 5"/>
          <p:cNvSpPr/>
          <p:nvPr/>
        </p:nvSpPr>
        <p:spPr>
          <a:xfrm>
            <a:off x="5697747" y="219129"/>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8" name="Oval 7"/>
          <p:cNvSpPr/>
          <p:nvPr/>
        </p:nvSpPr>
        <p:spPr>
          <a:xfrm>
            <a:off x="152400" y="1676400"/>
            <a:ext cx="5334000" cy="3200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rgbClr val="002060"/>
                </a:solidFill>
                <a:latin typeface="Arial" panose="020B0604020202020204" pitchFamily="34" charset="0"/>
                <a:cs typeface="Arial" panose="020B0604020202020204" pitchFamily="34" charset="0"/>
              </a:rPr>
              <a:t>3</a:t>
            </a:r>
          </a:p>
          <a:p>
            <a:pPr algn="ctr"/>
            <a:endParaRPr lang="en-US" sz="800" b="1" dirty="0" smtClean="0">
              <a:solidFill>
                <a:srgbClr val="002060"/>
              </a:solidFill>
              <a:latin typeface="Arial" panose="020B0604020202020204" pitchFamily="34" charset="0"/>
              <a:cs typeface="Arial" panose="020B0604020202020204" pitchFamily="34" charset="0"/>
            </a:endParaRPr>
          </a:p>
          <a:p>
            <a:pPr algn="ctr"/>
            <a:r>
              <a:rPr lang="en-US" sz="2800" b="1" dirty="0" smtClean="0">
                <a:solidFill>
                  <a:srgbClr val="002060"/>
                </a:solidFill>
                <a:latin typeface="Arial" panose="020B0604020202020204" pitchFamily="34" charset="0"/>
                <a:cs typeface="Arial" panose="020B0604020202020204" pitchFamily="34" charset="0"/>
              </a:rPr>
              <a:t>What </a:t>
            </a:r>
            <a:r>
              <a:rPr lang="en-US" sz="2800" b="1" dirty="0" smtClean="0">
                <a:solidFill>
                  <a:srgbClr val="002060"/>
                </a:solidFill>
                <a:latin typeface="Arial" panose="020B0604020202020204" pitchFamily="34" charset="0"/>
                <a:cs typeface="Arial" panose="020B0604020202020204" pitchFamily="34" charset="0"/>
              </a:rPr>
              <a:t>clue might</a:t>
            </a:r>
            <a:endParaRPr lang="en-US" sz="2800" b="1" dirty="0" smtClean="0">
              <a:solidFill>
                <a:srgbClr val="002060"/>
              </a:solidFill>
              <a:latin typeface="Arial" panose="020B0604020202020204" pitchFamily="34" charset="0"/>
              <a:cs typeface="Arial" panose="020B0604020202020204" pitchFamily="34" charset="0"/>
            </a:endParaRPr>
          </a:p>
          <a:p>
            <a:pPr algn="ctr"/>
            <a:r>
              <a:rPr lang="en-US" sz="2800" b="1" dirty="0" smtClean="0">
                <a:solidFill>
                  <a:srgbClr val="002060"/>
                </a:solidFill>
                <a:latin typeface="Arial" panose="020B0604020202020204" pitchFamily="34" charset="0"/>
                <a:cs typeface="Arial" panose="020B0604020202020204" pitchFamily="34" charset="0"/>
              </a:rPr>
              <a:t>help someone match</a:t>
            </a:r>
          </a:p>
          <a:p>
            <a:pPr algn="ctr"/>
            <a:r>
              <a:rPr lang="en-US" sz="2800" b="1" dirty="0" smtClean="0">
                <a:solidFill>
                  <a:srgbClr val="002060"/>
                </a:solidFill>
                <a:latin typeface="Arial" panose="020B0604020202020204" pitchFamily="34" charset="0"/>
                <a:cs typeface="Arial" panose="020B0604020202020204" pitchFamily="34" charset="0"/>
              </a:rPr>
              <a:t>the </a:t>
            </a:r>
            <a:r>
              <a:rPr lang="en-US" sz="2800" b="1" dirty="0" smtClean="0">
                <a:solidFill>
                  <a:srgbClr val="002060"/>
                </a:solidFill>
                <a:latin typeface="Arial" panose="020B0604020202020204" pitchFamily="34" charset="0"/>
                <a:cs typeface="Arial" panose="020B0604020202020204" pitchFamily="34" charset="0"/>
              </a:rPr>
              <a:t>last </a:t>
            </a:r>
            <a:r>
              <a:rPr lang="en-US" sz="2800" b="1" dirty="0" smtClean="0">
                <a:solidFill>
                  <a:srgbClr val="002060"/>
                </a:solidFill>
                <a:latin typeface="Arial" panose="020B0604020202020204" pitchFamily="34" charset="0"/>
                <a:cs typeface="Arial" panose="020B0604020202020204" pitchFamily="34" charset="0"/>
              </a:rPr>
              <a:t>two graphs</a:t>
            </a:r>
            <a:endParaRPr lang="en-US" sz="2800" b="1" dirty="0" smtClean="0">
              <a:solidFill>
                <a:srgbClr val="002060"/>
              </a:solidFill>
              <a:latin typeface="Arial" panose="020B0604020202020204" pitchFamily="34" charset="0"/>
              <a:cs typeface="Arial" panose="020B0604020202020204" pitchFamily="34" charset="0"/>
            </a:endParaRPr>
          </a:p>
          <a:p>
            <a:pPr algn="ctr"/>
            <a:r>
              <a:rPr lang="en-US" sz="6000" b="1" dirty="0" smtClean="0">
                <a:solidFill>
                  <a:srgbClr val="002060"/>
                </a:solidFill>
                <a:latin typeface="Arial" panose="020B0604020202020204" pitchFamily="34" charset="0"/>
                <a:cs typeface="Arial" panose="020B0604020202020204" pitchFamily="34" charset="0"/>
              </a:rPr>
              <a:t>?</a:t>
            </a:r>
            <a:endParaRPr lang="en-U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8646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57200" y="1676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D</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2" name="Rectangle 11"/>
          <p:cNvSpPr/>
          <p:nvPr/>
        </p:nvSpPr>
        <p:spPr>
          <a:xfrm>
            <a:off x="5562600" y="4919008"/>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5" name="Rectangle 4"/>
          <p:cNvSpPr/>
          <p:nvPr/>
        </p:nvSpPr>
        <p:spPr>
          <a:xfrm>
            <a:off x="449792" y="3200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A</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6" name="Rectangle 5"/>
          <p:cNvSpPr/>
          <p:nvPr/>
        </p:nvSpPr>
        <p:spPr>
          <a:xfrm>
            <a:off x="5697747" y="219129"/>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8" name="Oval 7"/>
          <p:cNvSpPr/>
          <p:nvPr/>
        </p:nvSpPr>
        <p:spPr>
          <a:xfrm>
            <a:off x="609600" y="5292306"/>
            <a:ext cx="3505200" cy="503802"/>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398808" y="936724"/>
            <a:ext cx="2011392" cy="503802"/>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276600" y="5766759"/>
            <a:ext cx="1676400" cy="422694"/>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6606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57200" y="1676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D</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2" name="Rectangle 11"/>
          <p:cNvSpPr/>
          <p:nvPr/>
        </p:nvSpPr>
        <p:spPr>
          <a:xfrm>
            <a:off x="5562600" y="4919008"/>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5" name="Rectangle 4"/>
          <p:cNvSpPr/>
          <p:nvPr/>
        </p:nvSpPr>
        <p:spPr>
          <a:xfrm>
            <a:off x="449792" y="3200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A</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6" name="Rectangle 5"/>
          <p:cNvSpPr/>
          <p:nvPr/>
        </p:nvSpPr>
        <p:spPr>
          <a:xfrm>
            <a:off x="5697747" y="219129"/>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10" name="Oval 9"/>
          <p:cNvSpPr/>
          <p:nvPr/>
        </p:nvSpPr>
        <p:spPr>
          <a:xfrm>
            <a:off x="3276600" y="5766759"/>
            <a:ext cx="1676400" cy="422694"/>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57200" y="4724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C</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4" name="Rectangle 13"/>
          <p:cNvSpPr/>
          <p:nvPr/>
        </p:nvSpPr>
        <p:spPr>
          <a:xfrm>
            <a:off x="5638800" y="3318808"/>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0502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57200" y="1676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D</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2" name="Rectangle 11"/>
          <p:cNvSpPr/>
          <p:nvPr/>
        </p:nvSpPr>
        <p:spPr>
          <a:xfrm>
            <a:off x="5562600" y="4919008"/>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5" name="Rectangle 4"/>
          <p:cNvSpPr/>
          <p:nvPr/>
        </p:nvSpPr>
        <p:spPr>
          <a:xfrm>
            <a:off x="449792" y="3200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A</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6" name="Rectangle 5"/>
          <p:cNvSpPr/>
          <p:nvPr/>
        </p:nvSpPr>
        <p:spPr>
          <a:xfrm>
            <a:off x="5697747" y="219129"/>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13" name="Rectangle 12"/>
          <p:cNvSpPr/>
          <p:nvPr/>
        </p:nvSpPr>
        <p:spPr>
          <a:xfrm>
            <a:off x="457200" y="4724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C</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4" name="Rectangle 13"/>
          <p:cNvSpPr/>
          <p:nvPr/>
        </p:nvSpPr>
        <p:spPr>
          <a:xfrm>
            <a:off x="5638800" y="3318808"/>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
        <p:nvSpPr>
          <p:cNvPr id="11" name="Oval 10"/>
          <p:cNvSpPr/>
          <p:nvPr/>
        </p:nvSpPr>
        <p:spPr>
          <a:xfrm>
            <a:off x="1676400" y="1582072"/>
            <a:ext cx="3733800" cy="48768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rgbClr val="002060"/>
                </a:solidFill>
                <a:latin typeface="Arial" panose="020B0604020202020204" pitchFamily="34" charset="0"/>
                <a:cs typeface="Arial" panose="020B0604020202020204" pitchFamily="34" charset="0"/>
              </a:rPr>
              <a:t>4</a:t>
            </a:r>
          </a:p>
          <a:p>
            <a:pPr algn="ctr"/>
            <a:endParaRPr lang="en-US" sz="800" b="1" dirty="0" smtClean="0">
              <a:solidFill>
                <a:srgbClr val="002060"/>
              </a:solidFill>
              <a:latin typeface="Arial" panose="020B0604020202020204" pitchFamily="34" charset="0"/>
              <a:cs typeface="Arial" panose="020B0604020202020204" pitchFamily="34" charset="0"/>
            </a:endParaRPr>
          </a:p>
          <a:p>
            <a:pPr algn="ctr"/>
            <a:r>
              <a:rPr lang="en-US" sz="2800" b="1" dirty="0" smtClean="0">
                <a:solidFill>
                  <a:srgbClr val="002060"/>
                </a:solidFill>
                <a:latin typeface="Arial" panose="020B0604020202020204" pitchFamily="34" charset="0"/>
                <a:cs typeface="Arial" panose="020B0604020202020204" pitchFamily="34" charset="0"/>
              </a:rPr>
              <a:t>Does the</a:t>
            </a:r>
          </a:p>
          <a:p>
            <a:pPr algn="ctr"/>
            <a:r>
              <a:rPr lang="en-US" sz="2800" b="1" dirty="0" smtClean="0">
                <a:solidFill>
                  <a:srgbClr val="002060"/>
                </a:solidFill>
                <a:latin typeface="Arial" panose="020B0604020202020204" pitchFamily="34" charset="0"/>
                <a:cs typeface="Arial" panose="020B0604020202020204" pitchFamily="34" charset="0"/>
              </a:rPr>
              <a:t>final graph fit</a:t>
            </a:r>
          </a:p>
          <a:p>
            <a:pPr algn="ctr"/>
            <a:r>
              <a:rPr lang="en-US" sz="2800" b="1" dirty="0" smtClean="0">
                <a:solidFill>
                  <a:srgbClr val="002060"/>
                </a:solidFill>
                <a:latin typeface="Arial" panose="020B0604020202020204" pitchFamily="34" charset="0"/>
                <a:cs typeface="Arial" panose="020B0604020202020204" pitchFamily="34" charset="0"/>
              </a:rPr>
              <a:t>description #1</a:t>
            </a:r>
          </a:p>
          <a:p>
            <a:pPr algn="ctr"/>
            <a:r>
              <a:rPr lang="en-US" sz="6000" b="1" dirty="0" smtClean="0">
                <a:solidFill>
                  <a:srgbClr val="002060"/>
                </a:solidFill>
                <a:latin typeface="Arial" panose="020B0604020202020204" pitchFamily="34" charset="0"/>
                <a:cs typeface="Arial" panose="020B0604020202020204" pitchFamily="34" charset="0"/>
              </a:rPr>
              <a:t>?</a:t>
            </a:r>
            <a:endParaRPr lang="en-U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3475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57200" y="1676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D</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5" name="Rectangle 4"/>
          <p:cNvSpPr/>
          <p:nvPr/>
        </p:nvSpPr>
        <p:spPr>
          <a:xfrm>
            <a:off x="449792" y="3200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A</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3" name="Rectangle 12"/>
          <p:cNvSpPr/>
          <p:nvPr/>
        </p:nvSpPr>
        <p:spPr>
          <a:xfrm>
            <a:off x="457200" y="4724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C</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0" name="Rectangle 9"/>
          <p:cNvSpPr/>
          <p:nvPr/>
        </p:nvSpPr>
        <p:spPr>
          <a:xfrm>
            <a:off x="457200" y="152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B</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Tree>
    <p:extLst>
      <p:ext uri="{BB962C8B-B14F-4D97-AF65-F5344CB8AC3E}">
        <p14:creationId xmlns:p14="http://schemas.microsoft.com/office/powerpoint/2010/main" val="2957952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2" name="Title 1"/>
          <p:cNvSpPr>
            <a:spLocks noGrp="1"/>
          </p:cNvSpPr>
          <p:nvPr>
            <p:ph type="ctrTitle"/>
          </p:nvPr>
        </p:nvSpPr>
        <p:spPr>
          <a:xfrm>
            <a:off x="685800" y="1676400"/>
            <a:ext cx="7772400" cy="4038600"/>
          </a:xfrm>
        </p:spPr>
        <p:txBody>
          <a:bodyPr>
            <a:noAutofit/>
          </a:bodyPr>
          <a:lstStyle/>
          <a:p>
            <a:r>
              <a:rPr lang="en-US" sz="2800" b="1" dirty="0" smtClean="0">
                <a:latin typeface="Arial" panose="020B0604020202020204" pitchFamily="34" charset="0"/>
                <a:cs typeface="Arial" panose="020B0604020202020204" pitchFamily="34" charset="0"/>
              </a:rPr>
              <a:t>This was just one way</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you might have used logic</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to match these graphs</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with the right places.</a:t>
            </a:r>
            <a:br>
              <a:rPr lang="en-US" sz="2800" b="1" dirty="0" smtClean="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996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2" name="Title 1"/>
          <p:cNvSpPr>
            <a:spLocks noGrp="1"/>
          </p:cNvSpPr>
          <p:nvPr>
            <p:ph type="ctrTitle"/>
          </p:nvPr>
        </p:nvSpPr>
        <p:spPr>
          <a:xfrm>
            <a:off x="685800" y="1295400"/>
            <a:ext cx="7772400" cy="4419600"/>
          </a:xfrm>
        </p:spPr>
        <p:txBody>
          <a:bodyPr>
            <a:noAutofit/>
          </a:bodyPr>
          <a:lstStyle/>
          <a:p>
            <a:r>
              <a:rPr lang="en-US" sz="2800" b="1" dirty="0" smtClean="0">
                <a:latin typeface="Arial" panose="020B0604020202020204" pitchFamily="34" charset="0"/>
                <a:cs typeface="Arial" panose="020B0604020202020204" pitchFamily="34" charset="0"/>
              </a:rPr>
              <a:t>These regional differences</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in population age structure</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are an important part</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of the geography of China.</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They influence the economic growth</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and political stability</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of different parts</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of this huge country.</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8681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57200" y="1447800"/>
            <a:ext cx="8229600" cy="4343400"/>
          </a:xfrm>
        </p:spPr>
        <p:txBody>
          <a:bodyPr>
            <a:noAutofit/>
          </a:bodyPr>
          <a:lstStyle/>
          <a:p>
            <a:r>
              <a:rPr lang="en-US" sz="2800" b="1" dirty="0" smtClean="0">
                <a:latin typeface="Arial" panose="020B0604020202020204" pitchFamily="34" charset="0"/>
                <a:cs typeface="Arial" panose="020B0604020202020204" pitchFamily="34" charset="0"/>
              </a:rPr>
              <a:t>Your </a:t>
            </a:r>
            <a:r>
              <a:rPr lang="en-US" sz="2800" b="1" dirty="0" smtClean="0">
                <a:latin typeface="Arial" panose="020B0604020202020204" pitchFamily="34" charset="0"/>
                <a:cs typeface="Arial" panose="020B0604020202020204" pitchFamily="34" charset="0"/>
              </a:rPr>
              <a:t>job</a:t>
            </a:r>
            <a:r>
              <a:rPr lang="en-US" sz="2800" b="1" dirty="0">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is </a:t>
            </a:r>
            <a:r>
              <a:rPr lang="en-US" sz="2800" b="1" dirty="0" smtClean="0">
                <a:latin typeface="Arial" panose="020B0604020202020204" pitchFamily="34" charset="0"/>
                <a:cs typeface="Arial" panose="020B0604020202020204" pitchFamily="34" charset="0"/>
              </a:rPr>
              <a:t>to match </a:t>
            </a:r>
            <a:r>
              <a:rPr lang="en-US" sz="2800" b="1" dirty="0" smtClean="0">
                <a:latin typeface="Arial" panose="020B0604020202020204" pitchFamily="34" charset="0"/>
                <a:cs typeface="Arial" panose="020B0604020202020204" pitchFamily="34" charset="0"/>
              </a:rPr>
              <a:t>four </a:t>
            </a:r>
            <a:r>
              <a:rPr lang="en-US" sz="2800" b="1" dirty="0" smtClean="0">
                <a:latin typeface="Arial" panose="020B0604020202020204" pitchFamily="34" charset="0"/>
                <a:cs typeface="Arial" panose="020B0604020202020204" pitchFamily="34" charset="0"/>
              </a:rPr>
              <a:t>population </a:t>
            </a:r>
            <a:r>
              <a:rPr lang="en-US" sz="2800" b="1" dirty="0" smtClean="0">
                <a:latin typeface="Arial" panose="020B0604020202020204" pitchFamily="34" charset="0"/>
                <a:cs typeface="Arial" panose="020B0604020202020204" pitchFamily="34" charset="0"/>
              </a:rPr>
              <a:t>graphs</a:t>
            </a:r>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with the regions in </a:t>
            </a:r>
            <a:r>
              <a:rPr lang="en-US" sz="2800" b="1" dirty="0" smtClean="0">
                <a:latin typeface="Arial" panose="020B0604020202020204" pitchFamily="34" charset="0"/>
                <a:cs typeface="Arial" panose="020B0604020202020204" pitchFamily="34" charset="0"/>
              </a:rPr>
              <a:t>China that </a:t>
            </a:r>
            <a:r>
              <a:rPr lang="en-US" sz="2800" b="1" dirty="0" smtClean="0">
                <a:latin typeface="Arial" panose="020B0604020202020204" pitchFamily="34" charset="0"/>
                <a:cs typeface="Arial" panose="020B0604020202020204" pitchFamily="34" charset="0"/>
              </a:rPr>
              <a:t>they represent.</a:t>
            </a:r>
            <a:br>
              <a:rPr lang="en-US" sz="2800" b="1" dirty="0" smtClean="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It’s not hard – </a:t>
            </a:r>
            <a:r>
              <a:rPr lang="en-US" sz="2800" b="1" dirty="0" smtClean="0">
                <a:latin typeface="Arial" panose="020B0604020202020204" pitchFamily="34" charset="0"/>
                <a:cs typeface="Arial" panose="020B0604020202020204" pitchFamily="34" charset="0"/>
              </a:rPr>
              <a:t>China has some regions</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that are very different from each other</a:t>
            </a:r>
            <a:r>
              <a:rPr lang="en-US" sz="2800" b="1" dirty="0" smtClean="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It just takes careful logic</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to discover the clues.</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535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1602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57200" y="1676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D</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5" name="Rectangle 4"/>
          <p:cNvSpPr/>
          <p:nvPr/>
        </p:nvSpPr>
        <p:spPr>
          <a:xfrm>
            <a:off x="449792" y="3200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A</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3" name="Rectangle 12"/>
          <p:cNvSpPr/>
          <p:nvPr/>
        </p:nvSpPr>
        <p:spPr>
          <a:xfrm>
            <a:off x="457200" y="4724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C</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0" name="Rectangle 9"/>
          <p:cNvSpPr/>
          <p:nvPr/>
        </p:nvSpPr>
        <p:spPr>
          <a:xfrm>
            <a:off x="457200" y="152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B</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Tree>
    <p:extLst>
      <p:ext uri="{BB962C8B-B14F-4D97-AF65-F5344CB8AC3E}">
        <p14:creationId xmlns:p14="http://schemas.microsoft.com/office/powerpoint/2010/main" val="4023450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9"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2"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0-#ppt_w/2"/>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0-#ppt_w/2"/>
                                          </p:val>
                                        </p:tav>
                                        <p:tav tm="100000">
                                          <p:val>
                                            <p:strVal val="#ppt_x"/>
                                          </p:val>
                                        </p:tav>
                                      </p:tavLst>
                                    </p:anim>
                                    <p:anim calcmode="lin" valueType="num">
                                      <p:cBhvr additive="base">
                                        <p:cTn id="2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13"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72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1022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val 2"/>
          <p:cNvSpPr/>
          <p:nvPr/>
        </p:nvSpPr>
        <p:spPr>
          <a:xfrm>
            <a:off x="5257800" y="533400"/>
            <a:ext cx="3733800" cy="48768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rgbClr val="002060"/>
                </a:solidFill>
                <a:latin typeface="Arial" panose="020B0604020202020204" pitchFamily="34" charset="0"/>
                <a:cs typeface="Arial" panose="020B0604020202020204" pitchFamily="34" charset="0"/>
              </a:rPr>
              <a:t>1</a:t>
            </a:r>
          </a:p>
          <a:p>
            <a:pPr algn="ctr"/>
            <a:endParaRPr lang="en-US" sz="800" b="1" dirty="0" smtClean="0">
              <a:solidFill>
                <a:srgbClr val="002060"/>
              </a:solidFill>
              <a:latin typeface="Arial" panose="020B0604020202020204" pitchFamily="34" charset="0"/>
              <a:cs typeface="Arial" panose="020B0604020202020204" pitchFamily="34" charset="0"/>
            </a:endParaRPr>
          </a:p>
          <a:p>
            <a:pPr algn="ctr"/>
            <a:r>
              <a:rPr lang="en-US" sz="2800" b="1" dirty="0" smtClean="0">
                <a:solidFill>
                  <a:srgbClr val="002060"/>
                </a:solidFill>
                <a:latin typeface="Arial" panose="020B0604020202020204" pitchFamily="34" charset="0"/>
                <a:cs typeface="Arial" panose="020B0604020202020204" pitchFamily="34" charset="0"/>
              </a:rPr>
              <a:t>What clue</a:t>
            </a:r>
          </a:p>
          <a:p>
            <a:pPr algn="ctr"/>
            <a:r>
              <a:rPr lang="en-US" sz="2800" b="1" dirty="0" smtClean="0">
                <a:solidFill>
                  <a:srgbClr val="002060"/>
                </a:solidFill>
                <a:latin typeface="Arial" panose="020B0604020202020204" pitchFamily="34" charset="0"/>
                <a:cs typeface="Arial" panose="020B0604020202020204" pitchFamily="34" charset="0"/>
              </a:rPr>
              <a:t>might be</a:t>
            </a:r>
          </a:p>
          <a:p>
            <a:pPr algn="ctr"/>
            <a:r>
              <a:rPr lang="en-US" sz="2800" b="1" dirty="0" smtClean="0">
                <a:solidFill>
                  <a:srgbClr val="002060"/>
                </a:solidFill>
                <a:latin typeface="Arial" panose="020B0604020202020204" pitchFamily="34" charset="0"/>
                <a:cs typeface="Arial" panose="020B0604020202020204" pitchFamily="34" charset="0"/>
              </a:rPr>
              <a:t>the most obvious</a:t>
            </a:r>
          </a:p>
          <a:p>
            <a:pPr algn="ctr"/>
            <a:r>
              <a:rPr lang="en-US" sz="2800" b="1" dirty="0" smtClean="0">
                <a:solidFill>
                  <a:srgbClr val="002060"/>
                </a:solidFill>
                <a:latin typeface="Arial" panose="020B0604020202020204" pitchFamily="34" charset="0"/>
                <a:cs typeface="Arial" panose="020B0604020202020204" pitchFamily="34" charset="0"/>
              </a:rPr>
              <a:t>on these</a:t>
            </a:r>
          </a:p>
          <a:p>
            <a:pPr algn="ctr"/>
            <a:r>
              <a:rPr lang="en-US" sz="2800" b="1" dirty="0" smtClean="0">
                <a:solidFill>
                  <a:srgbClr val="002060"/>
                </a:solidFill>
                <a:latin typeface="Arial" panose="020B0604020202020204" pitchFamily="34" charset="0"/>
                <a:cs typeface="Arial" panose="020B0604020202020204" pitchFamily="34" charset="0"/>
              </a:rPr>
              <a:t>graphs</a:t>
            </a:r>
          </a:p>
          <a:p>
            <a:pPr algn="ctr"/>
            <a:r>
              <a:rPr lang="en-US" sz="6000" b="1" dirty="0" smtClean="0">
                <a:solidFill>
                  <a:srgbClr val="002060"/>
                </a:solidFill>
                <a:latin typeface="Arial" panose="020B0604020202020204" pitchFamily="34" charset="0"/>
                <a:cs typeface="Arial" panose="020B0604020202020204" pitchFamily="34" charset="0"/>
              </a:rPr>
              <a:t>?</a:t>
            </a:r>
            <a:endParaRPr lang="en-U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2832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EFFFF"/>
              </a:clrFrom>
              <a:clrTo>
                <a:srgbClr val="FEFFFF">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al 5"/>
          <p:cNvSpPr/>
          <p:nvPr/>
        </p:nvSpPr>
        <p:spPr>
          <a:xfrm>
            <a:off x="3405384" y="932793"/>
            <a:ext cx="1952232" cy="503802"/>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3"/>
          <p:cNvSpPr/>
          <p:nvPr/>
        </p:nvSpPr>
        <p:spPr>
          <a:xfrm>
            <a:off x="152400" y="1361095"/>
            <a:ext cx="2743200" cy="1295019"/>
          </a:xfrm>
          <a:prstGeom prst="wedgeRoundRectCallout">
            <a:avLst>
              <a:gd name="adj1" fmla="val 83748"/>
              <a:gd name="adj2" fmla="val -51245"/>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2">
                    <a:lumMod val="50000"/>
                  </a:schemeClr>
                </a:solidFill>
                <a:latin typeface="Arial" panose="020B0604020202020204" pitchFamily="34" charset="0"/>
                <a:cs typeface="Arial" panose="020B0604020202020204" pitchFamily="34" charset="0"/>
              </a:rPr>
              <a:t>“especially boys”</a:t>
            </a:r>
          </a:p>
          <a:p>
            <a:pPr algn="ctr">
              <a:lnSpc>
                <a:spcPts val="5600"/>
              </a:lnSpc>
            </a:pPr>
            <a:r>
              <a:rPr lang="en-US" sz="5400" b="1" dirty="0" smtClean="0">
                <a:solidFill>
                  <a:schemeClr val="accent2">
                    <a:lumMod val="50000"/>
                  </a:schemeClr>
                </a:solidFill>
                <a:latin typeface="Arial" panose="020B0604020202020204" pitchFamily="34" charset="0"/>
                <a:cs typeface="Arial" panose="020B0604020202020204" pitchFamily="34" charset="0"/>
              </a:rPr>
              <a:t>?</a:t>
            </a:r>
            <a:endParaRPr lang="en-US" sz="5400" b="1" dirty="0">
              <a:solidFill>
                <a:schemeClr val="accent2">
                  <a:lumMod val="50000"/>
                </a:schemeClr>
              </a:solidFill>
              <a:latin typeface="Arial" panose="020B0604020202020204" pitchFamily="34" charset="0"/>
              <a:cs typeface="Arial" panose="020B0604020202020204" pitchFamily="34" charset="0"/>
            </a:endParaRPr>
          </a:p>
        </p:txBody>
      </p:sp>
      <p:sp>
        <p:nvSpPr>
          <p:cNvPr id="5" name="Oval 4"/>
          <p:cNvSpPr/>
          <p:nvPr/>
        </p:nvSpPr>
        <p:spPr>
          <a:xfrm>
            <a:off x="1752600" y="1889760"/>
            <a:ext cx="19812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This</a:t>
            </a:r>
          </a:p>
          <a:p>
            <a:pPr algn="ctr"/>
            <a:r>
              <a:rPr lang="en-US" sz="2400" dirty="0" smtClean="0">
                <a:latin typeface="Arial" panose="020B0604020202020204" pitchFamily="34" charset="0"/>
                <a:cs typeface="Arial" panose="020B0604020202020204" pitchFamily="34" charset="0"/>
              </a:rPr>
              <a:t>might be</a:t>
            </a:r>
          </a:p>
          <a:p>
            <a:pPr algn="ctr"/>
            <a:r>
              <a:rPr lang="en-US" sz="2400" dirty="0" smtClean="0">
                <a:latin typeface="Arial" panose="020B0604020202020204" pitchFamily="34" charset="0"/>
                <a:cs typeface="Arial" panose="020B0604020202020204" pitchFamily="34" charset="0"/>
              </a:rPr>
              <a:t>a good clue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1911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Oval 7"/>
          <p:cNvSpPr/>
          <p:nvPr/>
        </p:nvSpPr>
        <p:spPr>
          <a:xfrm>
            <a:off x="3405384" y="932793"/>
            <a:ext cx="1952232" cy="503802"/>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3"/>
          <p:cNvSpPr/>
          <p:nvPr/>
        </p:nvSpPr>
        <p:spPr>
          <a:xfrm>
            <a:off x="152400" y="1361095"/>
            <a:ext cx="2743200" cy="1295019"/>
          </a:xfrm>
          <a:prstGeom prst="wedgeRoundRectCallout">
            <a:avLst>
              <a:gd name="adj1" fmla="val 83748"/>
              <a:gd name="adj2" fmla="val -51245"/>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2">
                    <a:lumMod val="50000"/>
                  </a:schemeClr>
                </a:solidFill>
                <a:latin typeface="Arial" panose="020B0604020202020204" pitchFamily="34" charset="0"/>
                <a:cs typeface="Arial" panose="020B0604020202020204" pitchFamily="34" charset="0"/>
              </a:rPr>
              <a:t>“especially boys”</a:t>
            </a:r>
          </a:p>
          <a:p>
            <a:pPr algn="ctr">
              <a:lnSpc>
                <a:spcPts val="5600"/>
              </a:lnSpc>
            </a:pPr>
            <a:r>
              <a:rPr lang="en-US" sz="5400" b="1" dirty="0" smtClean="0">
                <a:solidFill>
                  <a:schemeClr val="accent2">
                    <a:lumMod val="50000"/>
                  </a:schemeClr>
                </a:solidFill>
                <a:latin typeface="Arial" panose="020B0604020202020204" pitchFamily="34" charset="0"/>
                <a:cs typeface="Arial" panose="020B0604020202020204" pitchFamily="34" charset="0"/>
              </a:rPr>
              <a:t>?</a:t>
            </a:r>
            <a:endParaRPr lang="en-US" sz="5400" b="1" dirty="0">
              <a:solidFill>
                <a:schemeClr val="accent2">
                  <a:lumMod val="50000"/>
                </a:schemeClr>
              </a:solidFill>
              <a:latin typeface="Arial" panose="020B0604020202020204" pitchFamily="34" charset="0"/>
              <a:cs typeface="Arial" panose="020B0604020202020204" pitchFamily="34" charset="0"/>
            </a:endParaRPr>
          </a:p>
        </p:txBody>
      </p:sp>
      <p:sp>
        <p:nvSpPr>
          <p:cNvPr id="5" name="Oval 4"/>
          <p:cNvSpPr/>
          <p:nvPr/>
        </p:nvSpPr>
        <p:spPr>
          <a:xfrm>
            <a:off x="1752600" y="1889760"/>
            <a:ext cx="19812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This</a:t>
            </a:r>
          </a:p>
          <a:p>
            <a:pPr algn="ctr"/>
            <a:r>
              <a:rPr lang="en-US" sz="2400" dirty="0" smtClean="0">
                <a:latin typeface="Arial" panose="020B0604020202020204" pitchFamily="34" charset="0"/>
                <a:cs typeface="Arial" panose="020B0604020202020204" pitchFamily="34" charset="0"/>
              </a:rPr>
              <a:t>might be</a:t>
            </a:r>
          </a:p>
          <a:p>
            <a:pPr algn="ctr"/>
            <a:r>
              <a:rPr lang="en-US" sz="2400" dirty="0" smtClean="0">
                <a:latin typeface="Arial" panose="020B0604020202020204" pitchFamily="34" charset="0"/>
                <a:cs typeface="Arial" panose="020B0604020202020204" pitchFamily="34" charset="0"/>
              </a:rPr>
              <a:t>a good clue</a:t>
            </a:r>
            <a:endParaRPr lang="en-US" sz="2400" dirty="0">
              <a:latin typeface="Arial" panose="020B0604020202020204" pitchFamily="34" charset="0"/>
              <a:cs typeface="Arial" panose="020B0604020202020204" pitchFamily="34" charset="0"/>
            </a:endParaRPr>
          </a:p>
        </p:txBody>
      </p:sp>
      <p:sp>
        <p:nvSpPr>
          <p:cNvPr id="6" name="Rounded Rectangular Callout 5"/>
          <p:cNvSpPr/>
          <p:nvPr/>
        </p:nvSpPr>
        <p:spPr>
          <a:xfrm>
            <a:off x="2133600" y="3810000"/>
            <a:ext cx="2743200" cy="1600200"/>
          </a:xfrm>
          <a:prstGeom prst="wedgeRoundRectCallout">
            <a:avLst>
              <a:gd name="adj1" fmla="val 110732"/>
              <a:gd name="adj2" fmla="val -96558"/>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6">
                    <a:lumMod val="50000"/>
                  </a:schemeClr>
                </a:solidFill>
                <a:latin typeface="Arial" panose="020B0604020202020204" pitchFamily="34" charset="0"/>
                <a:cs typeface="Arial" panose="020B0604020202020204" pitchFamily="34" charset="0"/>
              </a:rPr>
              <a:t>BUT  </a:t>
            </a:r>
          </a:p>
          <a:p>
            <a:pPr algn="ctr"/>
            <a:r>
              <a:rPr lang="en-US" sz="2200" dirty="0" smtClean="0">
                <a:solidFill>
                  <a:schemeClr val="accent6">
                    <a:lumMod val="50000"/>
                  </a:schemeClr>
                </a:solidFill>
                <a:latin typeface="Arial" panose="020B0604020202020204" pitchFamily="34" charset="0"/>
                <a:cs typeface="Arial" panose="020B0604020202020204" pitchFamily="34" charset="0"/>
              </a:rPr>
              <a:t>several places</a:t>
            </a:r>
          </a:p>
          <a:p>
            <a:pPr algn="ctr"/>
            <a:r>
              <a:rPr lang="en-US" sz="2200" dirty="0" smtClean="0">
                <a:solidFill>
                  <a:schemeClr val="accent6">
                    <a:lumMod val="50000"/>
                  </a:schemeClr>
                </a:solidFill>
                <a:latin typeface="Arial" panose="020B0604020202020204" pitchFamily="34" charset="0"/>
                <a:cs typeface="Arial" panose="020B0604020202020204" pitchFamily="34" charset="0"/>
              </a:rPr>
              <a:t>have more boys than girls</a:t>
            </a:r>
            <a:endParaRPr lang="en-US" sz="2200" dirty="0">
              <a:solidFill>
                <a:schemeClr val="accent6">
                  <a:lumMod val="50000"/>
                </a:schemeClr>
              </a:solidFill>
              <a:latin typeface="Arial" panose="020B0604020202020204" pitchFamily="34" charset="0"/>
              <a:cs typeface="Arial" panose="020B0604020202020204" pitchFamily="34" charset="0"/>
            </a:endParaRPr>
          </a:p>
        </p:txBody>
      </p:sp>
      <p:sp>
        <p:nvSpPr>
          <p:cNvPr id="7" name="Rounded Rectangular Callout 6"/>
          <p:cNvSpPr/>
          <p:nvPr/>
        </p:nvSpPr>
        <p:spPr>
          <a:xfrm>
            <a:off x="2133600" y="3810000"/>
            <a:ext cx="2743200" cy="1600200"/>
          </a:xfrm>
          <a:prstGeom prst="wedgeRoundRectCallout">
            <a:avLst>
              <a:gd name="adj1" fmla="val 117875"/>
              <a:gd name="adj2" fmla="val -640"/>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2">
                    <a:lumMod val="50000"/>
                  </a:schemeClr>
                </a:solidFill>
                <a:latin typeface="Arial" panose="020B0604020202020204" pitchFamily="34" charset="0"/>
                <a:cs typeface="Arial" panose="020B0604020202020204" pitchFamily="34" charset="0"/>
              </a:rPr>
              <a:t>BUT  </a:t>
            </a:r>
          </a:p>
          <a:p>
            <a:pPr algn="ctr"/>
            <a:r>
              <a:rPr lang="en-US" sz="2200" dirty="0" smtClean="0">
                <a:solidFill>
                  <a:schemeClr val="accent2">
                    <a:lumMod val="50000"/>
                  </a:schemeClr>
                </a:solidFill>
                <a:latin typeface="Arial" panose="020B0604020202020204" pitchFamily="34" charset="0"/>
                <a:cs typeface="Arial" panose="020B0604020202020204" pitchFamily="34" charset="0"/>
              </a:rPr>
              <a:t>several places</a:t>
            </a:r>
          </a:p>
          <a:p>
            <a:pPr algn="ctr"/>
            <a:r>
              <a:rPr lang="en-US" sz="2200" dirty="0" smtClean="0">
                <a:solidFill>
                  <a:schemeClr val="accent2">
                    <a:lumMod val="50000"/>
                  </a:schemeClr>
                </a:solidFill>
                <a:latin typeface="Arial" panose="020B0604020202020204" pitchFamily="34" charset="0"/>
                <a:cs typeface="Arial" panose="020B0604020202020204" pitchFamily="34" charset="0"/>
              </a:rPr>
              <a:t>have more boys than girls</a:t>
            </a:r>
            <a:endParaRPr lang="en-US" sz="2200"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3184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Oval 7"/>
          <p:cNvSpPr/>
          <p:nvPr/>
        </p:nvSpPr>
        <p:spPr>
          <a:xfrm>
            <a:off x="2953506" y="2264230"/>
            <a:ext cx="2598421" cy="503802"/>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ular Callout 8"/>
          <p:cNvSpPr/>
          <p:nvPr/>
        </p:nvSpPr>
        <p:spPr>
          <a:xfrm>
            <a:off x="174171" y="3418495"/>
            <a:ext cx="2743200" cy="1295019"/>
          </a:xfrm>
          <a:prstGeom prst="wedgeRoundRectCallout">
            <a:avLst>
              <a:gd name="adj1" fmla="val 88113"/>
              <a:gd name="adj2" fmla="val -106723"/>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2">
                    <a:lumMod val="50000"/>
                  </a:schemeClr>
                </a:solidFill>
                <a:latin typeface="Arial" panose="020B0604020202020204" pitchFamily="34" charset="0"/>
                <a:cs typeface="Arial" panose="020B0604020202020204" pitchFamily="34" charset="0"/>
              </a:rPr>
              <a:t>“more women”</a:t>
            </a:r>
          </a:p>
          <a:p>
            <a:pPr algn="ctr">
              <a:lnSpc>
                <a:spcPts val="5600"/>
              </a:lnSpc>
            </a:pPr>
            <a:r>
              <a:rPr lang="en-US" sz="5400" b="1" dirty="0" smtClean="0">
                <a:solidFill>
                  <a:schemeClr val="accent2">
                    <a:lumMod val="50000"/>
                  </a:schemeClr>
                </a:solidFill>
                <a:latin typeface="Arial" panose="020B0604020202020204" pitchFamily="34" charset="0"/>
                <a:cs typeface="Arial" panose="020B0604020202020204" pitchFamily="34" charset="0"/>
              </a:rPr>
              <a:t>?</a:t>
            </a:r>
            <a:endParaRPr lang="en-US" sz="5400" b="1" dirty="0">
              <a:solidFill>
                <a:schemeClr val="accent2">
                  <a:lumMod val="50000"/>
                </a:schemeClr>
              </a:solidFill>
              <a:latin typeface="Arial" panose="020B0604020202020204" pitchFamily="34" charset="0"/>
              <a:cs typeface="Arial" panose="020B0604020202020204" pitchFamily="34" charset="0"/>
            </a:endParaRPr>
          </a:p>
        </p:txBody>
      </p:sp>
      <p:sp>
        <p:nvSpPr>
          <p:cNvPr id="10" name="Oval 9"/>
          <p:cNvSpPr/>
          <p:nvPr/>
        </p:nvSpPr>
        <p:spPr>
          <a:xfrm>
            <a:off x="1752600" y="4419600"/>
            <a:ext cx="22860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This</a:t>
            </a:r>
          </a:p>
          <a:p>
            <a:pPr algn="ctr"/>
            <a:r>
              <a:rPr lang="en-US" sz="2400" dirty="0" smtClean="0">
                <a:latin typeface="Arial" panose="020B0604020202020204" pitchFamily="34" charset="0"/>
                <a:cs typeface="Arial" panose="020B0604020202020204" pitchFamily="34" charset="0"/>
              </a:rPr>
              <a:t>might also be a good clue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0393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Oval 7"/>
          <p:cNvSpPr/>
          <p:nvPr/>
        </p:nvSpPr>
        <p:spPr>
          <a:xfrm>
            <a:off x="2953506" y="2264230"/>
            <a:ext cx="2598421" cy="503802"/>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ular Callout 8"/>
          <p:cNvSpPr/>
          <p:nvPr/>
        </p:nvSpPr>
        <p:spPr>
          <a:xfrm>
            <a:off x="174171" y="3418495"/>
            <a:ext cx="2743200" cy="1295019"/>
          </a:xfrm>
          <a:prstGeom prst="wedgeRoundRectCallout">
            <a:avLst>
              <a:gd name="adj1" fmla="val 88113"/>
              <a:gd name="adj2" fmla="val -106723"/>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2">
                    <a:lumMod val="50000"/>
                  </a:schemeClr>
                </a:solidFill>
                <a:latin typeface="Arial" panose="020B0604020202020204" pitchFamily="34" charset="0"/>
                <a:cs typeface="Arial" panose="020B0604020202020204" pitchFamily="34" charset="0"/>
              </a:rPr>
              <a:t>“more women”</a:t>
            </a:r>
          </a:p>
          <a:p>
            <a:pPr algn="ctr">
              <a:lnSpc>
                <a:spcPts val="5600"/>
              </a:lnSpc>
            </a:pPr>
            <a:r>
              <a:rPr lang="en-US" sz="5400" b="1" dirty="0" smtClean="0">
                <a:solidFill>
                  <a:schemeClr val="accent2">
                    <a:lumMod val="50000"/>
                  </a:schemeClr>
                </a:solidFill>
                <a:latin typeface="Arial" panose="020B0604020202020204" pitchFamily="34" charset="0"/>
                <a:cs typeface="Arial" panose="020B0604020202020204" pitchFamily="34" charset="0"/>
              </a:rPr>
              <a:t>?</a:t>
            </a:r>
            <a:endParaRPr lang="en-US" sz="5400" b="1" dirty="0">
              <a:solidFill>
                <a:schemeClr val="accent2">
                  <a:lumMod val="50000"/>
                </a:schemeClr>
              </a:solidFill>
              <a:latin typeface="Arial" panose="020B0604020202020204" pitchFamily="34" charset="0"/>
              <a:cs typeface="Arial" panose="020B0604020202020204" pitchFamily="34" charset="0"/>
            </a:endParaRPr>
          </a:p>
        </p:txBody>
      </p:sp>
      <p:sp>
        <p:nvSpPr>
          <p:cNvPr id="10" name="Oval 9"/>
          <p:cNvSpPr/>
          <p:nvPr/>
        </p:nvSpPr>
        <p:spPr>
          <a:xfrm>
            <a:off x="1752600" y="4419600"/>
            <a:ext cx="22860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This</a:t>
            </a:r>
          </a:p>
          <a:p>
            <a:pPr algn="ctr"/>
            <a:r>
              <a:rPr lang="en-US" sz="2400" dirty="0" smtClean="0">
                <a:latin typeface="Arial" panose="020B0604020202020204" pitchFamily="34" charset="0"/>
                <a:cs typeface="Arial" panose="020B0604020202020204" pitchFamily="34" charset="0"/>
              </a:rPr>
              <a:t>might also be a good clue</a:t>
            </a:r>
            <a:endParaRPr lang="en-US" sz="2400" dirty="0">
              <a:latin typeface="Arial" panose="020B0604020202020204" pitchFamily="34" charset="0"/>
              <a:cs typeface="Arial" panose="020B0604020202020204" pitchFamily="34" charset="0"/>
            </a:endParaRPr>
          </a:p>
        </p:txBody>
      </p:sp>
      <p:sp>
        <p:nvSpPr>
          <p:cNvPr id="11" name="Oval 10"/>
          <p:cNvSpPr/>
          <p:nvPr/>
        </p:nvSpPr>
        <p:spPr>
          <a:xfrm>
            <a:off x="6858000" y="4876800"/>
            <a:ext cx="1828800" cy="1752600"/>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6335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CFFFD"/>
              </a:clrFrom>
              <a:clrTo>
                <a:srgbClr val="FCFFFD">
                  <a:alpha val="0"/>
                </a:srgbClr>
              </a:clrTo>
            </a:clrChange>
            <a:extLst>
              <a:ext uri="{28A0092B-C50C-407E-A947-70E740481C1C}">
                <a14:useLocalDpi xmlns:a14="http://schemas.microsoft.com/office/drawing/2010/main" val="0"/>
              </a:ext>
            </a:extLst>
          </a:blip>
          <a:stretch>
            <a:fillRect/>
          </a:stretch>
        </p:blipFill>
        <p:spPr bwMode="auto">
          <a:xfrm>
            <a:off x="304800" y="385826"/>
            <a:ext cx="8465820" cy="6208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Oval 7"/>
          <p:cNvSpPr/>
          <p:nvPr/>
        </p:nvSpPr>
        <p:spPr>
          <a:xfrm>
            <a:off x="2953506" y="2264230"/>
            <a:ext cx="2598421" cy="503802"/>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858000" y="4876800"/>
            <a:ext cx="1828800" cy="1752600"/>
          </a:xfrm>
          <a:prstGeom prst="ellipse">
            <a:avLst/>
          </a:prstGeom>
          <a:noFill/>
          <a:ln w="76200">
            <a:solidFill>
              <a:srgbClr val="C00000"/>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 y="1676400"/>
            <a:ext cx="2217208" cy="86177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000" b="1" cap="none" spc="0" dirty="0" smtClean="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rPr>
              <a:t>D</a:t>
            </a:r>
            <a:endParaRPr lang="en-US" sz="5000" b="1" cap="none" spc="0" dirty="0">
              <a:ln w="11430"/>
              <a:solidFill>
                <a:schemeClr val="accent4">
                  <a:lumMod val="75000"/>
                </a:schemeClr>
              </a:solidFill>
              <a:effectLst>
                <a:outerShdw blurRad="80000" dist="40000" dir="5040000" algn="tl">
                  <a:srgbClr val="000000">
                    <a:alpha val="30000"/>
                  </a:srgbClr>
                </a:outerShdw>
              </a:effectLst>
              <a:latin typeface="Arial Black" panose="020B0A04020102020204" pitchFamily="34" charset="0"/>
              <a:cs typeface="Arial" panose="020B0604020202020204" pitchFamily="34" charset="0"/>
            </a:endParaRPr>
          </a:p>
        </p:txBody>
      </p:sp>
      <p:sp>
        <p:nvSpPr>
          <p:cNvPr id="12" name="Rectangle 11"/>
          <p:cNvSpPr/>
          <p:nvPr/>
        </p:nvSpPr>
        <p:spPr>
          <a:xfrm>
            <a:off x="5562600" y="4919008"/>
            <a:ext cx="2743200" cy="193899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2000" b="1" cap="none" spc="0" dirty="0" smtClean="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X</a:t>
            </a:r>
            <a:endParaRPr lang="en-US" sz="12000" b="1" cap="none" spc="0" dirty="0">
              <a:ln w="11430"/>
              <a:solidFill>
                <a:schemeClr val="accent4">
                  <a:lumMod val="75000"/>
                </a:scheme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5931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1" presetClass="entr" presetSubtype="1"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heel(1)">
                                      <p:cBhvr>
                                        <p:cTn id="11"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185</Words>
  <Application>Microsoft Office PowerPoint</Application>
  <PresentationFormat>On-screen Show (4:3)</PresentationFormat>
  <Paragraphs>101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Population Pyramids for Regions in China</vt:lpstr>
      <vt:lpstr>Your job is to match four population graphs with the regions in China that they represent.  It’s not hard – China has some regions that are very different from each other. It just takes careful logic to discover the clues.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This was just one way you might have used logic to match these graphs with the right places. </vt:lpstr>
      <vt:lpstr>These regional differences in population age structure are an important part of the geography of China.  They influence the economic growth and political stability of different parts of this huge country.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Pyramids for Regions in China</dc:title>
  <dc:creator>PG</dc:creator>
  <cp:lastModifiedBy>PG</cp:lastModifiedBy>
  <cp:revision>14</cp:revision>
  <dcterms:created xsi:type="dcterms:W3CDTF">2015-10-05T01:32:59Z</dcterms:created>
  <dcterms:modified xsi:type="dcterms:W3CDTF">2015-10-25T16:30:20Z</dcterms:modified>
</cp:coreProperties>
</file>