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303" r:id="rId2"/>
    <p:sldId id="256" r:id="rId3"/>
    <p:sldId id="310" r:id="rId4"/>
    <p:sldId id="312" r:id="rId5"/>
    <p:sldId id="348" r:id="rId6"/>
    <p:sldId id="357" r:id="rId7"/>
    <p:sldId id="344" r:id="rId8"/>
    <p:sldId id="346" r:id="rId9"/>
    <p:sldId id="345" r:id="rId10"/>
    <p:sldId id="358" r:id="rId11"/>
    <p:sldId id="361" r:id="rId12"/>
    <p:sldId id="350" r:id="rId13"/>
    <p:sldId id="351" r:id="rId14"/>
    <p:sldId id="352" r:id="rId15"/>
    <p:sldId id="353" r:id="rId16"/>
    <p:sldId id="356" r:id="rId17"/>
    <p:sldId id="339" r:id="rId18"/>
    <p:sldId id="359" r:id="rId19"/>
    <p:sldId id="333" r:id="rId20"/>
    <p:sldId id="319" r:id="rId21"/>
    <p:sldId id="374" r:id="rId22"/>
    <p:sldId id="323" r:id="rId23"/>
    <p:sldId id="362" r:id="rId24"/>
    <p:sldId id="325" r:id="rId25"/>
    <p:sldId id="327" r:id="rId26"/>
    <p:sldId id="331" r:id="rId27"/>
    <p:sldId id="320" r:id="rId28"/>
    <p:sldId id="328" r:id="rId29"/>
    <p:sldId id="363" r:id="rId30"/>
    <p:sldId id="321" r:id="rId31"/>
    <p:sldId id="330" r:id="rId32"/>
    <p:sldId id="322" r:id="rId33"/>
    <p:sldId id="332" r:id="rId34"/>
    <p:sldId id="360" r:id="rId35"/>
    <p:sldId id="313" r:id="rId36"/>
    <p:sldId id="365" r:id="rId37"/>
    <p:sldId id="366" r:id="rId38"/>
    <p:sldId id="364" r:id="rId39"/>
    <p:sldId id="367" r:id="rId40"/>
    <p:sldId id="368" r:id="rId41"/>
    <p:sldId id="369" r:id="rId42"/>
    <p:sldId id="370" r:id="rId43"/>
    <p:sldId id="371" r:id="rId44"/>
    <p:sldId id="372" r:id="rId45"/>
    <p:sldId id="314" r:id="rId46"/>
    <p:sldId id="375" r:id="rId47"/>
    <p:sldId id="373" r:id="rId48"/>
    <p:sldId id="31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3EDC5"/>
    <a:srgbClr val="ECF0CC"/>
    <a:srgbClr val="E4F6D4"/>
    <a:srgbClr val="99FF66"/>
    <a:srgbClr val="990099"/>
    <a:srgbClr val="66FF99"/>
    <a:srgbClr val="008000"/>
    <a:srgbClr val="FFFEBE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50D0-7F5D-42CE-B588-AE4B5A59C07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9598-7F05-42BA-8797-705664C4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8E0F36-EEBC-4C57-91CE-39297F4B9B8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306" y="1270522"/>
            <a:ext cx="5742277" cy="42934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Trends</a:t>
            </a:r>
          </a:p>
          <a:p>
            <a:pPr algn="ctr">
              <a:lnSpc>
                <a:spcPts val="6600"/>
              </a:lnSpc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Production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143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Copyright 2015, P </a:t>
            </a:r>
            <a:r>
              <a:rPr lang="en-US" sz="1400" dirty="0" err="1" smtClean="0">
                <a:solidFill>
                  <a:schemeClr val="accent2"/>
                </a:solidFill>
              </a:rPr>
              <a:t>Gersmehl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8157" y="4409090"/>
            <a:ext cx="464261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200"/>
              </a:lnSpc>
            </a:pP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Comparing China, India, </a:t>
            </a:r>
          </a:p>
          <a:p>
            <a:pPr algn="ctr">
              <a:lnSpc>
                <a:spcPts val="4200"/>
              </a:lnSpc>
            </a:pP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East Africa </a:t>
            </a:r>
          </a:p>
          <a:p>
            <a:pPr algn="ctr">
              <a:lnSpc>
                <a:spcPts val="4200"/>
              </a:lnSpc>
            </a:pP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4200"/>
              </a:lnSpc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upstate New York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cattle for milk on small farms.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store hay in concrete silos.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12480" cy="63093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sheep on high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pastures.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Tibet  (in central Asia)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“specialty crops” like lettuce.</a:t>
            </a:r>
          </a:p>
        </p:txBody>
      </p:sp>
    </p:spTree>
    <p:extLst>
      <p:ext uri="{BB962C8B-B14F-4D97-AF65-F5344CB8AC3E}">
        <p14:creationId xmlns:p14="http://schemas.microsoft.com/office/powerpoint/2010/main" val="946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crops usually require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hand labor to pick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crop when it is ripe.</a:t>
            </a:r>
          </a:p>
        </p:txBody>
      </p:sp>
    </p:spTree>
    <p:extLst>
      <p:ext uri="{BB962C8B-B14F-4D97-AF65-F5344CB8AC3E}">
        <p14:creationId xmlns:p14="http://schemas.microsoft.com/office/powerpoint/2010/main" val="29305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810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upstate New York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fruits that grow on trees.</a:t>
            </a:r>
          </a:p>
        </p:txBody>
      </p:sp>
    </p:spTree>
    <p:extLst>
      <p:ext uri="{BB962C8B-B14F-4D97-AF65-F5344CB8AC3E}">
        <p14:creationId xmlns:p14="http://schemas.microsoft.com/office/powerpoint/2010/main" val="342608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raise vegetables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heated greenhouses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is too cold outside.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 Korea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Michigan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the sap from maple trees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syrup for pancakes.</a:t>
            </a:r>
          </a:p>
        </p:txBody>
      </p:sp>
    </p:spTree>
    <p:extLst>
      <p:ext uri="{BB962C8B-B14F-4D97-AF65-F5344CB8AC3E}">
        <p14:creationId xmlns:p14="http://schemas.microsoft.com/office/powerpoint/2010/main" val="25122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0" y="1143000"/>
            <a:ext cx="5867400" cy="502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short, . . . 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different kinds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food production.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want to compare countries,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where people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enough to eat,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to figure out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“add up”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different kinds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food production.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06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2382" y="1143000"/>
            <a:ext cx="5212132" cy="59862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2:</a:t>
            </a:r>
          </a:p>
          <a:p>
            <a:pPr algn="ctr">
              <a:lnSpc>
                <a:spcPts val="6600"/>
              </a:lnSpc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Trends</a:t>
            </a:r>
          </a:p>
          <a:p>
            <a:pPr algn="ctr">
              <a:lnSpc>
                <a:spcPts val="6600"/>
              </a:lnSpc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China, India,</a:t>
            </a:r>
          </a:p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East Africa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2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86200" y="1981200"/>
            <a:ext cx="4876800" cy="3429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measure: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pounds of food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person.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7360" y="5288280"/>
            <a:ext cx="1752600" cy="304800"/>
          </a:xfrm>
          <a:prstGeom prst="rect">
            <a:avLst/>
          </a:prstGeom>
          <a:solidFill>
            <a:srgbClr val="E3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48640" y="685800"/>
            <a:ext cx="6995160" cy="2286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upon a time,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teachers were thinking about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Michigan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 Content Expectation: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76400" y="2667000"/>
            <a:ext cx="7086600" cy="22098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 6 –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G1.2.3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Use, interpret, and create graphs representing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characteristics,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features, </a:t>
            </a:r>
            <a:b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[human features] of the region under study.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609600" y="3946634"/>
            <a:ext cx="7772400" cy="25146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Common Core Math Standard 6.EE-9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Use </a:t>
            </a:r>
            <a:r>
              <a:rPr lang="en-US" sz="2400" dirty="0">
                <a:solidFill>
                  <a:srgbClr val="002060"/>
                </a:solidFill>
              </a:rPr>
              <a:t>variables to represent two quantities in a real-world problem that change in relationship to </a:t>
            </a:r>
            <a:r>
              <a:rPr lang="en-US" sz="2400" dirty="0" smtClean="0">
                <a:solidFill>
                  <a:srgbClr val="002060"/>
                </a:solidFill>
              </a:rPr>
              <a:t>one another  . . .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Analyze </a:t>
            </a:r>
            <a:r>
              <a:rPr lang="en-US" sz="2400" dirty="0">
                <a:solidFill>
                  <a:srgbClr val="002060"/>
                </a:solidFill>
              </a:rPr>
              <a:t>the relationship between the dependent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dirty="0">
                <a:solidFill>
                  <a:srgbClr val="002060"/>
                </a:solidFill>
              </a:rPr>
              <a:t>independent variables using graphs and </a:t>
            </a:r>
            <a:r>
              <a:rPr lang="en-US" sz="2400" dirty="0" smtClean="0">
                <a:solidFill>
                  <a:srgbClr val="002060"/>
                </a:solidFill>
              </a:rPr>
              <a:t>tables.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22132" y="5013434"/>
            <a:ext cx="7772400" cy="1035268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Common Core ELA Writing Standard 61b.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Support claim(s) with clear reasons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relevant evidence.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7360" y="5288280"/>
            <a:ext cx="1752600" cy="304800"/>
          </a:xfrm>
          <a:prstGeom prst="rect">
            <a:avLst/>
          </a:prstGeom>
          <a:solidFill>
            <a:srgbClr val="E3E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904593" y="3337034"/>
            <a:ext cx="4876800" cy="1828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trend shown on this graph?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904593" y="3337034"/>
            <a:ext cx="4876800" cy="1828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one way: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“Food production per person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has gone up since 1960.”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28800" y="3200400"/>
            <a:ext cx="7086600" cy="3429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During this time period, world population doubled,    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from 3.4 billion in 1965 to 7 billion in 2010.</a:t>
            </a:r>
          </a:p>
          <a:p>
            <a:pPr>
              <a:lnSpc>
                <a:spcPts val="18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>
              <a:lnSpc>
                <a:spcPts val="15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production must have gone up even more, . . .</a:t>
            </a:r>
          </a:p>
          <a:p>
            <a:pPr>
              <a:lnSpc>
                <a:spcPts val="12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>
              <a:lnSpc>
                <a:spcPts val="34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Why?</a:t>
            </a:r>
          </a:p>
        </p:txBody>
      </p:sp>
    </p:spTree>
    <p:extLst>
      <p:ext uri="{BB962C8B-B14F-4D97-AF65-F5344CB8AC3E}">
        <p14:creationId xmlns:p14="http://schemas.microsoft.com/office/powerpoint/2010/main" val="10677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28800" y="3200400"/>
            <a:ext cx="7086600" cy="3429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During this time period, world population doubled,    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from 3.4 billion in 1965 to 7 billion in 2010.</a:t>
            </a:r>
          </a:p>
          <a:p>
            <a:pPr>
              <a:lnSpc>
                <a:spcPts val="18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>
              <a:lnSpc>
                <a:spcPts val="15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production must have gone up even more, . . .</a:t>
            </a:r>
          </a:p>
          <a:p>
            <a:pPr>
              <a:lnSpc>
                <a:spcPts val="12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>
              <a:lnSpc>
                <a:spcPts val="3400"/>
              </a:lnSpc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Why?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828800" y="115614"/>
            <a:ext cx="6858000" cy="967740"/>
          </a:xfrm>
          <a:prstGeom prst="wedgeRoundRectCallout">
            <a:avLst>
              <a:gd name="adj1" fmla="val 37835"/>
              <a:gd name="adj2" fmla="val 149292"/>
              <a:gd name="adj3" fmla="val 16667"/>
            </a:avLst>
          </a:prstGeom>
          <a:solidFill>
            <a:srgbClr val="FFCC99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because the average person had more to eat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 2010 than in 1960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838200"/>
            <a:ext cx="2264979" cy="1187406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is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news!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05100" y="914400"/>
            <a:ext cx="3695700" cy="838200"/>
          </a:xfrm>
          <a:prstGeom prst="ellipse">
            <a:avLst/>
          </a:prstGeom>
          <a:noFill/>
          <a:ln w="152400">
            <a:solidFill>
              <a:srgbClr val="FFC000"/>
            </a:solidFill>
          </a:ln>
          <a:effectLst>
            <a:glow rad="101600">
              <a:srgbClr val="FFFF00">
                <a:alpha val="64000"/>
              </a:srgbClr>
            </a:glow>
            <a:outerShdw blurRad="1143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76200"/>
            <a:ext cx="7772400" cy="56677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understand a graph, you have to read the title carefully.</a:t>
            </a:r>
          </a:p>
        </p:txBody>
      </p:sp>
    </p:spTree>
    <p:extLst>
      <p:ext uri="{BB962C8B-B14F-4D97-AF65-F5344CB8AC3E}">
        <p14:creationId xmlns:p14="http://schemas.microsoft.com/office/powerpoint/2010/main" val="3290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657600" y="3200400"/>
            <a:ext cx="5257800" cy="2286000"/>
          </a:xfrm>
          <a:prstGeom prst="wedgeRoundRectCallout">
            <a:avLst>
              <a:gd name="adj1" fmla="val -83657"/>
              <a:gd name="adj2" fmla="val -1303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1960, food production per person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China, India, and East Africa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roughly the same – a bit more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half of the word average.</a:t>
            </a:r>
          </a:p>
        </p:txBody>
      </p:sp>
    </p:spTree>
    <p:extLst>
      <p:ext uri="{BB962C8B-B14F-4D97-AF65-F5344CB8AC3E}">
        <p14:creationId xmlns:p14="http://schemas.microsoft.com/office/powerpoint/2010/main" val="30337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657600" y="3200400"/>
            <a:ext cx="5257800" cy="2286000"/>
          </a:xfrm>
          <a:prstGeom prst="wedgeRoundRectCallout">
            <a:avLst>
              <a:gd name="adj1" fmla="val -83936"/>
              <a:gd name="adj2" fmla="val -2157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1960, food production per person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China, India, and East Africa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roughly the same – a bit more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half of the word average.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307080" y="3048000"/>
            <a:ext cx="5760720" cy="2613660"/>
          </a:xfrm>
          <a:prstGeom prst="wedgeRoundRectCallout">
            <a:avLst>
              <a:gd name="adj1" fmla="val -48905"/>
              <a:gd name="adj2" fmla="val -12062"/>
              <a:gd name="adj3" fmla="val 16667"/>
            </a:avLst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1960, farmers in each region</a:t>
            </a:r>
            <a:b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doubled their food production.</a:t>
            </a:r>
          </a:p>
          <a:p>
            <a:pPr algn="ctr">
              <a:lnSpc>
                <a:spcPts val="15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production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person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however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different in these regions.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91000" y="4447309"/>
            <a:ext cx="4724400" cy="1039091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</a:t>
            </a:r>
          </a:p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happened in India?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19400" y="269328"/>
            <a:ext cx="4724400" cy="2895600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India,</a:t>
            </a:r>
          </a:p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 production per person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 up about the same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world average.</a:t>
            </a:r>
          </a:p>
          <a:p>
            <a:pPr algn="ctr">
              <a:lnSpc>
                <a:spcPts val="1300"/>
              </a:lnSpc>
            </a:pPr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lines went up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parallel.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819400" y="269328"/>
            <a:ext cx="4724400" cy="2895600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India,</a:t>
            </a:r>
          </a:p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 production per person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 up about the same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world average.</a:t>
            </a:r>
          </a:p>
          <a:p>
            <a:pPr algn="ctr">
              <a:lnSpc>
                <a:spcPts val="1300"/>
              </a:lnSpc>
            </a:pPr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lines went up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same.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057400" y="533400"/>
            <a:ext cx="5334000" cy="2895600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words,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person in India</a:t>
            </a:r>
          </a:p>
          <a:p>
            <a:pPr algn="ctr">
              <a:lnSpc>
                <a:spcPts val="3000"/>
              </a:lnSpc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about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as much food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for the world in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about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in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48640" y="685800"/>
            <a:ext cx="6995160" cy="2286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upon a time,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teachers were thinking about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Michigan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 Content Expectation: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76400" y="2667000"/>
            <a:ext cx="7086600" cy="22098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 6 – G1.2.3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Use, interpret, and create graphs representing population characteristics. natural features, 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[human features] of the region under study.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90600" y="990600"/>
            <a:ext cx="6705600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these standards,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need to understand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graph is trying to show.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609600" y="3946634"/>
            <a:ext cx="7772400" cy="25146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Common Core Math Standard 6.EE-9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Use </a:t>
            </a:r>
            <a:r>
              <a:rPr lang="en-US" sz="2400" dirty="0">
                <a:solidFill>
                  <a:srgbClr val="002060"/>
                </a:solidFill>
              </a:rPr>
              <a:t>variables to represent two quantities in a real-world problem that change in relationship to </a:t>
            </a:r>
            <a:r>
              <a:rPr lang="en-US" sz="2400" dirty="0" smtClean="0">
                <a:solidFill>
                  <a:srgbClr val="002060"/>
                </a:solidFill>
              </a:rPr>
              <a:t>one another  . . .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Analyze </a:t>
            </a:r>
            <a:r>
              <a:rPr lang="en-US" sz="2400" dirty="0">
                <a:solidFill>
                  <a:srgbClr val="002060"/>
                </a:solidFill>
              </a:rPr>
              <a:t>the relationship between the dependent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dirty="0">
                <a:solidFill>
                  <a:srgbClr val="002060"/>
                </a:solidFill>
              </a:rPr>
              <a:t>independent variables using graphs and </a:t>
            </a:r>
            <a:r>
              <a:rPr lang="en-US" sz="2400" dirty="0" smtClean="0">
                <a:solidFill>
                  <a:srgbClr val="002060"/>
                </a:solidFill>
              </a:rPr>
              <a:t>tables.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022132" y="5013434"/>
            <a:ext cx="7772400" cy="1006366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Common Core ELA Writing Standard 61b. 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Support claim(s) with clear reasons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relevant evidence.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33800" y="4447309"/>
            <a:ext cx="5181600" cy="1039091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have added a line for China.</a:t>
            </a: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How would you describe its trend?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" y="152400"/>
            <a:ext cx="5562600" cy="2473872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China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 production per person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 up more than in most places.</a:t>
            </a:r>
          </a:p>
          <a:p>
            <a:pPr algn="ctr">
              <a:lnSpc>
                <a:spcPts val="1300"/>
              </a:lnSpc>
            </a:pPr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started about half the world average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ended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 average.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297" y="2438400"/>
            <a:ext cx="2264979" cy="1389336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is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spectacular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achievement!</a:t>
            </a:r>
          </a:p>
          <a:p>
            <a:pPr algn="ctr">
              <a:lnSpc>
                <a:spcPts val="3400"/>
              </a:lnSpc>
            </a:pPr>
            <a:endParaRPr lang="en-US" sz="2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5562600"/>
            <a:ext cx="5943600" cy="1039091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>
              <a:lnSpc>
                <a:spcPts val="34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have added a line for East Africa.</a:t>
            </a:r>
          </a:p>
          <a:p>
            <a:pPr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How would you describe its trend?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9100"/>
            <a:ext cx="76200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477000" cy="39090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" y="152401"/>
            <a:ext cx="3657600" cy="2743200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food production in</a:t>
            </a:r>
          </a:p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Africa has gone up,</a:t>
            </a:r>
          </a:p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production per person</a:t>
            </a:r>
          </a:p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changed much</a:t>
            </a:r>
          </a:p>
          <a:p>
            <a:pPr algn="ctr">
              <a:lnSpc>
                <a:spcPts val="34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1960.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4191000"/>
            <a:ext cx="228600" cy="228600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0852" y="43434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910" y="1676400"/>
            <a:ext cx="7669086" cy="59862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3:</a:t>
            </a:r>
          </a:p>
          <a:p>
            <a:pPr algn="ctr">
              <a:lnSpc>
                <a:spcPts val="6600"/>
              </a:lnSpc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Explaining Differences</a:t>
            </a:r>
          </a:p>
          <a:p>
            <a:pPr algn="ctr">
              <a:lnSpc>
                <a:spcPts val="6600"/>
              </a:lnSpc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Production</a:t>
            </a:r>
          </a:p>
          <a:p>
            <a:pPr algn="ctr">
              <a:lnSpc>
                <a:spcPts val="6600"/>
              </a:lnSpc>
            </a:pP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Person</a:t>
            </a:r>
            <a:endParaRPr lang="en-US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2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352800" y="1636987"/>
            <a:ext cx="3657600" cy="4038600"/>
          </a:xfrm>
          <a:prstGeom prst="wedgeRoundRectCallout">
            <a:avLst>
              <a:gd name="adj1" fmla="val -50074"/>
              <a:gd name="adj2" fmla="val -10959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the table of data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handout.</a:t>
            </a:r>
          </a:p>
          <a:p>
            <a:pPr algn="ctr">
              <a:lnSpc>
                <a:spcPts val="18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line (1-8)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information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most useful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explaining the trend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food production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person?</a:t>
            </a:r>
          </a:p>
        </p:txBody>
      </p:sp>
    </p:spTree>
    <p:extLst>
      <p:ext uri="{BB962C8B-B14F-4D97-AF65-F5344CB8AC3E}">
        <p14:creationId xmlns:p14="http://schemas.microsoft.com/office/powerpoint/2010/main" val="11228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533400"/>
            <a:ext cx="1949669" cy="3124200"/>
          </a:xfrm>
          <a:prstGeom prst="wedgeRoundRectCallout">
            <a:avLst>
              <a:gd name="adj1" fmla="val 65557"/>
              <a:gd name="adj2" fmla="val -21366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1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</a:p>
          <a:p>
            <a:pPr algn="ctr">
              <a:lnSpc>
                <a:spcPts val="3000"/>
              </a:lnSpc>
            </a:pP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describes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doesn’t</a:t>
            </a:r>
          </a:p>
          <a:p>
            <a:pPr algn="ctr">
              <a:lnSpc>
                <a:spcPts val="3000"/>
              </a:lnSpc>
            </a:pP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2895601"/>
            <a:ext cx="1949669" cy="3810000"/>
          </a:xfrm>
          <a:prstGeom prst="wedgeRoundRectCallout">
            <a:avLst>
              <a:gd name="adj1" fmla="val 66229"/>
              <a:gd name="adj2" fmla="val 21022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8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odd.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You’d think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more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grow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food.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2819400"/>
            <a:ext cx="1949669" cy="3200400"/>
          </a:xfrm>
          <a:prstGeom prst="wedgeRoundRectCallout">
            <a:avLst>
              <a:gd name="adj1" fmla="val 66229"/>
              <a:gd name="adj2" fmla="val 21022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7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not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food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7309" y="1676400"/>
            <a:ext cx="5742277" cy="42934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1:</a:t>
            </a:r>
          </a:p>
          <a:p>
            <a:pPr algn="ctr">
              <a:lnSpc>
                <a:spcPts val="6600"/>
              </a:lnSpc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6600"/>
              </a:lnSpc>
            </a:pP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Production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7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1066800"/>
            <a:ext cx="1949669" cy="5562600"/>
          </a:xfrm>
          <a:prstGeom prst="wedgeRoundRectCallout">
            <a:avLst>
              <a:gd name="adj1" fmla="val 62995"/>
              <a:gd name="adj2" fmla="val -28351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2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tells you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people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China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buy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food,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that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trend in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person.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2057400"/>
            <a:ext cx="1949669" cy="3581400"/>
          </a:xfrm>
          <a:prstGeom prst="wedgeRoundRectCallout">
            <a:avLst>
              <a:gd name="adj1" fmla="val 66229"/>
              <a:gd name="adj2" fmla="val 21022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6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not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food.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1752600"/>
            <a:ext cx="1949669" cy="2895600"/>
          </a:xfrm>
          <a:prstGeom prst="wedgeRoundRectCallout">
            <a:avLst>
              <a:gd name="adj1" fmla="val 66229"/>
              <a:gd name="adj2" fmla="val -19095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3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having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food, not a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7731" y="2895600"/>
            <a:ext cx="1949669" cy="3124200"/>
          </a:xfrm>
          <a:prstGeom prst="wedgeRoundRectCallout">
            <a:avLst>
              <a:gd name="adj1" fmla="val 66229"/>
              <a:gd name="adj2" fmla="val -19095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5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having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food, not a </a:t>
            </a:r>
            <a:r>
              <a:rPr lang="en-US" sz="22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4" y="533400"/>
            <a:ext cx="6803136" cy="587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143000" y="4267200"/>
            <a:ext cx="5410200" cy="2438400"/>
          </a:xfrm>
          <a:prstGeom prst="wedgeRoundRectCallout">
            <a:avLst>
              <a:gd name="adj1" fmla="val -22415"/>
              <a:gd name="adj2" fmla="val -85644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4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key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4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people have a lot of children, </a:t>
            </a:r>
          </a:p>
          <a:p>
            <a:pPr algn="ctr">
              <a:lnSpc>
                <a:spcPts val="3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per person can go </a:t>
            </a: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total food production goes up.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24000" y="990600"/>
            <a:ext cx="6019800" cy="4495800"/>
          </a:xfrm>
          <a:prstGeom prst="wedgeRoundRectCallout">
            <a:avLst>
              <a:gd name="adj1" fmla="val -20522"/>
              <a:gd name="adj2" fmla="val -49437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easy. </a:t>
            </a:r>
          </a:p>
          <a:p>
            <a:pPr algn="ctr">
              <a:lnSpc>
                <a:spcPts val="30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 a bunch of numbers,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hard to decide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useful information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is just a bunch of numbers.</a:t>
            </a:r>
          </a:p>
          <a:p>
            <a:pPr algn="ctr">
              <a:lnSpc>
                <a:spcPts val="1500"/>
              </a:lnSpc>
            </a:pPr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things like this come up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news reports, stock markets,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political campaigns.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429000" y="5159829"/>
            <a:ext cx="4495801" cy="762000"/>
          </a:xfrm>
          <a:prstGeom prst="wedgeRoundRectCallout">
            <a:avLst>
              <a:gd name="adj1" fmla="val -20522"/>
              <a:gd name="adj2" fmla="val -49437"/>
              <a:gd name="adj3" fmla="val 16667"/>
            </a:avLst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a citizenship skill ! 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24000" y="990600"/>
            <a:ext cx="6019800" cy="4495800"/>
          </a:xfrm>
          <a:prstGeom prst="wedgeRoundRectCallout">
            <a:avLst>
              <a:gd name="adj1" fmla="val -20522"/>
              <a:gd name="adj2" fmla="val -49437"/>
              <a:gd name="adj3" fmla="val 16667"/>
            </a:avLst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easy. </a:t>
            </a:r>
          </a:p>
          <a:p>
            <a:pPr algn="ctr">
              <a:lnSpc>
                <a:spcPts val="30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 a bunch of numbers,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hard to decide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useful information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is just a bunch of numbers.</a:t>
            </a:r>
          </a:p>
          <a:p>
            <a:pPr algn="ctr">
              <a:lnSpc>
                <a:spcPts val="1500"/>
              </a:lnSpc>
            </a:pPr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things like this come up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news reports, stock markets,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political campaigns.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45871" y="5105400"/>
            <a:ext cx="6324600" cy="1219200"/>
          </a:xfrm>
          <a:prstGeom prst="wedgeRoundRectCallout">
            <a:avLst>
              <a:gd name="adj1" fmla="val -20522"/>
              <a:gd name="adj2" fmla="val -49437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being misled, you need to know</a:t>
            </a:r>
          </a:p>
          <a:p>
            <a:pPr algn="ctr">
              <a:lnSpc>
                <a:spcPts val="3000"/>
              </a:lnSpc>
            </a:pPr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the right message from a graph. </a:t>
            </a:r>
            <a:endParaRPr lang="en-US" sz="2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27538" y="1752600"/>
            <a:ext cx="7239000" cy="4495800"/>
          </a:xfrm>
          <a:prstGeom prst="wedgeRoundRectCallout">
            <a:avLst>
              <a:gd name="adj1" fmla="val -20522"/>
              <a:gd name="adj2" fmla="val -49437"/>
              <a:gd name="adj3" fmla="val 16667"/>
            </a:avLst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the main point</a:t>
            </a:r>
          </a:p>
          <a:p>
            <a:pPr algn="ctr">
              <a:lnSpc>
                <a:spcPts val="3400"/>
              </a:lnSpc>
            </a:pPr>
            <a:r>
              <a:rPr lang="en-US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production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person.</a:t>
            </a:r>
          </a:p>
          <a:p>
            <a:pPr algn="ctr">
              <a:lnSpc>
                <a:spcPts val="3000"/>
              </a:lnSpc>
            </a:pPr>
            <a:endParaRPr lang="en-US" sz="22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production of something 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up in a country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state, or town, or family)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number of people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up even faster,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per person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down.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7315200" cy="5486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</a:t>
            </a:r>
          </a:p>
        </p:txBody>
      </p:sp>
      <p:pic>
        <p:nvPicPr>
          <p:cNvPr id="8" name="Picture 2" descr="C:\6JPGs\JPGs10\0JPG10-MI\MI100711 Kzoo2MtPl\P1080451eWheatCl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000"/>
            <a:ext cx="5350933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wheat for bread</a:t>
            </a:r>
            <a:b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huge fields.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1000"/>
            <a:ext cx="8128000" cy="609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rice on small fields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lot of hand labor.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57200"/>
            <a:ext cx="8128000" cy="6096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</a:t>
            </a:r>
            <a:r>
              <a:rPr lang="en-US" sz="17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Sandhills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cattle for meat on huge ranches.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cattle walk around and eat grass.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288190"/>
            <a:ext cx="7357533" cy="543892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667000" y="5334000"/>
            <a:ext cx="60960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“Main street” 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small town in ranch country.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Bank, post office, general store, and a </a:t>
            </a: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sign. 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86" y="254031"/>
            <a:ext cx="6258828" cy="46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943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8000" y="61595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Kansas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76200"/>
            <a:ext cx="4114800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food producers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cattle for meat in feedlots.</a:t>
            </a:r>
          </a:p>
          <a:p>
            <a:pPr algn="ctr"/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bring grain to the cattle in trucks.</a:t>
            </a:r>
            <a:endParaRPr lang="en-US" sz="17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Horiz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2940</TotalTime>
  <Words>1306</Words>
  <Application>Microsoft Office PowerPoint</Application>
  <PresentationFormat>On-screen Show (4:3)</PresentationFormat>
  <Paragraphs>297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146</cp:revision>
  <dcterms:created xsi:type="dcterms:W3CDTF">2014-05-29T14:03:30Z</dcterms:created>
  <dcterms:modified xsi:type="dcterms:W3CDTF">2015-10-27T14:47:11Z</dcterms:modified>
</cp:coreProperties>
</file>