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0" r:id="rId3"/>
    <p:sldId id="267" r:id="rId4"/>
    <p:sldId id="277" r:id="rId5"/>
    <p:sldId id="278" r:id="rId6"/>
    <p:sldId id="304" r:id="rId7"/>
    <p:sldId id="279" r:id="rId8"/>
    <p:sldId id="280" r:id="rId9"/>
    <p:sldId id="268" r:id="rId10"/>
    <p:sldId id="281" r:id="rId11"/>
    <p:sldId id="282" r:id="rId12"/>
    <p:sldId id="283" r:id="rId13"/>
    <p:sldId id="284" r:id="rId14"/>
    <p:sldId id="269" r:id="rId15"/>
    <p:sldId id="287" r:id="rId16"/>
    <p:sldId id="285" r:id="rId17"/>
    <p:sldId id="286" r:id="rId18"/>
    <p:sldId id="288" r:id="rId19"/>
    <p:sldId id="306" r:id="rId20"/>
    <p:sldId id="305" r:id="rId21"/>
    <p:sldId id="290" r:id="rId22"/>
    <p:sldId id="289" r:id="rId23"/>
    <p:sldId id="291" r:id="rId24"/>
    <p:sldId id="292" r:id="rId25"/>
    <p:sldId id="293" r:id="rId26"/>
    <p:sldId id="294" r:id="rId27"/>
    <p:sldId id="296" r:id="rId28"/>
    <p:sldId id="297" r:id="rId29"/>
    <p:sldId id="298" r:id="rId30"/>
    <p:sldId id="295" r:id="rId31"/>
    <p:sldId id="299" r:id="rId32"/>
    <p:sldId id="300" r:id="rId33"/>
    <p:sldId id="301" r:id="rId34"/>
    <p:sldId id="302" r:id="rId35"/>
    <p:sldId id="307" r:id="rId36"/>
    <p:sldId id="308" r:id="rId37"/>
    <p:sldId id="309" r:id="rId38"/>
    <p:sldId id="310" r:id="rId39"/>
    <p:sldId id="312" r:id="rId40"/>
    <p:sldId id="313" r:id="rId41"/>
    <p:sldId id="314" r:id="rId42"/>
    <p:sldId id="315" r:id="rId43"/>
    <p:sldId id="317" r:id="rId44"/>
    <p:sldId id="316" r:id="rId45"/>
    <p:sldId id="318" r:id="rId46"/>
    <p:sldId id="319" r:id="rId47"/>
    <p:sldId id="320" r:id="rId48"/>
    <p:sldId id="321" r:id="rId49"/>
    <p:sldId id="322" r:id="rId50"/>
    <p:sldId id="323" r:id="rId51"/>
    <p:sldId id="276" r:id="rId52"/>
    <p:sldId id="32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CC00"/>
    <a:srgbClr val="FF9900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7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A66E6E-38DB-4446-A088-0BFD2D4D8C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7481-ABD8-49DB-AE20-96F23435A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69FB2-4DB5-4FC3-9FB9-7B5696791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9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AB7F-D294-4391-BCB7-0016B5E62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95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54B51-DF59-4C69-873D-D27FB7ACD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9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4C536-A8F8-4E51-9A70-EAF2E48FF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4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72D0-370C-4CB0-AF28-2E3CD7FBD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6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9FF5A-D0E4-4676-A184-C09509FCA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6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9AE4A-DEB6-4131-B712-27B480AC9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7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DAA8-D995-454D-9439-A2B81FD6B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19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18BD-6D2E-49FF-AE36-B4F6CB69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4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7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7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E5C8B7E-FF49-47D1-BAFA-DFE0F00295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736725"/>
          </a:xfrm>
        </p:spPr>
        <p:txBody>
          <a:bodyPr/>
          <a:lstStyle/>
          <a:p>
            <a:r>
              <a:rPr lang="en-US" altLang="en-US"/>
              <a:t>Comparing China </a:t>
            </a:r>
            <a:br>
              <a:rPr lang="en-US" altLang="en-US"/>
            </a:br>
            <a:r>
              <a:rPr lang="en-US" altLang="en-US"/>
              <a:t>with the United States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7848600" cy="2743200"/>
          </a:xfrm>
        </p:spPr>
        <p:txBody>
          <a:bodyPr/>
          <a:lstStyle/>
          <a:p>
            <a:r>
              <a:rPr lang="en-US" altLang="en-US" sz="2800"/>
              <a:t>In this lesson, you will learn </a:t>
            </a:r>
          </a:p>
          <a:p>
            <a:r>
              <a:rPr lang="en-US" altLang="en-US" sz="2800"/>
              <a:t>how to find analogous places </a:t>
            </a:r>
          </a:p>
          <a:p>
            <a:r>
              <a:rPr lang="en-US" altLang="en-US" sz="2800"/>
              <a:t>in two different countries</a:t>
            </a:r>
          </a:p>
          <a:p>
            <a:endParaRPr lang="en-US" altLang="en-US" sz="1600"/>
          </a:p>
          <a:p>
            <a:r>
              <a:rPr lang="en-US" altLang="en-US" sz="2000"/>
              <a:t>and you will learn </a:t>
            </a:r>
          </a:p>
          <a:p>
            <a:r>
              <a:rPr lang="en-US" altLang="en-US" sz="2000"/>
              <a:t>what “analogous places” means!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7800"/>
            <a:ext cx="5105400" cy="1752600"/>
          </a:xfrm>
        </p:spPr>
        <p:txBody>
          <a:bodyPr/>
          <a:lstStyle/>
          <a:p>
            <a:r>
              <a:rPr lang="en-US" altLang="en-US" sz="2800"/>
              <a:t>Now we have added</a:t>
            </a:r>
          </a:p>
          <a:p>
            <a:r>
              <a:rPr lang="en-US" altLang="en-US" sz="2800"/>
              <a:t>two latitude lines</a:t>
            </a:r>
          </a:p>
          <a:p>
            <a:r>
              <a:rPr lang="en-US" altLang="en-US" sz="2800"/>
              <a:t>to the China map.</a:t>
            </a:r>
          </a:p>
        </p:txBody>
      </p:sp>
      <p:pic>
        <p:nvPicPr>
          <p:cNvPr id="51204" name="Picture 4" descr="ChinaUSComparisonChina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6596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7800"/>
            <a:ext cx="5105400" cy="1752600"/>
          </a:xfrm>
        </p:spPr>
        <p:txBody>
          <a:bodyPr/>
          <a:lstStyle/>
          <a:p>
            <a:r>
              <a:rPr lang="en-US" altLang="en-US" sz="2800"/>
              <a:t>Now we have added</a:t>
            </a:r>
          </a:p>
          <a:p>
            <a:r>
              <a:rPr lang="en-US" altLang="en-US" sz="2800"/>
              <a:t>two latitude lines</a:t>
            </a:r>
          </a:p>
          <a:p>
            <a:r>
              <a:rPr lang="en-US" altLang="en-US" sz="2800"/>
              <a:t>to the China map.</a:t>
            </a:r>
          </a:p>
        </p:txBody>
      </p:sp>
      <p:pic>
        <p:nvPicPr>
          <p:cNvPr id="54275" name="Picture 3" descr="ChinaUSComparisonChina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6596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04800" y="152400"/>
            <a:ext cx="2362200" cy="1600200"/>
          </a:xfrm>
          <a:prstGeom prst="wedgeRoundRectCallout">
            <a:avLst>
              <a:gd name="adj1" fmla="val 145699"/>
              <a:gd name="adj2" fmla="val 47819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Some 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7800"/>
            <a:ext cx="5105400" cy="1752600"/>
          </a:xfrm>
        </p:spPr>
        <p:txBody>
          <a:bodyPr/>
          <a:lstStyle/>
          <a:p>
            <a:r>
              <a:rPr lang="en-US" altLang="en-US" sz="2800"/>
              <a:t>Now we have added</a:t>
            </a:r>
          </a:p>
          <a:p>
            <a:r>
              <a:rPr lang="en-US" altLang="en-US" sz="2800"/>
              <a:t>two latitude lines</a:t>
            </a:r>
          </a:p>
          <a:p>
            <a:r>
              <a:rPr lang="en-US" altLang="en-US" sz="2800"/>
              <a:t>to the China map.</a:t>
            </a:r>
          </a:p>
        </p:txBody>
      </p:sp>
      <p:pic>
        <p:nvPicPr>
          <p:cNvPr id="55299" name="Picture 3" descr="ChinaUSComparisonChina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6596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" y="152400"/>
            <a:ext cx="2362200" cy="1600200"/>
          </a:xfrm>
          <a:prstGeom prst="wedgeRoundRectCallout">
            <a:avLst>
              <a:gd name="adj1" fmla="val 145699"/>
              <a:gd name="adj2" fmla="val 4781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Some 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57200" y="4876800"/>
            <a:ext cx="2362200" cy="1600200"/>
          </a:xfrm>
          <a:prstGeom prst="wedgeRoundRectCallout">
            <a:avLst>
              <a:gd name="adj1" fmla="val 119356"/>
              <a:gd name="adj2" fmla="val -106153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Some 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fewer than 30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7800"/>
            <a:ext cx="5105400" cy="1752600"/>
          </a:xfrm>
        </p:spPr>
        <p:txBody>
          <a:bodyPr/>
          <a:lstStyle/>
          <a:p>
            <a:r>
              <a:rPr lang="en-US" altLang="en-US" sz="2800"/>
              <a:t>Now we have added</a:t>
            </a:r>
          </a:p>
          <a:p>
            <a:r>
              <a:rPr lang="en-US" altLang="en-US" sz="2800"/>
              <a:t>two latitude lines</a:t>
            </a:r>
          </a:p>
          <a:p>
            <a:r>
              <a:rPr lang="en-US" altLang="en-US" sz="2800"/>
              <a:t>to the China map.</a:t>
            </a:r>
          </a:p>
        </p:txBody>
      </p:sp>
      <p:pic>
        <p:nvPicPr>
          <p:cNvPr id="56323" name="Picture 3" descr="ChinaUSComparisonChina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6596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304800" y="152400"/>
            <a:ext cx="2362200" cy="1600200"/>
          </a:xfrm>
          <a:prstGeom prst="wedgeRoundRectCallout">
            <a:avLst>
              <a:gd name="adj1" fmla="val 145699"/>
              <a:gd name="adj2" fmla="val 4781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Some 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57200" y="4876800"/>
            <a:ext cx="2362200" cy="1600200"/>
          </a:xfrm>
          <a:prstGeom prst="wedgeRoundRectCallout">
            <a:avLst>
              <a:gd name="adj1" fmla="val 119356"/>
              <a:gd name="adj2" fmla="val -106153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Some 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fewer than 30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6858000" y="1371600"/>
            <a:ext cx="2209800" cy="2209800"/>
          </a:xfrm>
          <a:prstGeom prst="wedgeRoundRectCallout">
            <a:avLst>
              <a:gd name="adj1" fmla="val -161560"/>
              <a:gd name="adj2" fmla="val 19685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And a lot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of China is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between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30 and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hinaUSComparisonUSOut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hinaUSComparisonChinaOutl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763000" cy="1752600"/>
          </a:xfrm>
          <a:noFill/>
          <a:ln/>
        </p:spPr>
        <p:txBody>
          <a:bodyPr/>
          <a:lstStyle/>
          <a:p>
            <a:r>
              <a:rPr lang="en-US" altLang="en-US" sz="2800"/>
              <a:t>Here are the two countries, side by side.</a:t>
            </a:r>
          </a:p>
          <a:p>
            <a:r>
              <a:rPr lang="en-US" altLang="en-US" sz="2800"/>
              <a:t>We are going to compare them</a:t>
            </a:r>
          </a:p>
          <a:p>
            <a:r>
              <a:rPr lang="en-US" altLang="en-US" sz="2800"/>
              <a:t>in several different ways.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763000" cy="1752600"/>
          </a:xfrm>
        </p:spPr>
        <p:txBody>
          <a:bodyPr/>
          <a:lstStyle/>
          <a:p>
            <a:r>
              <a:rPr lang="en-US" altLang="en-US" sz="2800"/>
              <a:t>First, let’s compare their sizes.</a:t>
            </a:r>
          </a:p>
          <a:p>
            <a:r>
              <a:rPr lang="en-US" altLang="en-US" sz="2400"/>
              <a:t>Is China much </a:t>
            </a:r>
            <a:r>
              <a:rPr lang="en-US" altLang="en-US" sz="2400" u="sng"/>
              <a:t>smaller</a:t>
            </a:r>
            <a:r>
              <a:rPr lang="en-US" altLang="en-US" sz="2400"/>
              <a:t> than the United States?</a:t>
            </a:r>
          </a:p>
          <a:p>
            <a:r>
              <a:rPr lang="en-US" altLang="en-US" sz="2400"/>
              <a:t>Is it much </a:t>
            </a:r>
            <a:r>
              <a:rPr lang="en-US" altLang="en-US" sz="2400" u="sng"/>
              <a:t>larger</a:t>
            </a:r>
            <a:r>
              <a:rPr lang="en-US" altLang="en-US" sz="2400"/>
              <a:t>?  Or are they about the </a:t>
            </a:r>
            <a:r>
              <a:rPr lang="en-US" altLang="en-US" sz="2400" u="sng"/>
              <a:t>same</a:t>
            </a:r>
            <a:r>
              <a:rPr lang="en-US" altLang="en-US" sz="2400"/>
              <a:t> size?</a:t>
            </a:r>
          </a:p>
        </p:txBody>
      </p:sp>
      <p:pic>
        <p:nvPicPr>
          <p:cNvPr id="60419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ChinaUSComparisonUSOut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ChinaUSComparisonChinaOutl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763000" cy="1752600"/>
          </a:xfrm>
        </p:spPr>
        <p:txBody>
          <a:bodyPr/>
          <a:lstStyle/>
          <a:p>
            <a:r>
              <a:rPr lang="en-US" altLang="en-US" sz="2800"/>
              <a:t>Now we have added the latitude lines again.</a:t>
            </a:r>
          </a:p>
          <a:p>
            <a:r>
              <a:rPr lang="en-US" altLang="en-US" sz="2800"/>
              <a:t>How can these help us compare the countries?</a:t>
            </a:r>
          </a:p>
        </p:txBody>
      </p:sp>
      <p:pic>
        <p:nvPicPr>
          <p:cNvPr id="57347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057400"/>
          </a:xfrm>
        </p:spPr>
        <p:txBody>
          <a:bodyPr/>
          <a:lstStyle/>
          <a:p>
            <a:r>
              <a:rPr lang="en-US" altLang="en-US" sz="2400" dirty="0"/>
              <a:t>Places that are more than 40 latitude steps</a:t>
            </a:r>
          </a:p>
          <a:p>
            <a:r>
              <a:rPr lang="en-US" altLang="en-US" sz="2400" dirty="0"/>
              <a:t>away from the Equator </a:t>
            </a:r>
            <a:r>
              <a:rPr lang="en-US" altLang="en-US" sz="2400" dirty="0" smtClean="0"/>
              <a:t>are usually</a:t>
            </a:r>
            <a:endParaRPr lang="en-US" altLang="en-US" sz="2400" dirty="0"/>
          </a:p>
          <a:p>
            <a:r>
              <a:rPr lang="en-US" altLang="en-US" sz="2400" dirty="0"/>
              <a:t>hot in summer and cold in winter.</a:t>
            </a:r>
          </a:p>
          <a:p>
            <a:endParaRPr lang="en-US" altLang="en-US" sz="800" dirty="0" smtClean="0"/>
          </a:p>
          <a:p>
            <a:r>
              <a:rPr lang="en-US" altLang="en-US" sz="2400" dirty="0" smtClean="0"/>
              <a:t>Both </a:t>
            </a:r>
            <a:r>
              <a:rPr lang="en-US" altLang="en-US" sz="2400" dirty="0"/>
              <a:t>countries have some places like that!</a:t>
            </a:r>
          </a:p>
        </p:txBody>
      </p:sp>
      <p:pic>
        <p:nvPicPr>
          <p:cNvPr id="59395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057400"/>
          </a:xfrm>
        </p:spPr>
        <p:txBody>
          <a:bodyPr/>
          <a:lstStyle/>
          <a:p>
            <a:r>
              <a:rPr lang="en-US" altLang="en-US" sz="2400"/>
              <a:t>Places that are closer than 30 latitude steps</a:t>
            </a:r>
          </a:p>
          <a:p>
            <a:r>
              <a:rPr lang="en-US" altLang="en-US" sz="2400"/>
              <a:t>   away from the Equator are usually hot all year – </a:t>
            </a:r>
          </a:p>
          <a:p>
            <a:r>
              <a:rPr lang="en-US" altLang="en-US" sz="2400"/>
              <a:t>in summer </a:t>
            </a:r>
            <a:r>
              <a:rPr lang="en-US" altLang="en-US" sz="2400" u="sng"/>
              <a:t>and</a:t>
            </a:r>
            <a:r>
              <a:rPr lang="en-US" altLang="en-US" sz="2400"/>
              <a:t> in winter.</a:t>
            </a:r>
          </a:p>
          <a:p>
            <a:endParaRPr lang="en-US" altLang="en-US" sz="800"/>
          </a:p>
          <a:p>
            <a:r>
              <a:rPr lang="en-US" altLang="en-US" sz="2400"/>
              <a:t>Which country has more places like that?</a:t>
            </a:r>
          </a:p>
        </p:txBody>
      </p:sp>
      <p:pic>
        <p:nvPicPr>
          <p:cNvPr id="61443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057400"/>
          </a:xfrm>
        </p:spPr>
        <p:txBody>
          <a:bodyPr/>
          <a:lstStyle/>
          <a:p>
            <a:r>
              <a:rPr lang="en-US" altLang="en-US" sz="2400"/>
              <a:t>Places that are closer than 30 latitude steps</a:t>
            </a:r>
          </a:p>
          <a:p>
            <a:r>
              <a:rPr lang="en-US" altLang="en-US" sz="2400"/>
              <a:t>   away from the Equator are usually hot all year – </a:t>
            </a:r>
          </a:p>
          <a:p>
            <a:r>
              <a:rPr lang="en-US" altLang="en-US" sz="2400"/>
              <a:t>in summer </a:t>
            </a:r>
            <a:r>
              <a:rPr lang="en-US" altLang="en-US" sz="2400" u="sng"/>
              <a:t>and</a:t>
            </a:r>
            <a:r>
              <a:rPr lang="en-US" altLang="en-US" sz="2400"/>
              <a:t> in winter.</a:t>
            </a:r>
          </a:p>
          <a:p>
            <a:endParaRPr lang="en-US" altLang="en-US" sz="800"/>
          </a:p>
          <a:p>
            <a:r>
              <a:rPr lang="en-US" altLang="en-US" sz="2400"/>
              <a:t>Which country has more places like that?</a:t>
            </a:r>
          </a:p>
        </p:txBody>
      </p:sp>
      <p:pic>
        <p:nvPicPr>
          <p:cNvPr id="79875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838200" y="228600"/>
            <a:ext cx="3276600" cy="990600"/>
          </a:xfrm>
          <a:prstGeom prst="wedgeRoundRectCallout">
            <a:avLst>
              <a:gd name="adj1" fmla="val -10560"/>
              <a:gd name="adj2" fmla="val 270671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838200" y="228600"/>
            <a:ext cx="3276600" cy="990600"/>
          </a:xfrm>
          <a:prstGeom prst="wedgeRoundRectCallout">
            <a:avLst>
              <a:gd name="adj1" fmla="val 4991"/>
              <a:gd name="adj2" fmla="val 256569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838200" y="228600"/>
            <a:ext cx="3581400" cy="990600"/>
          </a:xfrm>
          <a:prstGeom prst="wedgeRoundRectCallout">
            <a:avLst>
              <a:gd name="adj1" fmla="val 19727"/>
              <a:gd name="adj2" fmla="val 264102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In the United States,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just a few small areas in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Texas, Louisiana, and Florida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800600"/>
            <a:ext cx="5105400" cy="1752600"/>
          </a:xfrm>
        </p:spPr>
        <p:txBody>
          <a:bodyPr/>
          <a:lstStyle/>
          <a:p>
            <a:r>
              <a:rPr lang="en-US" altLang="en-US" sz="2800"/>
              <a:t>Here is a map</a:t>
            </a:r>
          </a:p>
          <a:p>
            <a:r>
              <a:rPr lang="en-US" altLang="en-US" sz="2800"/>
              <a:t>of the United States,</a:t>
            </a:r>
          </a:p>
          <a:p>
            <a:r>
              <a:rPr lang="en-US" altLang="en-US" sz="2800"/>
              <a:t>all by itself.</a:t>
            </a:r>
          </a:p>
        </p:txBody>
      </p:sp>
      <p:pic>
        <p:nvPicPr>
          <p:cNvPr id="6150" name="Picture 6" descr="ChinaUSComparisonUSOut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057400"/>
          </a:xfrm>
        </p:spPr>
        <p:txBody>
          <a:bodyPr/>
          <a:lstStyle/>
          <a:p>
            <a:r>
              <a:rPr lang="en-US" altLang="en-US" sz="2400"/>
              <a:t>Places that are closer than 30 latitude steps</a:t>
            </a:r>
          </a:p>
          <a:p>
            <a:r>
              <a:rPr lang="en-US" altLang="en-US" sz="2400"/>
              <a:t>   away from the Equator are usually hot all year – </a:t>
            </a:r>
          </a:p>
          <a:p>
            <a:r>
              <a:rPr lang="en-US" altLang="en-US" sz="2400"/>
              <a:t>in summer </a:t>
            </a:r>
            <a:r>
              <a:rPr lang="en-US" altLang="en-US" sz="2400" u="sng"/>
              <a:t>and</a:t>
            </a:r>
            <a:r>
              <a:rPr lang="en-US" altLang="en-US" sz="2400"/>
              <a:t> in winter.</a:t>
            </a:r>
          </a:p>
          <a:p>
            <a:endParaRPr lang="en-US" altLang="en-US" sz="800"/>
          </a:p>
          <a:p>
            <a:r>
              <a:rPr lang="en-US" altLang="en-US" sz="2400"/>
              <a:t>Which country has more places like that?</a:t>
            </a:r>
          </a:p>
        </p:txBody>
      </p:sp>
      <p:pic>
        <p:nvPicPr>
          <p:cNvPr id="78851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38200" y="228600"/>
            <a:ext cx="3276600" cy="990600"/>
          </a:xfrm>
          <a:prstGeom prst="wedgeRoundRectCallout">
            <a:avLst>
              <a:gd name="adj1" fmla="val -10560"/>
              <a:gd name="adj2" fmla="val 270671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838200" y="228600"/>
            <a:ext cx="3276600" cy="990600"/>
          </a:xfrm>
          <a:prstGeom prst="wedgeRoundRectCallout">
            <a:avLst>
              <a:gd name="adj1" fmla="val 4991"/>
              <a:gd name="adj2" fmla="val 25656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838200" y="228600"/>
            <a:ext cx="3581400" cy="990600"/>
          </a:xfrm>
          <a:prstGeom prst="wedgeRoundRectCallout">
            <a:avLst>
              <a:gd name="adj1" fmla="val 19727"/>
              <a:gd name="adj2" fmla="val 264102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In the United States,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just a few small areas in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Texas, Louisiana, and Florida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5410200" y="152400"/>
            <a:ext cx="3276600" cy="990600"/>
          </a:xfrm>
          <a:prstGeom prst="wedgeRoundRectCallout">
            <a:avLst>
              <a:gd name="adj1" fmla="val 13903"/>
              <a:gd name="adj2" fmla="val 233653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In China, a big area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in the southeastern part</a:t>
            </a:r>
          </a:p>
          <a:p>
            <a:pPr algn="ctr"/>
            <a:r>
              <a:rPr lang="en-US" altLang="en-US">
                <a:solidFill>
                  <a:schemeClr val="bg2"/>
                </a:solidFill>
              </a:rPr>
              <a:t>of the country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6248400" y="2971800"/>
            <a:ext cx="1905000" cy="990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1752600"/>
          </a:xfrm>
        </p:spPr>
        <p:txBody>
          <a:bodyPr/>
          <a:lstStyle/>
          <a:p>
            <a:r>
              <a:rPr lang="en-US" altLang="en-US" sz="2400"/>
              <a:t>Places that are between 30 and 40 degrees of latitude</a:t>
            </a:r>
          </a:p>
          <a:p>
            <a:r>
              <a:rPr lang="en-US" altLang="en-US" sz="2400"/>
              <a:t>away from the Equator tend to be hot in summer </a:t>
            </a:r>
          </a:p>
          <a:p>
            <a:r>
              <a:rPr lang="en-US" altLang="en-US" sz="2400"/>
              <a:t>and cool in winter (not really cold).</a:t>
            </a:r>
          </a:p>
          <a:p>
            <a:endParaRPr lang="en-US" altLang="en-US" sz="2400"/>
          </a:p>
        </p:txBody>
      </p:sp>
      <p:pic>
        <p:nvPicPr>
          <p:cNvPr id="63491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1752600"/>
          </a:xfrm>
        </p:spPr>
        <p:txBody>
          <a:bodyPr/>
          <a:lstStyle/>
          <a:p>
            <a:r>
              <a:rPr lang="en-US" altLang="en-US" sz="2400"/>
              <a:t>Temperature is really important – </a:t>
            </a:r>
          </a:p>
          <a:p>
            <a:endParaRPr lang="en-US" altLang="en-US" sz="1000"/>
          </a:p>
          <a:p>
            <a:r>
              <a:rPr lang="en-US" altLang="en-US" sz="2400"/>
              <a:t>so you should make your own map </a:t>
            </a:r>
          </a:p>
          <a:p>
            <a:r>
              <a:rPr lang="en-US" altLang="en-US" sz="2400"/>
              <a:t>to help you remember.</a:t>
            </a:r>
          </a:p>
          <a:p>
            <a:endParaRPr lang="en-US" altLang="en-US" sz="2400"/>
          </a:p>
        </p:txBody>
      </p:sp>
      <p:pic>
        <p:nvPicPr>
          <p:cNvPr id="62467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1752600"/>
          </a:xfrm>
        </p:spPr>
        <p:txBody>
          <a:bodyPr/>
          <a:lstStyle/>
          <a:p>
            <a:r>
              <a:rPr lang="en-US" altLang="en-US" sz="2400" dirty="0" smtClean="0"/>
              <a:t>For example, you could add some </a:t>
            </a:r>
            <a:r>
              <a:rPr lang="en-US" altLang="en-US" sz="2400" dirty="0"/>
              <a:t>snowflake symbols</a:t>
            </a:r>
          </a:p>
          <a:p>
            <a:r>
              <a:rPr lang="en-US" altLang="en-US" sz="2400" dirty="0"/>
              <a:t>in </a:t>
            </a:r>
            <a:r>
              <a:rPr lang="en-US" altLang="en-US" sz="2400" dirty="0" smtClean="0"/>
              <a:t>the areas </a:t>
            </a:r>
            <a:r>
              <a:rPr lang="en-US" altLang="en-US" sz="2400" dirty="0"/>
              <a:t>where it is really cold in winter.</a:t>
            </a:r>
          </a:p>
          <a:p>
            <a:endParaRPr lang="en-US" altLang="en-US" sz="2400" dirty="0"/>
          </a:p>
        </p:txBody>
      </p:sp>
      <p:pic>
        <p:nvPicPr>
          <p:cNvPr id="64515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838200" y="1524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1336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5908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2004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4478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828800" y="1676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0104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7912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7467600" y="1676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7239000" y="1295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4102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43400"/>
            <a:ext cx="8763000" cy="2362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z="2400" dirty="0"/>
              <a:t>There are places where it does not get cold in winter.</a:t>
            </a:r>
          </a:p>
          <a:p>
            <a:pPr>
              <a:spcBef>
                <a:spcPct val="10000"/>
              </a:spcBef>
            </a:pPr>
            <a:r>
              <a:rPr lang="en-US" altLang="en-US" sz="2400" dirty="0"/>
              <a:t>Think of a symbol to represent warm winters</a:t>
            </a:r>
          </a:p>
          <a:p>
            <a:pPr>
              <a:spcBef>
                <a:spcPct val="10000"/>
              </a:spcBef>
            </a:pPr>
            <a:r>
              <a:rPr lang="en-US" altLang="en-US" sz="2400" dirty="0"/>
              <a:t>and put your symbol in places that are</a:t>
            </a:r>
          </a:p>
          <a:p>
            <a:pPr>
              <a:spcBef>
                <a:spcPct val="10000"/>
              </a:spcBef>
            </a:pPr>
            <a:r>
              <a:rPr lang="en-US" altLang="en-US" sz="2400" dirty="0"/>
              <a:t>less than 30 degrees of latitude from the Equator.</a:t>
            </a:r>
          </a:p>
          <a:p>
            <a:r>
              <a:rPr lang="en-US" altLang="en-US" sz="1600" dirty="0"/>
              <a:t>Hint: think of some things you like to do when it is not too hot or cold. </a:t>
            </a:r>
            <a:br>
              <a:rPr lang="en-US" altLang="en-US" sz="1600" dirty="0"/>
            </a:br>
            <a:r>
              <a:rPr lang="en-US" altLang="en-US" sz="1600" dirty="0"/>
              <a:t>People in those places can do those things when it is cold winter in </a:t>
            </a:r>
            <a:r>
              <a:rPr lang="en-US" altLang="en-US" sz="1600" dirty="0" smtClean="0"/>
              <a:t>Detroit.</a:t>
            </a:r>
            <a:endParaRPr lang="en-US" altLang="en-US" sz="1600" dirty="0"/>
          </a:p>
        </p:txBody>
      </p:sp>
      <p:pic>
        <p:nvPicPr>
          <p:cNvPr id="65539" name="Picture 3" descr="ChinaUSComparisonChinaLatitud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ChinaUSComparisonUSLatitu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0104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57912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7467600" y="1676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7239000" y="1295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54102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838200" y="1524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1336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590800" y="1828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2004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1447800" y="1752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1828800" y="1676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Benguiat Bk BT" pitchFamily="18" charset="0"/>
              </a:rPr>
              <a:t>*</a:t>
            </a:r>
          </a:p>
          <a:p>
            <a:pPr eaLnBrk="1" hangingPunct="1"/>
            <a:endParaRPr lang="en-US" altLang="en-US">
              <a:latin typeface="ArnoldBoeD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Now we have added some important cities</a:t>
            </a:r>
          </a:p>
          <a:p>
            <a:r>
              <a:rPr lang="en-US" altLang="en-US" sz="2400"/>
              <a:t>to the maps of the United States and China.</a:t>
            </a:r>
          </a:p>
          <a:p>
            <a:endParaRPr lang="en-US" altLang="en-US" sz="800"/>
          </a:p>
          <a:p>
            <a:r>
              <a:rPr lang="en-US" altLang="en-US" sz="2400"/>
              <a:t>We have some questions to ask you </a:t>
            </a:r>
          </a:p>
          <a:p>
            <a:r>
              <a:rPr lang="en-US" altLang="en-US" sz="2400"/>
              <a:t>about these cities.</a:t>
            </a:r>
            <a:endParaRPr lang="en-US" altLang="en-US" sz="1600"/>
          </a:p>
        </p:txBody>
      </p:sp>
      <p:pic>
        <p:nvPicPr>
          <p:cNvPr id="66577" name="Picture 17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9" name="Picture 19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z="2400" dirty="0"/>
              <a:t>New York City is located </a:t>
            </a:r>
            <a:r>
              <a:rPr lang="en-US" altLang="en-US" sz="2400" dirty="0" smtClean="0"/>
              <a:t>near the </a:t>
            </a:r>
            <a:r>
              <a:rPr lang="en-US" altLang="en-US" sz="2400" dirty="0"/>
              <a:t>east coast</a:t>
            </a:r>
          </a:p>
          <a:p>
            <a:pPr>
              <a:spcBef>
                <a:spcPct val="10000"/>
              </a:spcBef>
            </a:pPr>
            <a:r>
              <a:rPr lang="en-US" altLang="en-US" sz="2400" dirty="0"/>
              <a:t>about 40 degrees of latitude </a:t>
            </a:r>
            <a:r>
              <a:rPr lang="en-US" altLang="en-US" sz="2400" dirty="0" smtClean="0"/>
              <a:t>north of the </a:t>
            </a:r>
            <a:r>
              <a:rPr lang="en-US" altLang="en-US" sz="2400" dirty="0"/>
              <a:t>Equator.</a:t>
            </a:r>
          </a:p>
          <a:p>
            <a:endParaRPr lang="en-US" altLang="en-US" sz="600" dirty="0"/>
          </a:p>
          <a:p>
            <a:r>
              <a:rPr lang="en-US" altLang="en-US" sz="2400" dirty="0"/>
              <a:t>What city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China is located in a similar position</a:t>
            </a:r>
          </a:p>
          <a:p>
            <a:r>
              <a:rPr lang="en-US" altLang="en-US" sz="2000" dirty="0"/>
              <a:t>(close to the </a:t>
            </a:r>
            <a:r>
              <a:rPr lang="en-US" altLang="en-US" sz="2000" dirty="0" smtClean="0"/>
              <a:t>east coast </a:t>
            </a:r>
            <a:r>
              <a:rPr lang="en-US" altLang="en-US" sz="2000" dirty="0"/>
              <a:t>and about the same latitude)</a:t>
            </a:r>
            <a:r>
              <a:rPr lang="en-US" altLang="en-US" sz="2400" dirty="0"/>
              <a:t>?</a:t>
            </a:r>
          </a:p>
        </p:txBody>
      </p:sp>
      <p:pic>
        <p:nvPicPr>
          <p:cNvPr id="67587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2004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sz="2400"/>
              <a:t>Because they are located at a similar latitude, </a:t>
            </a:r>
          </a:p>
          <a:p>
            <a:pPr>
              <a:spcBef>
                <a:spcPct val="5000"/>
              </a:spcBef>
            </a:pPr>
            <a:r>
              <a:rPr lang="en-US" altLang="en-US" sz="2400"/>
              <a:t>both New York and Beijing have</a:t>
            </a:r>
          </a:p>
          <a:p>
            <a:pPr>
              <a:spcBef>
                <a:spcPct val="5000"/>
              </a:spcBef>
            </a:pPr>
            <a:r>
              <a:rPr lang="en-US" altLang="en-US" sz="2400"/>
              <a:t>hot summers and cold winters.</a:t>
            </a:r>
            <a:endParaRPr lang="en-US" altLang="en-US" sz="1600"/>
          </a:p>
        </p:txBody>
      </p:sp>
      <p:pic>
        <p:nvPicPr>
          <p:cNvPr id="69635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004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7086600" y="1981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sz="2400"/>
              <a:t>Because they are located at a similar latitude, </a:t>
            </a:r>
          </a:p>
          <a:p>
            <a:pPr>
              <a:spcBef>
                <a:spcPct val="5000"/>
              </a:spcBef>
            </a:pPr>
            <a:r>
              <a:rPr lang="en-US" altLang="en-US" sz="2400"/>
              <a:t>both New York and Beijing have</a:t>
            </a:r>
          </a:p>
          <a:p>
            <a:pPr>
              <a:spcBef>
                <a:spcPct val="5000"/>
              </a:spcBef>
            </a:pPr>
            <a:r>
              <a:rPr lang="en-US" altLang="en-US" sz="2400"/>
              <a:t>hot summers and cold winters.</a:t>
            </a:r>
          </a:p>
          <a:p>
            <a:pPr>
              <a:spcBef>
                <a:spcPct val="5000"/>
              </a:spcBef>
            </a:pPr>
            <a:endParaRPr lang="en-US" altLang="en-US" sz="1000"/>
          </a:p>
          <a:p>
            <a:pPr>
              <a:spcBef>
                <a:spcPct val="5000"/>
              </a:spcBef>
            </a:pPr>
            <a:r>
              <a:rPr lang="en-US" altLang="en-US" sz="2400"/>
              <a:t>AND, because they are both close to an ocean,</a:t>
            </a:r>
          </a:p>
          <a:p>
            <a:pPr>
              <a:spcBef>
                <a:spcPct val="5000"/>
              </a:spcBef>
            </a:pPr>
            <a:r>
              <a:rPr lang="en-US" altLang="en-US" sz="2400"/>
              <a:t>they both get plenty of rain and snow.</a:t>
            </a:r>
          </a:p>
        </p:txBody>
      </p:sp>
      <p:pic>
        <p:nvPicPr>
          <p:cNvPr id="70659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2004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7086600" y="1981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76800"/>
            <a:ext cx="3733800" cy="1524000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altLang="en-US" sz="1600" dirty="0" smtClean="0"/>
              <a:t>Snow in New York</a:t>
            </a:r>
          </a:p>
          <a:p>
            <a:pPr>
              <a:lnSpc>
                <a:spcPts val="1600"/>
              </a:lnSpc>
            </a:pPr>
            <a:r>
              <a:rPr lang="en-US" altLang="en-US" sz="1200" dirty="0" smtClean="0"/>
              <a:t>(photo by P </a:t>
            </a:r>
            <a:r>
              <a:rPr lang="en-US" altLang="en-US" sz="1200" dirty="0" err="1" smtClean="0"/>
              <a:t>Gersmehl</a:t>
            </a:r>
            <a:r>
              <a:rPr lang="en-US" altLang="en-US" sz="1200" dirty="0" smtClean="0"/>
              <a:t>)</a:t>
            </a:r>
          </a:p>
          <a:p>
            <a:pPr>
              <a:lnSpc>
                <a:spcPts val="1600"/>
              </a:lnSpc>
            </a:pPr>
            <a:endParaRPr lang="en-US" altLang="en-US" sz="2400" dirty="0" smtClean="0"/>
          </a:p>
          <a:p>
            <a:pPr>
              <a:lnSpc>
                <a:spcPts val="1600"/>
              </a:lnSpc>
            </a:pPr>
            <a:r>
              <a:rPr lang="en-US" altLang="en-US" sz="2400" dirty="0" smtClean="0"/>
              <a:t>               </a:t>
            </a:r>
            <a:r>
              <a:rPr lang="en-US" altLang="en-US" sz="1600" dirty="0" smtClean="0"/>
              <a:t>Snow in Beijing</a:t>
            </a:r>
          </a:p>
          <a:p>
            <a:pPr>
              <a:lnSpc>
                <a:spcPts val="1600"/>
              </a:lnSpc>
            </a:pPr>
            <a:r>
              <a:rPr lang="en-US" altLang="en-US" sz="1200" dirty="0" smtClean="0"/>
              <a:t>                              (photo by Scott Meltzer)</a:t>
            </a:r>
            <a:endParaRPr lang="en-US" altLang="en-US" sz="1200" dirty="0"/>
          </a:p>
        </p:txBody>
      </p:sp>
      <p:pic>
        <p:nvPicPr>
          <p:cNvPr id="71683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2004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7086600" y="1981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8" name="Picture 8" descr="Dscf4011CPRockS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40" y="3309937"/>
            <a:ext cx="5095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800600"/>
            <a:ext cx="5105400" cy="1752600"/>
          </a:xfrm>
        </p:spPr>
        <p:txBody>
          <a:bodyPr/>
          <a:lstStyle/>
          <a:p>
            <a:r>
              <a:rPr lang="en-US" altLang="en-US" sz="2800"/>
              <a:t>Now we have added</a:t>
            </a:r>
          </a:p>
          <a:p>
            <a:r>
              <a:rPr lang="en-US" altLang="en-US" sz="2800"/>
              <a:t>two important lines.</a:t>
            </a:r>
          </a:p>
          <a:p>
            <a:endParaRPr lang="en-US" altLang="en-US" sz="600"/>
          </a:p>
          <a:p>
            <a:r>
              <a:rPr lang="en-US" altLang="en-US" sz="2400"/>
              <a:t>Do you know what they are?</a:t>
            </a:r>
          </a:p>
        </p:txBody>
      </p:sp>
      <p:pic>
        <p:nvPicPr>
          <p:cNvPr id="36868" name="Picture 4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 dirty="0"/>
              <a:t>Miami is also located on the east coast.</a:t>
            </a:r>
          </a:p>
          <a:p>
            <a:r>
              <a:rPr lang="en-US" altLang="en-US" sz="2400" dirty="0"/>
              <a:t>It is less than 30 degrees of latitude from the Equator.</a:t>
            </a:r>
          </a:p>
          <a:p>
            <a:endParaRPr lang="en-US" altLang="en-US" sz="1000" dirty="0"/>
          </a:p>
          <a:p>
            <a:r>
              <a:rPr lang="en-US" altLang="en-US" sz="2400" dirty="0"/>
              <a:t>Therefore it has high temperatures </a:t>
            </a:r>
          </a:p>
          <a:p>
            <a:r>
              <a:rPr lang="en-US" altLang="en-US" sz="2400" dirty="0"/>
              <a:t>in both summer and </a:t>
            </a:r>
            <a:r>
              <a:rPr lang="en-US" altLang="en-US" sz="2400" dirty="0" smtClean="0"/>
              <a:t>winter.</a:t>
            </a:r>
            <a:endParaRPr lang="en-US" altLang="en-US" sz="1600" dirty="0"/>
          </a:p>
        </p:txBody>
      </p:sp>
      <p:pic>
        <p:nvPicPr>
          <p:cNvPr id="68611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 dirty="0"/>
              <a:t>Miami is also located on the east coast.</a:t>
            </a:r>
          </a:p>
          <a:p>
            <a:r>
              <a:rPr lang="en-US" altLang="en-US" sz="2400" dirty="0"/>
              <a:t>It is less than 30 degrees of latitude from the Equator.</a:t>
            </a:r>
          </a:p>
          <a:p>
            <a:endParaRPr lang="en-US" altLang="en-US" sz="1000" dirty="0"/>
          </a:p>
          <a:p>
            <a:r>
              <a:rPr lang="en-US" altLang="en-US" sz="2400" dirty="0"/>
              <a:t>What city in China has a similar location</a:t>
            </a:r>
          </a:p>
          <a:p>
            <a:r>
              <a:rPr lang="en-US" altLang="en-US" sz="2400" dirty="0" smtClean="0"/>
              <a:t> relative to the east coast </a:t>
            </a:r>
            <a:r>
              <a:rPr lang="en-US" altLang="en-US" sz="2400" dirty="0"/>
              <a:t>and the Equator?</a:t>
            </a:r>
            <a:endParaRPr lang="en-US" altLang="en-US" sz="1600" dirty="0"/>
          </a:p>
        </p:txBody>
      </p:sp>
      <p:pic>
        <p:nvPicPr>
          <p:cNvPr id="72707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Both Miami and Hong Kong are hot and rainy.</a:t>
            </a:r>
          </a:p>
          <a:p>
            <a:r>
              <a:rPr lang="en-US" altLang="en-US" sz="2400"/>
              <a:t>They also have one more similarity.</a:t>
            </a:r>
          </a:p>
          <a:p>
            <a:endParaRPr lang="en-US" altLang="en-US" sz="1600"/>
          </a:p>
        </p:txBody>
      </p:sp>
      <p:pic>
        <p:nvPicPr>
          <p:cNvPr id="73731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Both Miami and Hong Kong are hot and rainy.</a:t>
            </a:r>
          </a:p>
          <a:p>
            <a:endParaRPr lang="en-US" altLang="en-US" sz="2400"/>
          </a:p>
          <a:p>
            <a:r>
              <a:rPr lang="en-US" altLang="en-US" sz="2400"/>
              <a:t>Both cities can have hurricanes in the autumn.</a:t>
            </a:r>
          </a:p>
          <a:p>
            <a:r>
              <a:rPr lang="en-US" altLang="en-US" sz="2400"/>
              <a:t>What do you know about hurricanes?  </a:t>
            </a:r>
            <a:endParaRPr lang="en-US" altLang="en-US" sz="1600"/>
          </a:p>
        </p:txBody>
      </p:sp>
      <p:pic>
        <p:nvPicPr>
          <p:cNvPr id="74755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Hurricanes are storms with really strong winds</a:t>
            </a:r>
          </a:p>
          <a:p>
            <a:r>
              <a:rPr lang="en-US" altLang="en-US" sz="2400"/>
              <a:t>and big waves on the ocean.</a:t>
            </a:r>
          </a:p>
          <a:p>
            <a:endParaRPr lang="en-US" altLang="en-US" sz="1000"/>
          </a:p>
          <a:p>
            <a:r>
              <a:rPr lang="en-US" altLang="en-US" sz="2400"/>
              <a:t>They can do a lot of damage to places</a:t>
            </a:r>
          </a:p>
          <a:p>
            <a:r>
              <a:rPr lang="en-US" altLang="en-US" sz="2400"/>
              <a:t>that are not well protected.  </a:t>
            </a:r>
            <a:endParaRPr lang="en-US" altLang="en-US" sz="1600"/>
          </a:p>
        </p:txBody>
      </p:sp>
      <p:pic>
        <p:nvPicPr>
          <p:cNvPr id="75779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Do you remember the big new word</a:t>
            </a:r>
          </a:p>
          <a:p>
            <a:r>
              <a:rPr lang="en-US" altLang="en-US" sz="2400"/>
              <a:t>that we used in the title of this lesson?  </a:t>
            </a:r>
            <a:endParaRPr lang="en-US" altLang="en-US" sz="1600"/>
          </a:p>
        </p:txBody>
      </p:sp>
      <p:pic>
        <p:nvPicPr>
          <p:cNvPr id="80899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Do you remember the big new word</a:t>
            </a:r>
          </a:p>
          <a:p>
            <a:r>
              <a:rPr lang="en-US" altLang="en-US" sz="2400"/>
              <a:t>that we used in the title of this lesson?</a:t>
            </a:r>
          </a:p>
          <a:p>
            <a:endParaRPr lang="en-US" altLang="en-US" sz="1000"/>
          </a:p>
          <a:p>
            <a:r>
              <a:rPr lang="en-US" altLang="en-US" sz="2400"/>
              <a:t>Miami and Hong Kong have </a:t>
            </a:r>
            <a:r>
              <a:rPr lang="en-US" altLang="en-US" sz="2400" u="sng"/>
              <a:t>analogous locations</a:t>
            </a:r>
            <a:r>
              <a:rPr lang="en-US" altLang="en-US" sz="2400"/>
              <a:t> -</a:t>
            </a:r>
          </a:p>
          <a:p>
            <a:r>
              <a:rPr lang="en-US" altLang="en-US" sz="2400"/>
              <a:t>they are at the same latitude and near a coast.  </a:t>
            </a:r>
            <a:endParaRPr lang="en-US" altLang="en-US" sz="1600"/>
          </a:p>
        </p:txBody>
      </p:sp>
      <p:pic>
        <p:nvPicPr>
          <p:cNvPr id="81923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Do you remember the big new word</a:t>
            </a:r>
          </a:p>
          <a:p>
            <a:r>
              <a:rPr lang="en-US" altLang="en-US" sz="2400"/>
              <a:t>that we used in the title of this lesson?</a:t>
            </a:r>
          </a:p>
          <a:p>
            <a:endParaRPr lang="en-US" altLang="en-US" sz="1000"/>
          </a:p>
          <a:p>
            <a:r>
              <a:rPr lang="en-US" altLang="en-US" sz="2400"/>
              <a:t>Miami and Hong Kong have </a:t>
            </a:r>
            <a:r>
              <a:rPr lang="en-US" altLang="en-US" sz="2400" u="sng"/>
              <a:t>analogous locations</a:t>
            </a:r>
            <a:r>
              <a:rPr lang="en-US" altLang="en-US" sz="2400"/>
              <a:t> -</a:t>
            </a:r>
          </a:p>
          <a:p>
            <a:r>
              <a:rPr lang="en-US" altLang="en-US" sz="2400"/>
              <a:t>they are at the same latitude and near a coast.  </a:t>
            </a:r>
            <a:endParaRPr lang="en-US" altLang="en-US" sz="1600"/>
          </a:p>
        </p:txBody>
      </p:sp>
      <p:pic>
        <p:nvPicPr>
          <p:cNvPr id="82947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57200" y="609600"/>
            <a:ext cx="83058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676400" y="1676400"/>
            <a:ext cx="2514600" cy="1981200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600200" y="1600200"/>
            <a:ext cx="2514600" cy="1981200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5029200" y="1676400"/>
            <a:ext cx="2514600" cy="1981200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953000" y="1600200"/>
            <a:ext cx="2514600" cy="1981200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510280" y="2819400"/>
            <a:ext cx="4572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845300" y="2753360"/>
            <a:ext cx="457200" cy="609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381000" y="4648200"/>
            <a:ext cx="8763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It is like you and your friend both put your books </a:t>
            </a:r>
          </a:p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in the  lower </a:t>
            </a:r>
            <a:r>
              <a:rPr lang="en-US" altLang="en-US" sz="2400" dirty="0" smtClean="0">
                <a:solidFill>
                  <a:schemeClr val="bg2"/>
                </a:solidFill>
              </a:rPr>
              <a:t>right corner </a:t>
            </a:r>
            <a:r>
              <a:rPr lang="en-US" altLang="en-US" sz="2400" dirty="0">
                <a:solidFill>
                  <a:schemeClr val="bg2"/>
                </a:solidFill>
              </a:rPr>
              <a:t>of your desk.</a:t>
            </a:r>
          </a:p>
          <a:p>
            <a:pPr eaLnBrk="1" hangingPunct="1"/>
            <a:endParaRPr lang="en-US" altLang="en-US" sz="1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Those books are in </a:t>
            </a:r>
            <a:r>
              <a:rPr lang="en-US" altLang="en-US" sz="2400" u="sng" dirty="0">
                <a:solidFill>
                  <a:schemeClr val="bg2"/>
                </a:solidFill>
              </a:rPr>
              <a:t>analogous locations</a:t>
            </a:r>
            <a:r>
              <a:rPr lang="en-US" altLang="en-US" sz="2400" dirty="0">
                <a:solidFill>
                  <a:schemeClr val="bg2"/>
                </a:solidFill>
              </a:rPr>
              <a:t>.  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On a map, you could say that</a:t>
            </a:r>
          </a:p>
          <a:p>
            <a:endParaRPr lang="en-US" altLang="en-US" sz="1000"/>
          </a:p>
          <a:p>
            <a:r>
              <a:rPr lang="en-US" altLang="en-US" sz="2400"/>
              <a:t>Miami and Hong Kong are both located</a:t>
            </a:r>
          </a:p>
          <a:p>
            <a:r>
              <a:rPr lang="en-US" altLang="en-US" sz="2400"/>
              <a:t>in the lower right corner of their country.  </a:t>
            </a:r>
            <a:endParaRPr lang="en-US" altLang="en-US" sz="1600"/>
          </a:p>
        </p:txBody>
      </p:sp>
      <p:pic>
        <p:nvPicPr>
          <p:cNvPr id="83971" name="Picture 3" descr="ChinaUSComparisonChinaNa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ChinaUSComparisonUSNa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3124200" y="3124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7391400" y="3200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 dirty="0"/>
              <a:t>The maps now have some mountain symbols on them.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These will help us show another example</a:t>
            </a:r>
          </a:p>
          <a:p>
            <a:r>
              <a:rPr lang="en-US" altLang="en-US" sz="2400" dirty="0"/>
              <a:t>of </a:t>
            </a:r>
            <a:r>
              <a:rPr lang="en-US" altLang="en-US" sz="2400" dirty="0" smtClean="0"/>
              <a:t>two cities </a:t>
            </a:r>
            <a:r>
              <a:rPr lang="en-US" altLang="en-US" sz="2400" dirty="0"/>
              <a:t>with analogous locations.   </a:t>
            </a:r>
            <a:endParaRPr lang="en-US" altLang="en-US" sz="1600" dirty="0"/>
          </a:p>
        </p:txBody>
      </p:sp>
      <p:pic>
        <p:nvPicPr>
          <p:cNvPr id="86023" name="Picture 7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5943600" cy="2057400"/>
          </a:xfrm>
        </p:spPr>
        <p:txBody>
          <a:bodyPr/>
          <a:lstStyle/>
          <a:p>
            <a:r>
              <a:rPr lang="en-US" altLang="en-US" sz="2800"/>
              <a:t>These are latitude lines.</a:t>
            </a:r>
          </a:p>
          <a:p>
            <a:endParaRPr lang="en-US" altLang="en-US" sz="600"/>
          </a:p>
          <a:p>
            <a:r>
              <a:rPr lang="en-US" altLang="en-US" sz="2400"/>
              <a:t>Latitude is a measure of distance,</a:t>
            </a:r>
          </a:p>
          <a:p>
            <a:r>
              <a:rPr lang="en-US" altLang="en-US" sz="2400"/>
              <a:t>like giant steps away from </a:t>
            </a:r>
          </a:p>
          <a:p>
            <a:r>
              <a:rPr lang="en-US" altLang="en-US" sz="2400"/>
              <a:t>a line called the Equator.</a:t>
            </a:r>
          </a:p>
        </p:txBody>
      </p:sp>
      <p:pic>
        <p:nvPicPr>
          <p:cNvPr id="47107" name="Picture 3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2400"/>
          </a:p>
          <a:p>
            <a:r>
              <a:rPr lang="en-US" altLang="en-US" sz="2400"/>
              <a:t>How would you describe its location?   </a:t>
            </a:r>
            <a:endParaRPr lang="en-US" altLang="en-US" sz="1600"/>
          </a:p>
        </p:txBody>
      </p:sp>
      <p:pic>
        <p:nvPicPr>
          <p:cNvPr id="87045" name="Picture 5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2400"/>
          </a:p>
          <a:p>
            <a:r>
              <a:rPr lang="en-US" altLang="en-US" sz="2400"/>
              <a:t>It is located near the 40-degree latitude line,</a:t>
            </a:r>
          </a:p>
          <a:p>
            <a:r>
              <a:rPr lang="en-US" altLang="en-US" sz="2400"/>
              <a:t>far from the East Coast, close to high mountains.</a:t>
            </a:r>
          </a:p>
          <a:p>
            <a:r>
              <a:rPr lang="en-US" altLang="en-US" sz="2400"/>
              <a:t> </a:t>
            </a:r>
            <a:endParaRPr lang="en-US" altLang="en-US" sz="1600"/>
          </a:p>
        </p:txBody>
      </p:sp>
      <p:pic>
        <p:nvPicPr>
          <p:cNvPr id="88068" name="Picture 4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2400"/>
          </a:p>
          <a:p>
            <a:r>
              <a:rPr lang="en-US" altLang="en-US" sz="2400"/>
              <a:t>It is located near the 40-degree latitude line,</a:t>
            </a:r>
          </a:p>
          <a:p>
            <a:r>
              <a:rPr lang="en-US" altLang="en-US" sz="2400"/>
              <a:t>far from the East Coast, close to high mountains.</a:t>
            </a:r>
          </a:p>
          <a:p>
            <a:r>
              <a:rPr lang="en-US" altLang="en-US" sz="2400"/>
              <a:t> </a:t>
            </a:r>
            <a:endParaRPr lang="en-US" altLang="en-US" sz="1600"/>
          </a:p>
        </p:txBody>
      </p:sp>
      <p:pic>
        <p:nvPicPr>
          <p:cNvPr id="89091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Freeform 8"/>
          <p:cNvSpPr>
            <a:spLocks/>
          </p:cNvSpPr>
          <p:nvPr/>
        </p:nvSpPr>
        <p:spPr bwMode="auto">
          <a:xfrm>
            <a:off x="5105400" y="2209800"/>
            <a:ext cx="2057400" cy="304800"/>
          </a:xfrm>
          <a:custGeom>
            <a:avLst/>
            <a:gdLst>
              <a:gd name="T0" fmla="*/ 1152 w 1152"/>
              <a:gd name="T1" fmla="*/ 104 h 160"/>
              <a:gd name="T2" fmla="*/ 720 w 1152"/>
              <a:gd name="T3" fmla="*/ 8 h 160"/>
              <a:gd name="T4" fmla="*/ 336 w 1152"/>
              <a:gd name="T5" fmla="*/ 152 h 160"/>
              <a:gd name="T6" fmla="*/ 96 w 1152"/>
              <a:gd name="T7" fmla="*/ 56 h 160"/>
              <a:gd name="T8" fmla="*/ 0 w 1152"/>
              <a:gd name="T9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60">
                <a:moveTo>
                  <a:pt x="1152" y="104"/>
                </a:moveTo>
                <a:cubicBezTo>
                  <a:pt x="1004" y="52"/>
                  <a:pt x="856" y="0"/>
                  <a:pt x="720" y="8"/>
                </a:cubicBezTo>
                <a:cubicBezTo>
                  <a:pt x="584" y="16"/>
                  <a:pt x="440" y="144"/>
                  <a:pt x="336" y="152"/>
                </a:cubicBezTo>
                <a:cubicBezTo>
                  <a:pt x="232" y="160"/>
                  <a:pt x="152" y="72"/>
                  <a:pt x="96" y="56"/>
                </a:cubicBezTo>
                <a:cubicBezTo>
                  <a:pt x="40" y="40"/>
                  <a:pt x="16" y="56"/>
                  <a:pt x="0" y="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2438400" y="152400"/>
            <a:ext cx="2362200" cy="1600200"/>
          </a:xfrm>
          <a:prstGeom prst="wedgeRoundRectCallout">
            <a:avLst>
              <a:gd name="adj1" fmla="val 108602"/>
              <a:gd name="adj2" fmla="val 79565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Kashgar was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an important city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on the ancient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Silk Road from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China to Rome.</a:t>
            </a:r>
            <a:endParaRPr lang="en-US" altLang="en-US" sz="120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 dirty="0" err="1"/>
              <a:t>Kashgar</a:t>
            </a:r>
            <a:r>
              <a:rPr lang="en-US" altLang="en-US" sz="2400" dirty="0"/>
              <a:t> is an important city in Chinese history.</a:t>
            </a:r>
          </a:p>
          <a:p>
            <a:endParaRPr lang="en-US" altLang="en-US" sz="2400" dirty="0"/>
          </a:p>
          <a:p>
            <a:r>
              <a:rPr lang="en-US" altLang="en-US" sz="2400" dirty="0"/>
              <a:t>It is located near the 40-degree latitude line,</a:t>
            </a:r>
          </a:p>
          <a:p>
            <a:r>
              <a:rPr lang="en-US" altLang="en-US" sz="2400" dirty="0"/>
              <a:t>far from the East Coast, close to high mountains.</a:t>
            </a:r>
          </a:p>
          <a:p>
            <a:r>
              <a:rPr lang="en-US" altLang="en-US" sz="2400" dirty="0"/>
              <a:t> </a:t>
            </a:r>
            <a:endParaRPr lang="en-US" altLang="en-US" sz="1600" dirty="0"/>
          </a:p>
        </p:txBody>
      </p:sp>
      <p:pic>
        <p:nvPicPr>
          <p:cNvPr id="91139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>
            <a:off x="5105400" y="2209800"/>
            <a:ext cx="2057400" cy="304800"/>
          </a:xfrm>
          <a:custGeom>
            <a:avLst/>
            <a:gdLst>
              <a:gd name="T0" fmla="*/ 1152 w 1152"/>
              <a:gd name="T1" fmla="*/ 104 h 160"/>
              <a:gd name="T2" fmla="*/ 720 w 1152"/>
              <a:gd name="T3" fmla="*/ 8 h 160"/>
              <a:gd name="T4" fmla="*/ 336 w 1152"/>
              <a:gd name="T5" fmla="*/ 152 h 160"/>
              <a:gd name="T6" fmla="*/ 96 w 1152"/>
              <a:gd name="T7" fmla="*/ 56 h 160"/>
              <a:gd name="T8" fmla="*/ 0 w 1152"/>
              <a:gd name="T9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60">
                <a:moveTo>
                  <a:pt x="1152" y="104"/>
                </a:moveTo>
                <a:cubicBezTo>
                  <a:pt x="1004" y="52"/>
                  <a:pt x="856" y="0"/>
                  <a:pt x="720" y="8"/>
                </a:cubicBezTo>
                <a:cubicBezTo>
                  <a:pt x="584" y="16"/>
                  <a:pt x="440" y="144"/>
                  <a:pt x="336" y="152"/>
                </a:cubicBezTo>
                <a:cubicBezTo>
                  <a:pt x="232" y="160"/>
                  <a:pt x="152" y="72"/>
                  <a:pt x="96" y="56"/>
                </a:cubicBezTo>
                <a:cubicBezTo>
                  <a:pt x="40" y="40"/>
                  <a:pt x="16" y="56"/>
                  <a:pt x="0" y="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438400" y="152400"/>
            <a:ext cx="2362200" cy="1600200"/>
          </a:xfrm>
          <a:prstGeom prst="wedgeRoundRectCallout">
            <a:avLst>
              <a:gd name="adj1" fmla="val 108602"/>
              <a:gd name="adj2" fmla="val 79565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Kashgar was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an important city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on the ancient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Silk Road from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China to Rome.</a:t>
            </a:r>
            <a:endParaRPr lang="en-US" altLang="en-US" sz="12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304800" y="2438400"/>
            <a:ext cx="3124200" cy="1828800"/>
          </a:xfrm>
          <a:prstGeom prst="wedgeRoundRectCallout">
            <a:avLst>
              <a:gd name="adj1" fmla="val 51282"/>
              <a:gd name="adj2" fmla="val -106773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You will learn more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about the Silk Road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in </a:t>
            </a:r>
            <a:r>
              <a:rPr lang="en-US" altLang="en-US" dirty="0" smtClean="0">
                <a:solidFill>
                  <a:schemeClr val="bg2"/>
                </a:solidFill>
                <a:latin typeface="Verdana" pitchFamily="34" charset="0"/>
              </a:rPr>
              <a:t>7</a:t>
            </a:r>
            <a:r>
              <a:rPr lang="en-US" altLang="en-US" baseline="30000" dirty="0" smtClean="0">
                <a:solidFill>
                  <a:schemeClr val="bg2"/>
                </a:solidFill>
                <a:latin typeface="Verdana" pitchFamily="34" charset="0"/>
              </a:rPr>
              <a:t>th</a:t>
            </a:r>
            <a:r>
              <a:rPr lang="en-US" altLang="en-US" dirty="0" smtClean="0">
                <a:solidFill>
                  <a:schemeClr val="bg2"/>
                </a:solidFill>
                <a:latin typeface="Verdana" pitchFamily="34" charset="0"/>
              </a:rPr>
              <a:t> grade</a:t>
            </a:r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.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But </a:t>
            </a:r>
            <a:r>
              <a:rPr lang="en-US" altLang="en-US" dirty="0" smtClean="0">
                <a:solidFill>
                  <a:schemeClr val="bg2"/>
                </a:solidFill>
                <a:latin typeface="Verdana" pitchFamily="34" charset="0"/>
              </a:rPr>
              <a:t>even now</a:t>
            </a:r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, you </a:t>
            </a:r>
            <a:r>
              <a:rPr lang="en-US" altLang="en-US" u="sng" dirty="0">
                <a:solidFill>
                  <a:schemeClr val="bg2"/>
                </a:solidFill>
                <a:latin typeface="Verdana" pitchFamily="34" charset="0"/>
              </a:rPr>
              <a:t>can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tell people something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about </a:t>
            </a:r>
            <a:r>
              <a:rPr lang="en-US" altLang="en-US" dirty="0" err="1">
                <a:solidFill>
                  <a:schemeClr val="bg2"/>
                </a:solidFill>
                <a:latin typeface="Verdana" pitchFamily="34" charset="0"/>
              </a:rPr>
              <a:t>Kashgar</a:t>
            </a:r>
            <a:r>
              <a:rPr lang="en-US" altLang="en-US" dirty="0">
                <a:solidFill>
                  <a:schemeClr val="bg2"/>
                </a:solidFill>
                <a:latin typeface="Verdana" pitchFamily="34" charset="0"/>
              </a:rPr>
              <a:t>.</a:t>
            </a:r>
            <a:endParaRPr lang="en-US" altLang="en-US" sz="12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1000"/>
          </a:p>
          <a:p>
            <a:r>
              <a:rPr lang="en-US" altLang="en-US" sz="2400"/>
              <a:t>First, ask yourself - what city in the United States</a:t>
            </a:r>
          </a:p>
          <a:p>
            <a:r>
              <a:rPr lang="en-US" altLang="en-US" sz="2400"/>
              <a:t>has an analogous location?</a:t>
            </a:r>
          </a:p>
          <a:p>
            <a:r>
              <a:rPr lang="en-US" altLang="en-US" sz="800"/>
              <a:t> </a:t>
            </a:r>
          </a:p>
          <a:p>
            <a:r>
              <a:rPr lang="en-US" altLang="en-US" sz="2400"/>
              <a:t>Hint: look for similar latitude, distance, mountains. </a:t>
            </a:r>
            <a:endParaRPr lang="en-US" altLang="en-US" sz="1600"/>
          </a:p>
        </p:txBody>
      </p:sp>
      <p:pic>
        <p:nvPicPr>
          <p:cNvPr id="90115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1000"/>
          </a:p>
          <a:p>
            <a:r>
              <a:rPr lang="en-US" altLang="en-US" sz="2400"/>
              <a:t>Denver is a big city with an analogous location</a:t>
            </a:r>
          </a:p>
          <a:p>
            <a:r>
              <a:rPr lang="en-US" altLang="en-US" sz="2400"/>
              <a:t>in the United States.</a:t>
            </a:r>
            <a:endParaRPr lang="en-US" altLang="en-US" sz="1600"/>
          </a:p>
        </p:txBody>
      </p:sp>
      <p:pic>
        <p:nvPicPr>
          <p:cNvPr id="93187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447800" y="2057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Kashgar is an important city in Chinese history.</a:t>
            </a:r>
          </a:p>
          <a:p>
            <a:endParaRPr lang="en-US" altLang="en-US" sz="1000"/>
          </a:p>
          <a:p>
            <a:r>
              <a:rPr lang="en-US" altLang="en-US" sz="2400"/>
              <a:t>Without ever visiting Kashgar,</a:t>
            </a:r>
          </a:p>
          <a:p>
            <a:r>
              <a:rPr lang="en-US" altLang="en-US" sz="2400"/>
              <a:t>you can still say something true about it.</a:t>
            </a:r>
          </a:p>
          <a:p>
            <a:endParaRPr lang="en-US" altLang="en-US" sz="1600"/>
          </a:p>
        </p:txBody>
      </p:sp>
      <p:pic>
        <p:nvPicPr>
          <p:cNvPr id="94211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1447800" y="2057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You can say that Kashgar and Denver</a:t>
            </a:r>
          </a:p>
          <a:p>
            <a:r>
              <a:rPr lang="en-US" altLang="en-US" sz="2400"/>
              <a:t>have analogous locations, </a:t>
            </a:r>
          </a:p>
          <a:p>
            <a:r>
              <a:rPr lang="en-US" altLang="en-US" sz="2400"/>
              <a:t>and therefore they probably also have</a:t>
            </a:r>
          </a:p>
          <a:p>
            <a:r>
              <a:rPr lang="en-US" altLang="en-US" sz="2400"/>
              <a:t>similar weather and scenery.</a:t>
            </a:r>
          </a:p>
          <a:p>
            <a:endParaRPr lang="en-US" altLang="en-US" sz="1600"/>
          </a:p>
        </p:txBody>
      </p:sp>
      <p:pic>
        <p:nvPicPr>
          <p:cNvPr id="95235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447800" y="2057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181600" y="19050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1447800" y="20574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4" name="Picture 8" descr="7Mtns82Colo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872038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G\Desktop\Shymbulak_Valley Tien Shan IMG8510 by UsercolonVmenkov 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60" y="249682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000" y="3886200"/>
            <a:ext cx="3515360" cy="1752600"/>
          </a:xfrm>
        </p:spPr>
        <p:txBody>
          <a:bodyPr/>
          <a:lstStyle/>
          <a:p>
            <a:r>
              <a:rPr lang="en-US" sz="1600" dirty="0" smtClean="0"/>
              <a:t>Mountain near Denver</a:t>
            </a:r>
          </a:p>
          <a:p>
            <a:r>
              <a:rPr lang="en-US" sz="1200" dirty="0" smtClean="0"/>
              <a:t>(photo by P </a:t>
            </a:r>
            <a:r>
              <a:rPr lang="en-US" sz="1200" dirty="0" err="1" smtClean="0"/>
              <a:t>Gersmehl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600" dirty="0" smtClean="0"/>
              <a:t>            Mountain near </a:t>
            </a:r>
            <a:r>
              <a:rPr lang="en-US" sz="1600" dirty="0" err="1" smtClean="0"/>
              <a:t>Kashgar</a:t>
            </a:r>
            <a:endParaRPr lang="en-US" sz="1600" dirty="0" smtClean="0"/>
          </a:p>
          <a:p>
            <a:r>
              <a:rPr lang="en-US" sz="1200" dirty="0" smtClean="0"/>
              <a:t>                (photo by </a:t>
            </a:r>
            <a:r>
              <a:rPr lang="en-US" sz="1200" dirty="0" err="1" smtClean="0"/>
              <a:t>User:Vmenkov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362200"/>
          </a:xfrm>
        </p:spPr>
        <p:txBody>
          <a:bodyPr/>
          <a:lstStyle/>
          <a:p>
            <a:r>
              <a:rPr lang="en-US" altLang="en-US" sz="2400"/>
              <a:t>One final question, to make sure </a:t>
            </a:r>
          </a:p>
          <a:p>
            <a:r>
              <a:rPr lang="en-US" altLang="en-US" sz="2400"/>
              <a:t>you understand the idea of analogous location.</a:t>
            </a:r>
          </a:p>
          <a:p>
            <a:endParaRPr lang="en-US" altLang="en-US" sz="2400"/>
          </a:p>
          <a:p>
            <a:r>
              <a:rPr lang="en-US" altLang="en-US" sz="2400"/>
              <a:t>Does China have a city that is</a:t>
            </a:r>
          </a:p>
          <a:p>
            <a:r>
              <a:rPr lang="en-US" altLang="en-US" sz="2400"/>
              <a:t>analogous to Los Angeles? </a:t>
            </a:r>
          </a:p>
          <a:p>
            <a:endParaRPr lang="en-US" altLang="en-US" sz="1000"/>
          </a:p>
        </p:txBody>
      </p:sp>
      <p:pic>
        <p:nvPicPr>
          <p:cNvPr id="97283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381000" y="2362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943600" y="228600"/>
            <a:ext cx="2057400" cy="1371600"/>
          </a:xfrm>
          <a:prstGeom prst="wedgeRoundRectCallout">
            <a:avLst>
              <a:gd name="adj1" fmla="val -108949"/>
              <a:gd name="adj2" fmla="val 106829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40 giant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of latitude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5943600" cy="2057400"/>
          </a:xfrm>
          <a:noFill/>
          <a:ln/>
        </p:spPr>
        <p:txBody>
          <a:bodyPr/>
          <a:lstStyle/>
          <a:p>
            <a:r>
              <a:rPr lang="en-US" altLang="en-US" sz="2800"/>
              <a:t>These are latitude lines.</a:t>
            </a:r>
          </a:p>
          <a:p>
            <a:endParaRPr lang="en-US" altLang="en-US" sz="600"/>
          </a:p>
          <a:p>
            <a:r>
              <a:rPr lang="en-US" altLang="en-US" sz="2400"/>
              <a:t>Latitude is a measure of distance,</a:t>
            </a:r>
          </a:p>
          <a:p>
            <a:r>
              <a:rPr lang="en-US" altLang="en-US" sz="2400"/>
              <a:t>like giant steps away from </a:t>
            </a:r>
          </a:p>
          <a:p>
            <a:r>
              <a:rPr lang="en-US" altLang="en-US" sz="2400"/>
              <a:t>a line called the Equator.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267200"/>
            <a:ext cx="8763000" cy="2362200"/>
          </a:xfrm>
        </p:spPr>
        <p:txBody>
          <a:bodyPr/>
          <a:lstStyle/>
          <a:p>
            <a:r>
              <a:rPr lang="en-US" altLang="en-US" sz="2400" dirty="0"/>
              <a:t>No - because China has only one ocean near it.</a:t>
            </a:r>
          </a:p>
          <a:p>
            <a:endParaRPr lang="en-US" altLang="en-US" sz="1000" dirty="0"/>
          </a:p>
          <a:p>
            <a:r>
              <a:rPr lang="en-US" altLang="en-US" sz="2400" dirty="0"/>
              <a:t>Unlike the United States, </a:t>
            </a:r>
          </a:p>
          <a:p>
            <a:r>
              <a:rPr lang="en-US" altLang="en-US" sz="2400" dirty="0"/>
              <a:t>China does not have a “West Coast.” </a:t>
            </a:r>
          </a:p>
          <a:p>
            <a:r>
              <a:rPr lang="en-US" altLang="en-US" sz="2400" dirty="0"/>
              <a:t>Therefore, it cannot have </a:t>
            </a:r>
            <a:r>
              <a:rPr lang="en-US" altLang="en-US" sz="2400" dirty="0" smtClean="0"/>
              <a:t>a </a:t>
            </a:r>
            <a:r>
              <a:rPr lang="en-US" altLang="en-US" sz="2400" dirty="0"/>
              <a:t>“West Coast </a:t>
            </a:r>
            <a:r>
              <a:rPr lang="en-US" altLang="en-US" sz="2400" dirty="0" smtClean="0"/>
              <a:t>city” </a:t>
            </a:r>
            <a:endParaRPr lang="en-US" altLang="en-US" sz="2400" dirty="0"/>
          </a:p>
          <a:p>
            <a:r>
              <a:rPr lang="en-US" altLang="en-US" sz="2400" dirty="0"/>
              <a:t>like Los Angeles.</a:t>
            </a:r>
          </a:p>
          <a:p>
            <a:endParaRPr lang="en-US" altLang="en-US" sz="1000" dirty="0"/>
          </a:p>
        </p:txBody>
      </p:sp>
      <p:pic>
        <p:nvPicPr>
          <p:cNvPr id="98307" name="Picture 3" descr="ChinaUSComparisonChinaAll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66800"/>
            <a:ext cx="4241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ChinaUSComparisonUS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4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381000" y="2362200"/>
            <a:ext cx="8382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763000" cy="5791200"/>
          </a:xfrm>
          <a:noFill/>
          <a:ln/>
        </p:spPr>
        <p:txBody>
          <a:bodyPr/>
          <a:lstStyle/>
          <a:p>
            <a:r>
              <a:rPr lang="en-US" altLang="en-US" sz="2400" dirty="0"/>
              <a:t>Remember, when it comes to location,</a:t>
            </a:r>
          </a:p>
          <a:p>
            <a:r>
              <a:rPr lang="en-US" altLang="en-US" sz="2400" dirty="0"/>
              <a:t>latitude, mountains, weather, and scenery,</a:t>
            </a:r>
          </a:p>
          <a:p>
            <a:r>
              <a:rPr lang="en-US" altLang="en-US" sz="2400" dirty="0"/>
              <a:t>many cities in China are like cities in the U.S</a:t>
            </a:r>
            <a:r>
              <a:rPr lang="en-US" altLang="en-US" sz="2400" dirty="0" smtClean="0"/>
              <a:t>...</a:t>
            </a:r>
            <a:endParaRPr lang="en-US" altLang="en-US" sz="10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62000" y="3124200"/>
            <a:ext cx="739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 smtClean="0"/>
              <a:t>Beijing is like New York . . . cold in winter</a:t>
            </a:r>
            <a:endParaRPr lang="en-US" altLang="en-US" sz="1000" kern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38100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 smtClean="0"/>
              <a:t>Hong Kong is like Miami . . . hot all year</a:t>
            </a:r>
            <a:r>
              <a:rPr lang="en-US" altLang="en-US" sz="1800" kern="0" dirty="0" smtClean="0"/>
              <a:t>, with hurricanes!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4495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 err="1" smtClean="0"/>
              <a:t>Kashgar</a:t>
            </a:r>
            <a:r>
              <a:rPr lang="en-US" altLang="en-US" sz="2400" kern="0" dirty="0" smtClean="0"/>
              <a:t> is like Denver . . . high mountains nearby</a:t>
            </a:r>
            <a:endParaRPr lang="en-US" altLang="en-US" sz="10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5181600"/>
            <a:ext cx="876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 smtClean="0"/>
              <a:t>but no city in China is like Los Angeles</a:t>
            </a:r>
          </a:p>
          <a:p>
            <a:pPr eaLnBrk="1" hangingPunct="1"/>
            <a:r>
              <a:rPr lang="en-US" altLang="en-US" sz="1800" kern="0" dirty="0" smtClean="0"/>
              <a:t>(because China doesn’t have an ocean on its west side)</a:t>
            </a:r>
          </a:p>
          <a:p>
            <a:pPr eaLnBrk="1" hangingPunct="1"/>
            <a:endParaRPr lang="en-US" altLang="en-US" sz="10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2014,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304800" y="152400"/>
            <a:ext cx="2057400" cy="1371600"/>
          </a:xfrm>
          <a:prstGeom prst="wedgeRoundRectCallout">
            <a:avLst>
              <a:gd name="adj1" fmla="val 155403"/>
              <a:gd name="adj2" fmla="val 76620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5943600" cy="2057400"/>
          </a:xfrm>
          <a:noFill/>
          <a:ln/>
        </p:spPr>
        <p:txBody>
          <a:bodyPr/>
          <a:lstStyle/>
          <a:p>
            <a:r>
              <a:rPr lang="en-US" altLang="en-US" sz="2800"/>
              <a:t>These are latitude lines.</a:t>
            </a:r>
          </a:p>
          <a:p>
            <a:endParaRPr lang="en-US" altLang="en-US" sz="600"/>
          </a:p>
          <a:p>
            <a:r>
              <a:rPr lang="en-US" altLang="en-US" sz="2400"/>
              <a:t>Latitude is a measure of distance,</a:t>
            </a:r>
          </a:p>
          <a:p>
            <a:r>
              <a:rPr lang="en-US" altLang="en-US" sz="2400"/>
              <a:t>like giant steps away from </a:t>
            </a:r>
          </a:p>
          <a:p>
            <a:r>
              <a:rPr lang="en-US" altLang="en-US" sz="2400"/>
              <a:t>a line called the Equator.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5943600" y="228600"/>
            <a:ext cx="2057400" cy="1371600"/>
          </a:xfrm>
          <a:prstGeom prst="wedgeRoundRectCallout">
            <a:avLst>
              <a:gd name="adj1" fmla="val -108949"/>
              <a:gd name="adj2" fmla="val 10682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40 giant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of latitude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04800" y="152400"/>
            <a:ext cx="2057400" cy="1371600"/>
          </a:xfrm>
          <a:prstGeom prst="wedgeRoundRectCallout">
            <a:avLst>
              <a:gd name="adj1" fmla="val 155403"/>
              <a:gd name="adj2" fmla="val 76620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858000" y="5181600"/>
            <a:ext cx="2057400" cy="1371600"/>
          </a:xfrm>
          <a:prstGeom prst="wedgeRoundRectCallout">
            <a:avLst>
              <a:gd name="adj1" fmla="val -135032"/>
              <a:gd name="adj2" fmla="val -139815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Less than 30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5943600" cy="2057400"/>
          </a:xfrm>
          <a:noFill/>
          <a:ln/>
        </p:spPr>
        <p:txBody>
          <a:bodyPr/>
          <a:lstStyle/>
          <a:p>
            <a:r>
              <a:rPr lang="en-US" altLang="en-US" sz="2800"/>
              <a:t>These are latitude lines.</a:t>
            </a:r>
          </a:p>
          <a:p>
            <a:endParaRPr lang="en-US" altLang="en-US" sz="600"/>
          </a:p>
          <a:p>
            <a:r>
              <a:rPr lang="en-US" altLang="en-US" sz="2400"/>
              <a:t>Latitude is a measure of distance,</a:t>
            </a:r>
          </a:p>
          <a:p>
            <a:r>
              <a:rPr lang="en-US" altLang="en-US" sz="2400"/>
              <a:t>like giant steps away from </a:t>
            </a:r>
          </a:p>
          <a:p>
            <a:r>
              <a:rPr lang="en-US" altLang="en-US" sz="2400"/>
              <a:t>a line called the Equator.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5943600" y="228600"/>
            <a:ext cx="2057400" cy="1371600"/>
          </a:xfrm>
          <a:prstGeom prst="wedgeRoundRectCallout">
            <a:avLst>
              <a:gd name="adj1" fmla="val -108949"/>
              <a:gd name="adj2" fmla="val 10682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40 giant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of latitude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hinaUSComparisonUSLatitu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659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04800" y="152400"/>
            <a:ext cx="2057400" cy="1371600"/>
          </a:xfrm>
          <a:prstGeom prst="wedgeRoundRectCallout">
            <a:avLst>
              <a:gd name="adj1" fmla="val 155403"/>
              <a:gd name="adj2" fmla="val 76620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More than 40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858000" y="5181600"/>
            <a:ext cx="2057400" cy="1371600"/>
          </a:xfrm>
          <a:prstGeom prst="wedgeRoundRectCallout">
            <a:avLst>
              <a:gd name="adj1" fmla="val -135032"/>
              <a:gd name="adj2" fmla="val -139815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Less than 30 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838200" y="2743200"/>
            <a:ext cx="2057400" cy="1600200"/>
          </a:xfrm>
          <a:prstGeom prst="wedgeRoundRectCallout">
            <a:avLst>
              <a:gd name="adj1" fmla="val 169755"/>
              <a:gd name="adj2" fmla="val -33431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Between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30 and 40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latitude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5943600" cy="2057400"/>
          </a:xfrm>
          <a:noFill/>
          <a:ln/>
        </p:spPr>
        <p:txBody>
          <a:bodyPr/>
          <a:lstStyle/>
          <a:p>
            <a:r>
              <a:rPr lang="en-US" altLang="en-US" sz="2800"/>
              <a:t>These are latitude lines.</a:t>
            </a:r>
          </a:p>
          <a:p>
            <a:endParaRPr lang="en-US" altLang="en-US" sz="600"/>
          </a:p>
          <a:p>
            <a:r>
              <a:rPr lang="en-US" altLang="en-US" sz="2400"/>
              <a:t>Latitude is a measure of distance,</a:t>
            </a:r>
          </a:p>
          <a:p>
            <a:r>
              <a:rPr lang="en-US" altLang="en-US" sz="2400"/>
              <a:t>like giant steps away from </a:t>
            </a:r>
          </a:p>
          <a:p>
            <a:r>
              <a:rPr lang="en-US" altLang="en-US" sz="2400"/>
              <a:t>a line called the Equator.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943600" y="228600"/>
            <a:ext cx="2057400" cy="1371600"/>
          </a:xfrm>
          <a:prstGeom prst="wedgeRoundRectCallout">
            <a:avLst>
              <a:gd name="adj1" fmla="val -108949"/>
              <a:gd name="adj2" fmla="val 10682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40 giant steps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of latitude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away from </a:t>
            </a:r>
          </a:p>
          <a:p>
            <a:pPr algn="ctr"/>
            <a:r>
              <a:rPr lang="en-US" altLang="en-US">
                <a:solidFill>
                  <a:schemeClr val="bg2"/>
                </a:solidFill>
                <a:latin typeface="Verdana" pitchFamily="34" charset="0"/>
              </a:rPr>
              <a:t>the Equator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7800"/>
            <a:ext cx="5105400" cy="1752600"/>
          </a:xfrm>
        </p:spPr>
        <p:txBody>
          <a:bodyPr/>
          <a:lstStyle/>
          <a:p>
            <a:r>
              <a:rPr lang="en-US" altLang="en-US" sz="2800"/>
              <a:t>Here is a map</a:t>
            </a:r>
          </a:p>
          <a:p>
            <a:r>
              <a:rPr lang="en-US" altLang="en-US" sz="2800"/>
              <a:t>of a country called China,</a:t>
            </a:r>
          </a:p>
          <a:p>
            <a:r>
              <a:rPr lang="en-US" altLang="en-US" sz="2800"/>
              <a:t>all by itself.</a:t>
            </a:r>
          </a:p>
        </p:txBody>
      </p:sp>
      <p:pic>
        <p:nvPicPr>
          <p:cNvPr id="37891" name="Picture 3" descr="ChinaUSComparisonChinaOut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6596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1053</TotalTime>
  <Words>1755</Words>
  <Application>Microsoft Office PowerPoint</Application>
  <PresentationFormat>On-screen Show (4:3)</PresentationFormat>
  <Paragraphs>347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Globe</vt:lpstr>
      <vt:lpstr>Comparing China  with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16</cp:revision>
  <dcterms:created xsi:type="dcterms:W3CDTF">2008-11-27T18:56:47Z</dcterms:created>
  <dcterms:modified xsi:type="dcterms:W3CDTF">2015-10-27T23:58:48Z</dcterms:modified>
</cp:coreProperties>
</file>