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300" r:id="rId3"/>
    <p:sldId id="263" r:id="rId4"/>
    <p:sldId id="301" r:id="rId5"/>
    <p:sldId id="271" r:id="rId6"/>
    <p:sldId id="270" r:id="rId7"/>
    <p:sldId id="297" r:id="rId8"/>
    <p:sldId id="265" r:id="rId9"/>
    <p:sldId id="266" r:id="rId10"/>
    <p:sldId id="272" r:id="rId11"/>
    <p:sldId id="273" r:id="rId12"/>
    <p:sldId id="267" r:id="rId13"/>
    <p:sldId id="268" r:id="rId14"/>
    <p:sldId id="269" r:id="rId15"/>
    <p:sldId id="274" r:id="rId16"/>
    <p:sldId id="275" r:id="rId17"/>
    <p:sldId id="285" r:id="rId18"/>
    <p:sldId id="284" r:id="rId19"/>
    <p:sldId id="278" r:id="rId20"/>
    <p:sldId id="279" r:id="rId21"/>
    <p:sldId id="280" r:id="rId22"/>
    <p:sldId id="281" r:id="rId23"/>
    <p:sldId id="288" r:id="rId24"/>
    <p:sldId id="298" r:id="rId25"/>
    <p:sldId id="302" r:id="rId26"/>
    <p:sldId id="303" r:id="rId27"/>
    <p:sldId id="304" r:id="rId28"/>
    <p:sldId id="289" r:id="rId29"/>
    <p:sldId id="287" r:id="rId30"/>
    <p:sldId id="290" r:id="rId31"/>
    <p:sldId id="291" r:id="rId32"/>
    <p:sldId id="299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CC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36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FE2926-6020-4935-97B1-ED99075FE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1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EA4F0-E189-472A-9CE6-EF821A3AB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9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4FFEA-2DF3-41D6-9658-B01900525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4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507C8-FCAB-472A-9ECD-A6DB53C35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8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479D6-2AF2-47EB-A638-891C05893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7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A890D-204B-4413-A292-E9A59937D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E39AF-21FC-41CB-BB85-19BCCDBC9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0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37496-9A57-4B53-A22A-EF41E1736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0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C7727-905B-40BD-8D0C-67CACA6A0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4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DEAF3-F1F9-4183-BD23-122C5FD16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5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BEBB3-C7FF-4CB0-8D65-D9DCEFBAE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0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02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B3181223-79CD-4A6A-8CAB-203808558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"/>
            <a:ext cx="4667250" cy="64960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953000" y="381000"/>
            <a:ext cx="3962400" cy="162560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One possibility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is to observe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 prevailing winds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 in different places.</a:t>
            </a:r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9220" name="Picture 5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084763"/>
            <a:ext cx="23590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953000" y="381000"/>
            <a:ext cx="3962400" cy="2308324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For example,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you might see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what direction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the winds blew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at the latitude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of Great </a:t>
            </a:r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Britain.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886200" y="1905000"/>
            <a:ext cx="3048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3962400" y="1981200"/>
            <a:ext cx="152400" cy="152400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6" name="Picture 7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084763"/>
            <a:ext cx="23590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globeTWW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4495800" y="4343400"/>
            <a:ext cx="4495800" cy="235585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Observations there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 led to the conclusion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that the winds tended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to blow more often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from the west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 or southwest.</a:t>
            </a:r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3886200" y="1905000"/>
            <a:ext cx="3048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Oval 6"/>
          <p:cNvSpPr>
            <a:spLocks noChangeArrowheads="1"/>
          </p:cNvSpPr>
          <p:nvPr/>
        </p:nvSpPr>
        <p:spPr bwMode="auto">
          <a:xfrm>
            <a:off x="3962400" y="1981200"/>
            <a:ext cx="152400" cy="152400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70" name="Picture 7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675" y="152400"/>
            <a:ext cx="26003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globe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375" y="2413000"/>
            <a:ext cx="23590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4495800" y="4343400"/>
            <a:ext cx="4495800" cy="235585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When people put these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observations together,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they realized that a ship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could “ride the trade winds”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across the Atlantic Ocean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. . . 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globe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4495800" y="4349750"/>
            <a:ext cx="4495800" cy="2295525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. . and then turn northward and go along the coast</a:t>
            </a:r>
          </a:p>
          <a:p>
            <a:pPr algn="ctr"/>
            <a:r>
              <a:rPr lang="en-US" sz="2000" b="1">
                <a:solidFill>
                  <a:schemeClr val="bg2"/>
                </a:solidFill>
                <a:latin typeface="Comic Sans MS" pitchFamily="66" charset="0"/>
              </a:rPr>
              <a:t>(or the edge of the world!)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until the westerly winds could push their ships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back to Europe.</a:t>
            </a:r>
          </a:p>
        </p:txBody>
      </p:sp>
      <p:pic>
        <p:nvPicPr>
          <p:cNvPr id="13316" name="Picture 7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875" y="152400"/>
            <a:ext cx="26003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lobe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495800" y="4349750"/>
            <a:ext cx="4495800" cy="235585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That is why explorers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often landed on islands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in the Caribbean Sea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rather than the coasts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North America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 or South America.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143000" y="3124200"/>
            <a:ext cx="3048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1219200" y="3200400"/>
            <a:ext cx="152400" cy="152400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25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52400" y="4699000"/>
            <a:ext cx="3429000" cy="162560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Now let’s look at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how this worked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during the era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colonial trade. 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25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globe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68611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2400" y="4699000"/>
            <a:ext cx="3429000" cy="162560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Ships from Europe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would first go south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along the coast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Africa.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25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globe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68611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globe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68611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52400" y="4724400"/>
            <a:ext cx="3429000" cy="162560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Then they turned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and headed west,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pushed by the wind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 from the east.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lobe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25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52400" y="4724400"/>
            <a:ext cx="3429000" cy="162560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 trade winds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could take them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quickly across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 Atlantic Ocean.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1295400" y="1600200"/>
            <a:ext cx="6629400" cy="2677656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2"/>
                </a:solidFill>
              </a:rPr>
              <a:t/>
            </a:r>
            <a:br>
              <a:rPr lang="en-US" sz="2000" b="1" dirty="0">
                <a:solidFill>
                  <a:schemeClr val="bg2"/>
                </a:solidFill>
              </a:rPr>
            </a:br>
            <a:r>
              <a:rPr lang="en-US" sz="4000" b="1" dirty="0">
                <a:solidFill>
                  <a:schemeClr val="bg2"/>
                </a:solidFill>
                <a:latin typeface="Comic Sans MS" pitchFamily="66" charset="0"/>
              </a:rPr>
              <a:t>Background for the</a:t>
            </a:r>
            <a:br>
              <a:rPr lang="en-US" sz="4000" b="1" dirty="0">
                <a:solidFill>
                  <a:schemeClr val="bg2"/>
                </a:solidFill>
                <a:latin typeface="Comic Sans MS" pitchFamily="66" charset="0"/>
              </a:rPr>
            </a:br>
            <a:r>
              <a:rPr lang="en-US" sz="4000" b="1" dirty="0">
                <a:solidFill>
                  <a:schemeClr val="bg2"/>
                </a:solidFill>
                <a:latin typeface="Comic Sans MS" pitchFamily="66" charset="0"/>
              </a:rPr>
              <a:t>Atlantic Trade Triangle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2"/>
                </a:solidFill>
                <a:latin typeface="Comic Sans MS" pitchFamily="66" charset="0"/>
              </a:rPr>
              <a:t>Global </a:t>
            </a:r>
            <a:r>
              <a:rPr lang="en-US" sz="3200" b="1" dirty="0" smtClean="0">
                <a:solidFill>
                  <a:schemeClr val="bg2"/>
                </a:solidFill>
                <a:latin typeface="Comic Sans MS" pitchFamily="66" charset="0"/>
              </a:rPr>
              <a:t>Winds</a:t>
            </a:r>
            <a:r>
              <a:rPr lang="en-US" sz="4800" b="1" dirty="0">
                <a:solidFill>
                  <a:schemeClr val="bg2"/>
                </a:solidFill>
              </a:rPr>
              <a:t/>
            </a:r>
            <a:br>
              <a:rPr lang="en-US" sz="4800" b="1" dirty="0">
                <a:solidFill>
                  <a:schemeClr val="bg2"/>
                </a:solidFill>
              </a:rPr>
            </a:br>
            <a:endParaRPr lang="en-US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52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lobe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52400" y="4714875"/>
            <a:ext cx="3429000" cy="162560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Then they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would go north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along the coast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North America.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lobe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2400" y="4714875"/>
            <a:ext cx="3352800" cy="162560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Finally, they used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 westerly wind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to push them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 back to Europe.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Summary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From the British point of view,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the North Atlantic winds were like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an automatic gold-delivery system.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100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Spanish ships went to the Americas,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loaded up with treasure, and then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had to sail close to England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on their way back home.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And that is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the geographic setting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for the Spanish Armada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and, later,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the Triangle Trade.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45820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7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458200" cy="61626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3657600" y="2819400"/>
            <a:ext cx="685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447800" y="2775856"/>
            <a:ext cx="762000" cy="500743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590800" y="4267200"/>
            <a:ext cx="457200" cy="500743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514600" y="3657600"/>
            <a:ext cx="457200" cy="500743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4513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458200" cy="61626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3429000" y="2253344"/>
            <a:ext cx="1181100" cy="522512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286000" y="2362200"/>
            <a:ext cx="762000" cy="500743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295400" y="2275113"/>
            <a:ext cx="457200" cy="500743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805056" y="4397830"/>
            <a:ext cx="762000" cy="6096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3987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458200" cy="61626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 rot="1351565">
            <a:off x="2566182" y="3466610"/>
            <a:ext cx="848636" cy="324264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21194112" flipH="1">
            <a:off x="3352799" y="3270478"/>
            <a:ext cx="664029" cy="387122"/>
          </a:xfrm>
          <a:prstGeom prst="rightArrow">
            <a:avLst/>
          </a:prstGeom>
          <a:solidFill>
            <a:schemeClr val="accent1"/>
          </a:solidFill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271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lobe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75" y="-1450975"/>
            <a:ext cx="68611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495800" y="5029200"/>
            <a:ext cx="4267200" cy="120015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PS. Benjamin Franklin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drew the first maps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this circulation.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75" y="0"/>
            <a:ext cx="845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419600" y="685800"/>
            <a:ext cx="3124200" cy="830263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Here is one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his maps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3400" y="3124200"/>
            <a:ext cx="3124200" cy="120015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He was especially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interested in the Gulf Stream.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953000" y="311150"/>
            <a:ext cx="3962400" cy="235585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Here is a globe,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viewed from an angle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that helps you focus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on the Atlantic Ocean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and the continents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around it.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587">
            <a:off x="1992313" y="2627313"/>
            <a:ext cx="5249862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88925" y="228600"/>
            <a:ext cx="4267200" cy="2538413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This is a modern map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showing the temperature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the surface water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in the Gulf Stream</a:t>
            </a:r>
          </a:p>
          <a:p>
            <a:pPr algn="ctr"/>
            <a:r>
              <a:rPr lang="en-US" b="1">
                <a:solidFill>
                  <a:schemeClr val="bg2"/>
                </a:solidFill>
                <a:latin typeface="Comic Sans MS" pitchFamily="66" charset="0"/>
              </a:rPr>
              <a:t>(red is warm, blue is cold).</a:t>
            </a:r>
          </a:p>
          <a:p>
            <a:pPr algn="ctr"/>
            <a:endParaRPr lang="en-US" sz="900" b="1">
              <a:solidFill>
                <a:schemeClr val="bg2"/>
              </a:solidFill>
              <a:latin typeface="Comic Sans MS" pitchFamily="66" charset="0"/>
            </a:endParaRPr>
          </a:p>
          <a:p>
            <a:pPr algn="ctr"/>
            <a:r>
              <a:rPr lang="en-US" b="1">
                <a:solidFill>
                  <a:schemeClr val="bg2"/>
                </a:solidFill>
                <a:latin typeface="Comic Sans MS" pitchFamily="66" charset="0"/>
              </a:rPr>
              <a:t>(National Oceanic and </a:t>
            </a:r>
          </a:p>
          <a:p>
            <a:pPr algn="ctr"/>
            <a:r>
              <a:rPr lang="en-US" b="1">
                <a:solidFill>
                  <a:schemeClr val="bg2"/>
                </a:solidFill>
                <a:latin typeface="Comic Sans MS" pitchFamily="66" charset="0"/>
              </a:rPr>
              <a:t>Atmospheric Administration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00" y="228600"/>
            <a:ext cx="1006841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1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562100" y="1194987"/>
            <a:ext cx="6019800" cy="4468026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33333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2015, Phil </a:t>
            </a:r>
            <a:r>
              <a:rPr lang="en-US" sz="1600" dirty="0" err="1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1. to help them review the workshop,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2. to show to colleagues or administrators,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3. to show the presentation in 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classrooms </a:t>
            </a:r>
            <a:b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or 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they lead at teacher conferences,</a:t>
            </a:r>
          </a:p>
          <a:p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4. to use individual frames (with attribution)</a:t>
            </a:r>
            <a:b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in their own class or conference presentations.</a:t>
            </a:r>
          </a:p>
          <a:p>
            <a:pPr algn="ctr"/>
            <a:endParaRPr lang="en-US" sz="900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</a:t>
            </a:r>
            <a:r>
              <a:rPr lang="en-US" sz="1600" u="sng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use,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posting frames on a personal blog</a:t>
            </a:r>
            <a:b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0830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953000" y="311150"/>
            <a:ext cx="3962400" cy="235585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Here is a globe,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viewed from an angle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that helps you focus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on the Atlantic Ocean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and the continents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around 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76200"/>
            <a:ext cx="4667250" cy="64960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05730" y="990600"/>
            <a:ext cx="14221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Europe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36641" y="2057400"/>
            <a:ext cx="1204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Africa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3429" y="2677886"/>
            <a:ext cx="1603324" cy="7591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2600"/>
              </a:lnSpc>
            </a:pPr>
            <a:r>
              <a:rPr lang="en-US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South</a:t>
            </a:r>
          </a:p>
          <a:p>
            <a:pPr algn="ctr">
              <a:lnSpc>
                <a:spcPts val="2600"/>
              </a:lnSpc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America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30486" y="872619"/>
            <a:ext cx="1603324" cy="7591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2600"/>
              </a:lnSpc>
            </a:pPr>
            <a:r>
              <a:rPr lang="en-US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North</a:t>
            </a:r>
          </a:p>
          <a:p>
            <a:pPr algn="ctr">
              <a:lnSpc>
                <a:spcPts val="2600"/>
              </a:lnSpc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America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9668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953000" y="304800"/>
            <a:ext cx="3962400" cy="235585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 orange square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marks the location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the Cape Verde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Islands, which were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an important stop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for sailing ships.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124200" y="3733800"/>
            <a:ext cx="3048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200400" y="3810000"/>
            <a:ext cx="152400" cy="152400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6" name="Picture 7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084763"/>
            <a:ext cx="23590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lobeTW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953000" y="304800"/>
            <a:ext cx="3962400" cy="156966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Near these islands, 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the wind blows 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from the northeast 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 most of the time</a:t>
            </a:r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.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124200" y="3733800"/>
            <a:ext cx="3048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Oval 6"/>
          <p:cNvSpPr>
            <a:spLocks noChangeArrowheads="1"/>
          </p:cNvSpPr>
          <p:nvPr/>
        </p:nvSpPr>
        <p:spPr bwMode="auto">
          <a:xfrm>
            <a:off x="3200400" y="3810000"/>
            <a:ext cx="152400" cy="152400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0" name="Picture 9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084763"/>
            <a:ext cx="23590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lobeTW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953000" y="304800"/>
            <a:ext cx="3962400" cy="156966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Near these islands, 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the wind blows 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from the northeast 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 most of the time</a:t>
            </a:r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.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124200" y="3733800"/>
            <a:ext cx="3048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Oval 6"/>
          <p:cNvSpPr>
            <a:spLocks noChangeArrowheads="1"/>
          </p:cNvSpPr>
          <p:nvPr/>
        </p:nvSpPr>
        <p:spPr bwMode="auto">
          <a:xfrm>
            <a:off x="3200400" y="3810000"/>
            <a:ext cx="152400" cy="152400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0" name="Picture 9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873062"/>
            <a:ext cx="23590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191000" y="3581400"/>
            <a:ext cx="3962400" cy="156966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This was </a:t>
            </a:r>
            <a:r>
              <a:rPr lang="en-US" sz="2400" b="1" u="sng" dirty="0" smtClean="0">
                <a:solidFill>
                  <a:schemeClr val="bg2"/>
                </a:solidFill>
                <a:latin typeface="Comic Sans MS" pitchFamily="66" charset="0"/>
              </a:rPr>
              <a:t>good</a:t>
            </a:r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 news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if you wanted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to go west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in a sailing ship.</a:t>
            </a:r>
            <a:endParaRPr lang="en-US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33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SailingShipR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0" y="3657600"/>
            <a:ext cx="2014538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1" descr="globeTW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0"/>
            <a:ext cx="703738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4648200" y="1947208"/>
            <a:ext cx="3429000" cy="1938992"/>
          </a:xfrm>
          <a:prstGeom prst="rect">
            <a:avLst/>
          </a:prstGeom>
          <a:solidFill>
            <a:srgbClr val="FF5050"/>
          </a:solidFill>
          <a:ln w="73025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This was </a:t>
            </a:r>
            <a:r>
              <a:rPr lang="en-US" sz="2400" b="1" u="sng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bad</a:t>
            </a:r>
            <a:r>
              <a:rPr lang="en-US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news</a:t>
            </a:r>
          </a:p>
          <a:p>
            <a:pPr algn="ctr"/>
            <a:r>
              <a:rPr lang="en-US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if you </a:t>
            </a: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thought</a:t>
            </a:r>
          </a:p>
          <a:p>
            <a:pPr algn="ctr"/>
            <a:r>
              <a:rPr lang="en-US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that a flat world</a:t>
            </a:r>
          </a:p>
          <a:p>
            <a:pPr algn="ctr"/>
            <a:r>
              <a:rPr lang="en-US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had an edge</a:t>
            </a:r>
            <a:endParaRPr lang="en-US" sz="2400" b="1" dirty="0">
              <a:solidFill>
                <a:schemeClr val="bg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to the west!</a:t>
            </a:r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173" name="Rectangle 13"/>
          <p:cNvSpPr>
            <a:spLocks noChangeArrowheads="1"/>
          </p:cNvSpPr>
          <p:nvPr/>
        </p:nvSpPr>
        <p:spPr bwMode="auto">
          <a:xfrm>
            <a:off x="3124200" y="3733800"/>
            <a:ext cx="3048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Oval 14"/>
          <p:cNvSpPr>
            <a:spLocks noChangeArrowheads="1"/>
          </p:cNvSpPr>
          <p:nvPr/>
        </p:nvSpPr>
        <p:spPr bwMode="auto">
          <a:xfrm>
            <a:off x="3200400" y="3810000"/>
            <a:ext cx="152400" cy="152400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953000" y="2514600"/>
            <a:ext cx="3962400" cy="89535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What would you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do about this?</a:t>
            </a:r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8196" name="Picture 5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084763"/>
            <a:ext cx="23590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488</TotalTime>
  <Words>549</Words>
  <Application>Microsoft Office PowerPoint</Application>
  <PresentationFormat>On-screen Show (4:3)</PresentationFormat>
  <Paragraphs>143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hunter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</dc:creator>
  <cp:lastModifiedBy>PG</cp:lastModifiedBy>
  <cp:revision>35</cp:revision>
  <dcterms:created xsi:type="dcterms:W3CDTF">2006-04-26T12:04:49Z</dcterms:created>
  <dcterms:modified xsi:type="dcterms:W3CDTF">2016-06-05T19:40:28Z</dcterms:modified>
</cp:coreProperties>
</file>