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81" r:id="rId4"/>
    <p:sldId id="282" r:id="rId5"/>
    <p:sldId id="283" r:id="rId6"/>
    <p:sldId id="301" r:id="rId7"/>
    <p:sldId id="286" r:id="rId8"/>
    <p:sldId id="289" r:id="rId9"/>
    <p:sldId id="291" r:id="rId10"/>
    <p:sldId id="290" r:id="rId11"/>
    <p:sldId id="292" r:id="rId12"/>
    <p:sldId id="293" r:id="rId13"/>
    <p:sldId id="294" r:id="rId14"/>
    <p:sldId id="284" r:id="rId15"/>
    <p:sldId id="295" r:id="rId16"/>
    <p:sldId id="296" r:id="rId17"/>
    <p:sldId id="297" r:id="rId18"/>
    <p:sldId id="299" r:id="rId19"/>
    <p:sldId id="300" r:id="rId20"/>
    <p:sldId id="302" r:id="rId21"/>
    <p:sldId id="280" r:id="rId22"/>
    <p:sldId id="310" r:id="rId23"/>
    <p:sldId id="305" r:id="rId24"/>
    <p:sldId id="306" r:id="rId25"/>
    <p:sldId id="303" r:id="rId26"/>
    <p:sldId id="307" r:id="rId27"/>
    <p:sldId id="308" r:id="rId28"/>
    <p:sldId id="309" r:id="rId29"/>
    <p:sldId id="311" r:id="rId30"/>
    <p:sldId id="312" r:id="rId31"/>
    <p:sldId id="323" r:id="rId32"/>
    <p:sldId id="269" r:id="rId33"/>
    <p:sldId id="314" r:id="rId34"/>
    <p:sldId id="315" r:id="rId35"/>
    <p:sldId id="316" r:id="rId36"/>
    <p:sldId id="317" r:id="rId37"/>
    <p:sldId id="320" r:id="rId38"/>
    <p:sldId id="322" r:id="rId39"/>
    <p:sldId id="321" r:id="rId40"/>
    <p:sldId id="318" r:id="rId41"/>
    <p:sldId id="319" r:id="rId42"/>
    <p:sldId id="325" r:id="rId43"/>
    <p:sldId id="324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FFCC"/>
    <a:srgbClr val="63252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737" autoAdjust="0"/>
  </p:normalViewPr>
  <p:slideViewPr>
    <p:cSldViewPr>
      <p:cViewPr varScale="1">
        <p:scale>
          <a:sx n="89" d="100"/>
          <a:sy n="89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718D-9C3C-4F7B-942F-61E75341FDE9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4F59A-5FCD-488B-8553-E19C01B90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6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F079-7948-4A0B-BE4F-DA773E4F7130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58641-0B46-466E-9EC2-8876317B4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1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C935E-DC47-489F-B045-D25BA02AE7C6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9BF8-62A0-42DA-AC16-2C8325540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519C1-F18F-48F6-83CF-7DCDE82C8F62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6E862-62A4-49FF-996E-2CB1F3085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87ADE-77FB-4737-BDAE-E96A8A0B79B8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2AA1-53C2-4DDF-97FB-6F38AD207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3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29CF-C569-4950-ACA8-AB81B71B4A17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7367-5C85-4618-9DA6-041FDD234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5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95096-F799-4360-A7A8-DDC58F523831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15119-4BA3-44D8-A22D-F89505B8E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BC556-B23E-476B-89A3-FA87640ACD30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250CA-1895-4E85-96B5-1D6E1CE08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4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DCDEA-A4C9-4DF9-9AEB-26E963988B01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164A-5B53-4703-8F7D-9BFFBD4EF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1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45C6-E4ED-42CA-90D7-AA37B647BB12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2D06F-3DE8-4AAD-BCCC-9C4FE7F7C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6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70C7-B0DC-4EB7-B9A3-09305CC6C0DF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2E020-BC77-4697-8756-DC7434E80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9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030297-F3FC-403C-BFC7-03CB21491602}" type="datetimeFigureOut">
              <a:rPr lang="en-US"/>
              <a:pPr>
                <a:defRPr/>
              </a:pPr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F4C242-2A05-4BA2-8322-E69FC4C21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FFFFCC"/>
                </a:solidFill>
                <a:latin typeface="Comic Sans MS" pitchFamily="66" charset="0"/>
              </a:rPr>
              <a:t>Geographic </a:t>
            </a:r>
            <a:br>
              <a:rPr lang="en-US" altLang="en-US" sz="4000" smtClean="0">
                <a:solidFill>
                  <a:srgbClr val="FFFFCC"/>
                </a:solidFill>
                <a:latin typeface="Comic Sans MS" pitchFamily="66" charset="0"/>
              </a:rPr>
            </a:br>
            <a:r>
              <a:rPr lang="en-US" altLang="en-US" sz="4000" smtClean="0">
                <a:solidFill>
                  <a:srgbClr val="FFFFCC"/>
                </a:solidFill>
                <a:latin typeface="Comic Sans MS" pitchFamily="66" charset="0"/>
              </a:rPr>
              <a:t>Conditions and Connections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886200"/>
            <a:ext cx="6400800" cy="17526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FFCC"/>
                </a:solidFill>
                <a:latin typeface="Comic Sans MS" pitchFamily="66" charset="0"/>
              </a:rPr>
              <a:t>Today, we will focus on the difference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FFCC"/>
                </a:solidFill>
                <a:latin typeface="Comic Sans MS" pitchFamily="66" charset="0"/>
              </a:rPr>
              <a:t>   between a geographic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condition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Comic Sans MS" pitchFamily="66" charset="0"/>
              </a:rPr>
              <a:t>   </a:t>
            </a:r>
            <a:r>
              <a:rPr lang="en-US" sz="2400" dirty="0" smtClean="0">
                <a:solidFill>
                  <a:srgbClr val="FFFFCC"/>
                </a:solidFill>
                <a:latin typeface="Comic Sans MS" pitchFamily="66" charset="0"/>
              </a:rPr>
              <a:t>and a geographic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connection</a:t>
            </a:r>
          </a:p>
        </p:txBody>
      </p:sp>
      <p:sp>
        <p:nvSpPr>
          <p:cNvPr id="2052" name="Subtitle 2"/>
          <p:cNvSpPr txBox="1">
            <a:spLocks/>
          </p:cNvSpPr>
          <p:nvPr/>
        </p:nvSpPr>
        <p:spPr bwMode="auto">
          <a:xfrm>
            <a:off x="2057400" y="5905500"/>
            <a:ext cx="6400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>
                <a:solidFill>
                  <a:srgbClr val="FFFFCC"/>
                </a:solidFill>
                <a:latin typeface="Comic Sans MS" pitchFamily="66" charset="0"/>
              </a:rPr>
              <a:t>(and why the difference is important).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04800" y="2286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© 2015 P </a:t>
            </a:r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Gersmehl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Michigan Geographic Alliance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914400" y="3048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rgbClr val="92D050"/>
                </a:solidFill>
                <a:latin typeface="Comic Sans MS" pitchFamily="66" charset="0"/>
              </a:rPr>
              <a:t>Advantage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: </a:t>
            </a:r>
            <a:r>
              <a:rPr lang="en-US" sz="2400" dirty="0">
                <a:solidFill>
                  <a:srgbClr val="FFFFCC"/>
                </a:solidFill>
                <a:latin typeface="Comic Sans MS" pitchFamily="66" charset="0"/>
              </a:rPr>
              <a:t>people cannot blame anyone else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FFCC"/>
                </a:solidFill>
                <a:latin typeface="Comic Sans MS" pitchFamily="66" charset="0"/>
              </a:rPr>
              <a:t>                            when they get what they voted for.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914400" y="4343400"/>
            <a:ext cx="7620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rgbClr val="FFC000"/>
                </a:solidFill>
                <a:latin typeface="Comic Sans MS" pitchFamily="66" charset="0"/>
              </a:rPr>
              <a:t>Disadvantage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: </a:t>
            </a:r>
            <a:r>
              <a:rPr lang="en-US" sz="2400" dirty="0">
                <a:solidFill>
                  <a:srgbClr val="FFFFCC"/>
                </a:solidFill>
                <a:latin typeface="Comic Sans MS" pitchFamily="66" charset="0"/>
              </a:rPr>
              <a:t>it takes time and effort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FFCC"/>
                </a:solidFill>
                <a:latin typeface="Comic Sans MS" pitchFamily="66" charset="0"/>
              </a:rPr>
              <a:t>                                  to gain the knowledge needed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FFCC"/>
                </a:solidFill>
                <a:latin typeface="Comic Sans MS" pitchFamily="66" charset="0"/>
              </a:rPr>
              <a:t>                                    to cast an informed vote.</a:t>
            </a:r>
          </a:p>
        </p:txBody>
      </p:sp>
      <p:sp>
        <p:nvSpPr>
          <p:cNvPr id="11269" name="Subtitle 2"/>
          <p:cNvSpPr txBox="1">
            <a:spLocks/>
          </p:cNvSpPr>
          <p:nvPr/>
        </p:nvSpPr>
        <p:spPr bwMode="auto">
          <a:xfrm>
            <a:off x="228600" y="182880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rgbClr val="FFFFCC"/>
                </a:solidFill>
                <a:latin typeface="Comic Sans MS" pitchFamily="66" charset="0"/>
              </a:rPr>
              <a:t>Asking you to vote after looking at a simple map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rgbClr val="FFFFCC"/>
                </a:solidFill>
                <a:latin typeface="Comic Sans MS" pitchFamily="66" charset="0"/>
              </a:rPr>
              <a:t>highlights a basic issue about democracy: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2"/>
          <p:cNvSpPr>
            <a:spLocks noGrp="1"/>
          </p:cNvSpPr>
          <p:nvPr>
            <p:ph type="subTitle" idx="1"/>
          </p:nvPr>
        </p:nvSpPr>
        <p:spPr>
          <a:xfrm>
            <a:off x="762000" y="304800"/>
            <a:ext cx="76200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Here is that map again,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with your five choices on it.</a:t>
            </a:r>
          </a:p>
          <a:p>
            <a:pPr eaLnBrk="1" hangingPunct="1">
              <a:spcBef>
                <a:spcPct val="0"/>
              </a:spcBef>
            </a:pPr>
            <a:endParaRPr lang="en-US" altLang="en-US" sz="900" smtClean="0">
              <a:solidFill>
                <a:srgbClr val="FFFFCC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What else would you like to know?</a:t>
            </a:r>
          </a:p>
        </p:txBody>
      </p:sp>
      <p:pic>
        <p:nvPicPr>
          <p:cNvPr id="12291" name="Picture 2" descr="D:\PHIL\JUNK\ESRI SpatThinkBook\E4 Connections\JamestowneM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862138"/>
            <a:ext cx="4603750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762000" y="304800"/>
            <a:ext cx="76200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Here is that map again,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with your five choices on it.</a:t>
            </a:r>
          </a:p>
          <a:p>
            <a:pPr eaLnBrk="1" hangingPunct="1">
              <a:spcBef>
                <a:spcPct val="0"/>
              </a:spcBef>
            </a:pPr>
            <a:endParaRPr lang="en-US" altLang="en-US" sz="900" smtClean="0">
              <a:solidFill>
                <a:srgbClr val="FFFFCC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What else would you like to know?</a:t>
            </a:r>
          </a:p>
        </p:txBody>
      </p:sp>
      <p:pic>
        <p:nvPicPr>
          <p:cNvPr id="13315" name="Picture 2" descr="D:\PHIL\JUNK\ESRI SpatThinkBook\E4 Connections\JamestowneM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862138"/>
            <a:ext cx="4603750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914400" y="2514600"/>
            <a:ext cx="5638800" cy="2438400"/>
          </a:xfrm>
          <a:prstGeom prst="wedgeRoundRectCallout">
            <a:avLst>
              <a:gd name="adj1" fmla="val 24398"/>
              <a:gd name="adj2" fmla="val 9114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For one thing, it might help to know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how big this area is.</a:t>
            </a:r>
          </a:p>
          <a:p>
            <a:pPr algn="ctr">
              <a:defRPr/>
            </a:pPr>
            <a:endParaRPr lang="en-US" sz="1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map is about 33 miles wide. 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How long would it take 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to walk that far?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762000" y="304800"/>
            <a:ext cx="76200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Here is that map again,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with your five choices on it.</a:t>
            </a:r>
          </a:p>
          <a:p>
            <a:pPr eaLnBrk="1" hangingPunct="1">
              <a:spcBef>
                <a:spcPct val="0"/>
              </a:spcBef>
            </a:pPr>
            <a:endParaRPr lang="en-US" altLang="en-US" sz="900" smtClean="0">
              <a:solidFill>
                <a:srgbClr val="FFFFCC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What else would you like to know?</a:t>
            </a:r>
          </a:p>
        </p:txBody>
      </p:sp>
      <p:pic>
        <p:nvPicPr>
          <p:cNvPr id="14339" name="Picture 2" descr="D:\PHIL\JUNK\ESRI SpatThinkBook\E4 Connections\JamestowneM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862138"/>
            <a:ext cx="4603750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914400" y="2514600"/>
            <a:ext cx="5638800" cy="2438400"/>
          </a:xfrm>
          <a:prstGeom prst="wedgeRoundRectCallout">
            <a:avLst>
              <a:gd name="adj1" fmla="val 24398"/>
              <a:gd name="adj2" fmla="val 9114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For one thing, it might help to know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how big this area is.</a:t>
            </a:r>
          </a:p>
          <a:p>
            <a:pPr algn="ctr">
              <a:defRPr/>
            </a:pPr>
            <a:endParaRPr lang="en-US" sz="1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map is about 33 miles wide. 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How long would it take 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to walk that far?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019800" y="3505200"/>
            <a:ext cx="2667000" cy="2971800"/>
          </a:xfrm>
          <a:prstGeom prst="wedgeRoundRectCallout">
            <a:avLst>
              <a:gd name="adj1" fmla="val 9465"/>
              <a:gd name="adj2" fmla="val 49822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omic Sans MS" pitchFamily="66" charset="0"/>
              </a:rPr>
              <a:t>About two days, through the kind  </a:t>
            </a:r>
          </a:p>
          <a:p>
            <a:pPr algn="ctr">
              <a:defRPr/>
            </a:pP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omic Sans MS" pitchFamily="66" charset="0"/>
              </a:rPr>
              <a:t>of hilly forest </a:t>
            </a:r>
          </a:p>
          <a:p>
            <a:pPr algn="ctr">
              <a:defRPr/>
            </a:pP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omic Sans MS" pitchFamily="66" charset="0"/>
              </a:rPr>
              <a:t>your scouts say </a:t>
            </a:r>
          </a:p>
          <a:p>
            <a:pPr algn="ctr">
              <a:defRPr/>
            </a:pP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omic Sans MS" pitchFamily="66" charset="0"/>
              </a:rPr>
              <a:t>is growing </a:t>
            </a:r>
          </a:p>
          <a:p>
            <a:pPr algn="ctr">
              <a:defRPr/>
            </a:pP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omic Sans MS" pitchFamily="66" charset="0"/>
              </a:rPr>
              <a:t>  in this area.</a:t>
            </a:r>
            <a:endParaRPr lang="en-US" sz="1600" dirty="0">
              <a:solidFill>
                <a:schemeClr val="tx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219200"/>
            <a:ext cx="7162800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Before we go any farther,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maybe we should make sure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   that we all know what is meant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       by the concept of “location.”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905000"/>
            <a:ext cx="7162800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To a geographer,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the idea of location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has two parts: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362200" y="3352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Conditions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in a specific place,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5715000" y="3429000"/>
            <a:ext cx="289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>
                <a:solidFill>
                  <a:srgbClr val="FFFF00"/>
                </a:solidFill>
                <a:latin typeface="Comic Sans MS" pitchFamily="66" charset="0"/>
              </a:rPr>
              <a:t>right there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905000"/>
            <a:ext cx="7162800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To a geographer,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the idea of location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has two parts: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362200" y="3352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Conditions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in a specific place,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419600" y="6096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Cold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46482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Trees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181600" y="48006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Rainy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6400800" y="22860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dirty="0">
                <a:solidFill>
                  <a:srgbClr val="FF99CC"/>
                </a:solidFill>
                <a:latin typeface="Comic Sans MS" pitchFamily="66" charset="0"/>
              </a:rPr>
              <a:t> Low</a:t>
            </a:r>
            <a:br>
              <a:rPr lang="en-US" sz="6000" dirty="0">
                <a:solidFill>
                  <a:srgbClr val="FF99CC"/>
                </a:solidFill>
                <a:latin typeface="Comic Sans MS" pitchFamily="66" charset="0"/>
              </a:rPr>
            </a:br>
            <a:r>
              <a:rPr lang="en-US" sz="6000" dirty="0">
                <a:solidFill>
                  <a:srgbClr val="FF99CC"/>
                </a:solidFill>
                <a:latin typeface="Comic Sans MS" pitchFamily="66" charset="0"/>
              </a:rPr>
              <a:t>Hills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914400" y="6858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 Bears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3505200" y="45720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 Sandy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495800" y="15240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6000">
                <a:solidFill>
                  <a:srgbClr val="FF99CC"/>
                </a:solidFill>
                <a:latin typeface="Comic Sans MS" pitchFamily="66" charset="0"/>
              </a:rPr>
              <a:t> Iron ore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905000"/>
            <a:ext cx="7162800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To a geographer,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the idea of location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has two parts: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362200" y="3352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Conditions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in a specific place, </a:t>
            </a:r>
          </a:p>
        </p:txBody>
      </p:sp>
      <p:sp>
        <p:nvSpPr>
          <p:cNvPr id="18436" name="Subtitle 2"/>
          <p:cNvSpPr txBox="1">
            <a:spLocks/>
          </p:cNvSpPr>
          <p:nvPr/>
        </p:nvSpPr>
        <p:spPr bwMode="auto">
          <a:xfrm>
            <a:off x="1981200" y="48006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en-US" sz="2400">
                <a:solidFill>
                  <a:srgbClr val="FFFF00"/>
                </a:solidFill>
                <a:latin typeface="Comic Sans MS" pitchFamily="66" charset="0"/>
              </a:rPr>
              <a:t>Can you name a kind of place condition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400">
                <a:solidFill>
                  <a:srgbClr val="FFFF00"/>
                </a:solidFill>
                <a:latin typeface="Comic Sans MS" pitchFamily="66" charset="0"/>
              </a:rPr>
              <a:t>   that did </a:t>
            </a:r>
            <a:r>
              <a:rPr lang="en-US" altLang="en-US" sz="2400" u="sng">
                <a:solidFill>
                  <a:srgbClr val="FFFF00"/>
                </a:solidFill>
                <a:latin typeface="Comic Sans MS" pitchFamily="66" charset="0"/>
              </a:rPr>
              <a:t>not</a:t>
            </a:r>
            <a:r>
              <a:rPr lang="en-US" altLang="en-US" sz="2400">
                <a:solidFill>
                  <a:srgbClr val="FFFF00"/>
                </a:solidFill>
                <a:latin typeface="Comic Sans MS" pitchFamily="66" charset="0"/>
              </a:rPr>
              <a:t> flash on the screen?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905000"/>
            <a:ext cx="7162800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To a geographer,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the idea of location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has two parts: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362200" y="3352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Conditions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            in a specific place,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419600" y="6096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6000">
                <a:solidFill>
                  <a:srgbClr val="66FFCC"/>
                </a:solidFill>
                <a:latin typeface="Comic Sans MS" pitchFamily="66" charset="0"/>
              </a:rPr>
              <a:t>Road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609600" y="54864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6000">
                <a:solidFill>
                  <a:srgbClr val="66FFCC"/>
                </a:solidFill>
                <a:latin typeface="Comic Sans MS" pitchFamily="66" charset="0"/>
              </a:rPr>
              <a:t>Upstream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562600" y="1981200"/>
            <a:ext cx="3505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dirty="0">
                <a:solidFill>
                  <a:srgbClr val="66FFCC"/>
                </a:solidFill>
                <a:latin typeface="Comic Sans MS" pitchFamily="66" charset="0"/>
              </a:rPr>
              <a:t>Far from</a:t>
            </a:r>
            <a:br>
              <a:rPr lang="en-US" sz="6000" dirty="0">
                <a:solidFill>
                  <a:srgbClr val="66FFCC"/>
                </a:solidFill>
                <a:latin typeface="Comic Sans MS" pitchFamily="66" charset="0"/>
              </a:rPr>
            </a:br>
            <a:r>
              <a:rPr lang="en-US" sz="6000" dirty="0">
                <a:solidFill>
                  <a:srgbClr val="66FFCC"/>
                </a:solidFill>
                <a:latin typeface="Comic Sans MS" pitchFamily="66" charset="0"/>
              </a:rPr>
              <a:t>    camp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066800" y="685800"/>
            <a:ext cx="350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6000">
                <a:solidFill>
                  <a:srgbClr val="66FFCC"/>
                </a:solidFill>
                <a:latin typeface="Comic Sans MS" pitchFamily="66" charset="0"/>
              </a:rPr>
              <a:t> Canal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6400800" y="41910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6000">
                <a:solidFill>
                  <a:srgbClr val="66FFCC"/>
                </a:solidFill>
                <a:latin typeface="Comic Sans MS" pitchFamily="66" charset="0"/>
              </a:rPr>
              <a:t> Trade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609600" y="38862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6000">
                <a:solidFill>
                  <a:srgbClr val="66FFCC"/>
                </a:solidFill>
                <a:latin typeface="Comic Sans MS" pitchFamily="66" charset="0"/>
              </a:rPr>
              <a:t> Treaty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362200" y="4876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Connections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          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with other places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905000"/>
            <a:ext cx="7162800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To a geographer,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the idea of location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has two parts: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362200" y="3352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Conditions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in a specific place,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362200" y="4876800"/>
            <a:ext cx="716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The</a:t>
            </a:r>
            <a:r>
              <a:rPr lang="en-US" sz="40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66" charset="0"/>
              </a:rPr>
              <a:t>Connections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                          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with other places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953000" y="381000"/>
            <a:ext cx="449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Can you name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any kind of connection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that did </a:t>
            </a:r>
            <a:r>
              <a:rPr lang="en-US" sz="2400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not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flash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on the screen?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1219200" y="2057400"/>
            <a:ext cx="65532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You will investigate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a real place,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at a real time in history.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smtClean="0">
              <a:solidFill>
                <a:srgbClr val="FFFF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305800" cy="24384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To make sure you understand the distinction,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     here is a quick review. When you click, a phrase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     will flash on the screen.  Decide whether the phrase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     is a geographic condition or connection. Then click.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286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Condition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943600" y="27432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Geographic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Comic Sans MS" pitchFamily="66" charset="0"/>
              </a:rPr>
              <a:t>Connection</a:t>
            </a:r>
            <a:endParaRPr lang="en-U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3048000" y="22098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Fertile soil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971800" y="22098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Close to town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2286000" y="2209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Upstream from swamp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2362200" y="2209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Good well water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362200" y="2209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Part of NATO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2514600" y="2209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Level land for house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664 C -0.01527 0.11882 -0.03038 0.25451 -0.08385 0.29912 C -0.13715 0.34397 -0.28142 0.2589 -0.32083 0.25104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18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436E-6 C 0.01441 0.13546 0.02865 0.27115 0.07934 0.31577 C 0.12986 0.36061 0.26667 0.27554 0.30417 0.26769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436E-6 C 0.01059 0.18539 0.02118 0.37101 0.05868 0.43227 C 0.09601 0.49376 0.19723 0.37702 0.225 0.36639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436E-6 C -0.01527 0.17707 -0.03003 0.35437 -0.08281 0.41285 C -0.13541 0.47157 -0.27777 0.36015 -0.31666 0.34998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23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436E-6 C 0.01407 0.23116 0.02795 0.46255 0.07726 0.53907 C 0.12639 0.61581 0.25938 0.47018 0.29584 0.45701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3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6436E-6 C -0.01354 0.23093 -0.02691 0.46232 -0.07413 0.53884 C -0.12118 0.61581 -0.24861 0.46995 -0.28333 0.45677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307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ubtitle 2"/>
          <p:cNvSpPr>
            <a:spLocks noGrp="1"/>
          </p:cNvSpPr>
          <p:nvPr>
            <p:ph type="subTitle" idx="1"/>
          </p:nvPr>
        </p:nvSpPr>
        <p:spPr>
          <a:xfrm>
            <a:off x="0" y="457200"/>
            <a:ext cx="91440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Here is that simple map again,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with the five suggested locations for your town.</a:t>
            </a:r>
            <a:endParaRPr lang="en-US" altLang="en-US" sz="2000" smtClean="0">
              <a:solidFill>
                <a:srgbClr val="FFFFCC"/>
              </a:solidFill>
              <a:latin typeface="Comic Sans MS" pitchFamily="66" charset="0"/>
            </a:endParaRPr>
          </a:p>
        </p:txBody>
      </p:sp>
      <p:pic>
        <p:nvPicPr>
          <p:cNvPr id="22531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60216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638800" y="2286000"/>
            <a:ext cx="3200400" cy="2438400"/>
          </a:xfrm>
          <a:prstGeom prst="wedgeRoundRectCallout">
            <a:avLst>
              <a:gd name="adj1" fmla="val -86009"/>
              <a:gd name="adj2" fmla="val 3232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Is it easier to see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geographic conditions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or 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geographic connections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on a simple map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like this one?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title 2"/>
          <p:cNvSpPr>
            <a:spLocks noGrp="1"/>
          </p:cNvSpPr>
          <p:nvPr>
            <p:ph type="subTitle" idx="1"/>
          </p:nvPr>
        </p:nvSpPr>
        <p:spPr>
          <a:xfrm>
            <a:off x="0" y="381000"/>
            <a:ext cx="91440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400 years ago, a key geographic connection was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the possibility of unfriendly neighbors.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With that in mind, which location would you choose ?</a:t>
            </a:r>
            <a:endParaRPr lang="en-US" altLang="en-US" sz="2000" smtClean="0">
              <a:solidFill>
                <a:srgbClr val="FFFFCC"/>
              </a:solidFill>
              <a:latin typeface="Comic Sans MS" pitchFamily="66" charset="0"/>
            </a:endParaRPr>
          </a:p>
        </p:txBody>
      </p:sp>
      <p:pic>
        <p:nvPicPr>
          <p:cNvPr id="23555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60216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000"/>
            <a:ext cx="91440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FFCC"/>
                </a:solidFill>
                <a:latin typeface="Comic Sans MS" pitchFamily="66" charset="0"/>
              </a:rPr>
              <a:t>The map now includes symbols that show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swampy areas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FFCC"/>
                </a:solidFill>
                <a:latin typeface="Comic Sans MS" pitchFamily="66" charset="0"/>
              </a:rPr>
              <a:t>Swamps can make it hard to travel, farm, or build houses.</a:t>
            </a:r>
            <a:endParaRPr lang="en-US" sz="2000" dirty="0" smtClean="0">
              <a:solidFill>
                <a:srgbClr val="FFFFCC"/>
              </a:solidFill>
              <a:latin typeface="Comic Sans MS" pitchFamily="66" charset="0"/>
            </a:endParaRPr>
          </a:p>
        </p:txBody>
      </p:sp>
      <p:pic>
        <p:nvPicPr>
          <p:cNvPr id="24579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60216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257800" y="2286000"/>
            <a:ext cx="3581400" cy="1676400"/>
          </a:xfrm>
          <a:prstGeom prst="wedgeRoundRectCallout">
            <a:avLst>
              <a:gd name="adj1" fmla="val -75997"/>
              <a:gd name="adj2" fmla="val 3874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Is a swampy area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 geographic condition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or 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 geographic connection?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0" y="29718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Swamps  </a:t>
            </a:r>
            <a:br>
              <a:rPr lang="en-US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(also called marshes or bogs)  </a:t>
            </a:r>
            <a:br>
              <a:rPr lang="en-US" sz="18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areas of shallow water.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often filled</a:t>
            </a:r>
            <a:br>
              <a:rPr lang="en-US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cattails, reeds, </a:t>
            </a:r>
            <a:br>
              <a:rPr lang="en-US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other water weeds</a:t>
            </a:r>
            <a:endParaRPr lang="en-US" sz="20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ubtitle 2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91440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Now that you know what areas have swampy conditions,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which lettered place would you choose for your town?</a:t>
            </a:r>
            <a:endParaRPr lang="en-US" altLang="en-US" sz="2000" smtClean="0">
              <a:solidFill>
                <a:srgbClr val="FFFFCC"/>
              </a:solidFill>
              <a:latin typeface="Comic Sans MS" pitchFamily="66" charset="0"/>
            </a:endParaRPr>
          </a:p>
        </p:txBody>
      </p:sp>
      <p:pic>
        <p:nvPicPr>
          <p:cNvPr id="25603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60216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ubtitle 2"/>
          <p:cNvSpPr>
            <a:spLocks noGrp="1"/>
          </p:cNvSpPr>
          <p:nvPr>
            <p:ph type="subTitle" idx="1"/>
          </p:nvPr>
        </p:nvSpPr>
        <p:spPr>
          <a:xfrm>
            <a:off x="0" y="304800"/>
            <a:ext cx="91440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The map now has blue lines that show </a:t>
            </a:r>
            <a:r>
              <a:rPr lang="en-US" altLang="en-US" sz="2400" smtClean="0">
                <a:solidFill>
                  <a:srgbClr val="00B0F0"/>
                </a:solidFill>
                <a:latin typeface="Comic Sans MS" pitchFamily="66" charset="0"/>
              </a:rPr>
              <a:t>creeks and rivers</a:t>
            </a: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Notice that rivers flow in low areas,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which are often swampy in rainy climates.</a:t>
            </a:r>
            <a:endParaRPr lang="en-US" altLang="en-US" sz="2000" smtClean="0">
              <a:solidFill>
                <a:srgbClr val="FFFFCC"/>
              </a:solidFill>
              <a:latin typeface="Comic Sans MS" pitchFamily="66" charset="0"/>
            </a:endParaRPr>
          </a:p>
        </p:txBody>
      </p:sp>
      <p:pic>
        <p:nvPicPr>
          <p:cNvPr id="26627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60216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410200" y="2286000"/>
            <a:ext cx="3581400" cy="2209800"/>
          </a:xfrm>
          <a:prstGeom prst="wedgeRoundRectCallout">
            <a:avLst>
              <a:gd name="adj1" fmla="val -48963"/>
              <a:gd name="adj2" fmla="val 10527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Is a river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 geographic condition</a:t>
            </a:r>
          </a:p>
          <a:p>
            <a:pPr algn="ctr">
              <a:defRPr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 geographic connection?</a:t>
            </a:r>
          </a:p>
          <a:p>
            <a:pPr algn="ctr">
              <a:defRPr/>
            </a:pPr>
            <a:endParaRPr lang="en-US" sz="12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410200" y="2286000"/>
            <a:ext cx="3581400" cy="2209800"/>
          </a:xfrm>
          <a:prstGeom prst="wedgeRoundRectCallout">
            <a:avLst>
              <a:gd name="adj1" fmla="val -48963"/>
              <a:gd name="adj2" fmla="val 10527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Is a river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 geographic condition</a:t>
            </a:r>
          </a:p>
          <a:p>
            <a:pPr algn="ctr">
              <a:defRPr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 geographic connection?</a:t>
            </a:r>
          </a:p>
          <a:p>
            <a:pPr algn="ctr">
              <a:defRPr/>
            </a:pPr>
            <a:endParaRPr lang="en-US" sz="12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(Or can it be both?)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ubtitle 2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91440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Now that you know where the rivers are,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which place would you vote for as a town location?</a:t>
            </a:r>
          </a:p>
        </p:txBody>
      </p:sp>
      <p:pic>
        <p:nvPicPr>
          <p:cNvPr id="27651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60216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"/>
            <a:ext cx="91440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CC"/>
                </a:solidFill>
                <a:latin typeface="Comic Sans MS" pitchFamily="66" charset="0"/>
              </a:rPr>
              <a:t>The map now has a color to identify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saltwater marshes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CC"/>
                </a:solidFill>
                <a:latin typeface="Comic Sans MS" pitchFamily="66" charset="0"/>
              </a:rPr>
              <a:t>Unlike freshwater swamps near rivers, marshes near oceans often have salty water.  You can’t drink salty water!</a:t>
            </a:r>
            <a:endParaRPr lang="en-US" sz="2000" dirty="0" smtClean="0">
              <a:solidFill>
                <a:srgbClr val="FFFFCC"/>
              </a:solidFill>
              <a:latin typeface="Comic Sans MS" pitchFamily="66" charset="0"/>
            </a:endParaRPr>
          </a:p>
        </p:txBody>
      </p:sp>
      <p:pic>
        <p:nvPicPr>
          <p:cNvPr id="28675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60216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257800" y="2667000"/>
            <a:ext cx="3581400" cy="1828800"/>
          </a:xfrm>
          <a:prstGeom prst="wedgeRoundRectCallout">
            <a:avLst>
              <a:gd name="adj1" fmla="val -86527"/>
              <a:gd name="adj2" fmla="val -1771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Is salty well water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 geographic condition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or 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 geographic connection?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itle 2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91440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Now that you know about the quality of the water,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which place would you choose for your town?</a:t>
            </a:r>
            <a:endParaRPr lang="en-US" altLang="en-US" sz="2000" smtClean="0">
              <a:solidFill>
                <a:srgbClr val="FFFFCC"/>
              </a:solidFill>
              <a:latin typeface="Comic Sans MS" pitchFamily="66" charset="0"/>
            </a:endParaRPr>
          </a:p>
        </p:txBody>
      </p:sp>
      <p:pic>
        <p:nvPicPr>
          <p:cNvPr id="29699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60216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ubtitle 2"/>
          <p:cNvSpPr>
            <a:spLocks noGrp="1"/>
          </p:cNvSpPr>
          <p:nvPr>
            <p:ph type="subTitle" idx="1"/>
          </p:nvPr>
        </p:nvSpPr>
        <p:spPr>
          <a:xfrm>
            <a:off x="0" y="304800"/>
            <a:ext cx="91440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The map now uses a yellow color to show </a:t>
            </a:r>
            <a:r>
              <a:rPr lang="en-US" altLang="en-US" sz="2400" smtClean="0">
                <a:solidFill>
                  <a:srgbClr val="FFFF00"/>
                </a:solidFill>
                <a:latin typeface="Comic Sans MS" pitchFamily="66" charset="0"/>
              </a:rPr>
              <a:t>good cropland</a:t>
            </a: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Good cropland has fertile soil that is easy to work.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It also tends to be good for roads and buildings.</a:t>
            </a:r>
            <a:endParaRPr lang="en-US" altLang="en-US" sz="2000" smtClean="0">
              <a:solidFill>
                <a:srgbClr val="FFFFCC"/>
              </a:solidFill>
              <a:latin typeface="Comic Sans MS" pitchFamily="66" charset="0"/>
            </a:endParaRPr>
          </a:p>
        </p:txBody>
      </p:sp>
      <p:pic>
        <p:nvPicPr>
          <p:cNvPr id="30723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60216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257800" y="2667000"/>
            <a:ext cx="3581400" cy="1828800"/>
          </a:xfrm>
          <a:prstGeom prst="wedgeRoundRectCallout">
            <a:avLst>
              <a:gd name="adj1" fmla="val -95331"/>
              <a:gd name="adj2" fmla="val 3860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Is good cropland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 geographic condition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or 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 geographic connection?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057400"/>
            <a:ext cx="65532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You will investigate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 real place,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at a real time in history.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838200" y="3505200"/>
            <a:ext cx="7467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FFCC"/>
                </a:solidFill>
                <a:latin typeface="Comic Sans MS" pitchFamily="66" charset="0"/>
              </a:rPr>
              <a:t>You can try to figure out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FFCC"/>
                </a:solidFill>
                <a:latin typeface="Comic Sans MS" pitchFamily="66" charset="0"/>
              </a:rPr>
              <a:t>where in the world this is.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rgbClr val="FFFFCC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FFCC"/>
                </a:solidFill>
                <a:latin typeface="Comic Sans MS" pitchFamily="66" charset="0"/>
              </a:rPr>
              <a:t>We are keeping its identity secret, for now,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FFCC"/>
                </a:solidFill>
                <a:latin typeface="Comic Sans MS" pitchFamily="66" charset="0"/>
              </a:rPr>
              <a:t>in order to focus on a more important question.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rgbClr val="FFFF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60216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 bwMode="auto">
          <a:xfrm>
            <a:off x="0" y="5334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Now that you know about the quality of the land,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which place would you choose for your town?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60216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 bwMode="auto">
          <a:xfrm>
            <a:off x="0" y="5334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Which lettered place has the best </a:t>
            </a:r>
            <a:r>
              <a:rPr lang="en-US" sz="2400" u="sng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conditions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Which place has the best </a:t>
            </a:r>
            <a:r>
              <a:rPr lang="en-US" sz="2400" u="sng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connections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105400" y="2667000"/>
            <a:ext cx="3733800" cy="2286000"/>
          </a:xfrm>
          <a:prstGeom prst="wedgeRoundRectCallout">
            <a:avLst>
              <a:gd name="adj1" fmla="val -49843"/>
              <a:gd name="adj2" fmla="val 1964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How do you find a balance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between conditions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and connections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 choosing a location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for a settlement 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85800" y="3581400"/>
            <a:ext cx="4953000" cy="2286000"/>
          </a:xfrm>
          <a:prstGeom prst="wedgeRoundRectCallout">
            <a:avLst>
              <a:gd name="adj1" fmla="val -49843"/>
              <a:gd name="adj2" fmla="val 1964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Now we will look at some photos 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taken at each location.</a:t>
            </a:r>
          </a:p>
          <a:p>
            <a:pPr algn="ctr">
              <a:defRPr/>
            </a:pPr>
            <a:endParaRPr lang="en-US" sz="12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Do these photos persuade you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to change your mind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about which place to choose?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629400" y="6172200"/>
            <a:ext cx="2362200" cy="533400"/>
          </a:xfrm>
          <a:prstGeom prst="wedgeRoundRectCallout">
            <a:avLst>
              <a:gd name="adj1" fmla="val -49843"/>
              <a:gd name="adj2" fmla="val 19641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Photos taken by Melinda Dickinson, </a:t>
            </a:r>
          </a:p>
          <a:p>
            <a:pPr algn="ctr">
              <a:defRPr/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Michigan Geographic Alliance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D:\PHIL\JUNK\ESRI SpatThinkBook\E4 Connections\Jamestowne\Hpim2556Sit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6781800" y="152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Location A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3796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183991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D:\PHIL\JUNK\ESRI SpatThinkBook\E4 Connections\Jamestowne\Hpim2562Sit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 bwMode="auto">
          <a:xfrm>
            <a:off x="6781800" y="152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Location A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4820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183991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D:\PHIL\JUNK\ESRI SpatThinkBook\E4 Connections\Jamestowne\Hpim2533Sit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6781800" y="152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Location B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5844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183991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D:\PHIL\JUNK\ESRI SpatThinkBook\E4 Connections\Jamestowne\Hpim2525Sit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6781800" y="152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Location B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6868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183991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D:\PHIL\JUNK\ESRI SpatThinkBook\E4 Connections\Jamestowne\Hpim2552Sit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6781800" y="152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Location C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7892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183991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PHIL\JUNK\ESRI SpatThinkBook\E4 Connections\Jamestowne\Hpim2585Sit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6781800" y="152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Location C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8916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183991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PHIL\JUNK\ESRI SpatThinkBook\E4 Connections\Jamestowne\Hpim2630Si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6781800" y="152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Location D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9940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183991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PHIL\JUNK\ESRI SpatThinkBook\E4 Connections\Jamestowne\Hpim2620Si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6781800" y="152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Location D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64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183991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1219200" y="2057400"/>
            <a:ext cx="6553200" cy="2209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Here is the big question: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smtClean="0">
              <a:solidFill>
                <a:srgbClr val="FFFFCC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00"/>
                </a:solidFill>
                <a:latin typeface="Comic Sans MS" pitchFamily="66" charset="0"/>
              </a:rPr>
              <a:t>How do people decide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00"/>
                </a:solidFill>
                <a:latin typeface="Comic Sans MS" pitchFamily="66" charset="0"/>
              </a:rPr>
              <a:t> where to locate a town?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smtClean="0">
              <a:solidFill>
                <a:srgbClr val="FFFF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D:\PHIL\JUNK\ESRI SpatThinkBook\E4 Connections\Jamestowne\Hpim2580Sit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6781800" y="152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Location E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1988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183991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D:\PHIL\JUNK\ESRI SpatThinkBook\E4 Connections\Jamestowne\Hpim2582Sit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6781800" y="1524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Location E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3012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183991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D:\PHIL\JUNK\ESRI SpatThinkBook\E4 Connections\Jamestowne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81" y="990600"/>
            <a:ext cx="5750719" cy="577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 bwMode="auto">
          <a:xfrm>
            <a:off x="0" y="1524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Now that you </a:t>
            </a: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have seen photos of the places,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which </a:t>
            </a: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one would 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you choose for your town?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42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447800" y="1371600"/>
            <a:ext cx="6324600" cy="446802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2015, </a:t>
            </a: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 </a:t>
            </a:r>
            <a:r>
              <a:rPr lang="en-US" sz="1600" dirty="0" err="1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6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  <a:endParaRPr lang="en-US" sz="16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the presentation in 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classrooms, </a:t>
            </a:r>
            <a:b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at sessions they present at teacher conferences,</a:t>
            </a:r>
            <a:b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or to administrators in their own school or district,</a:t>
            </a:r>
          </a:p>
          <a:p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use individual frames (with attribution)</a:t>
            </a:r>
            <a:b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</a:t>
            </a: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b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be accessed from outside your school, </a:t>
            </a:r>
            <a:endParaRPr lang="en-US" sz="1600" dirty="0" smtClean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pgersmehl@gmail.com </a:t>
            </a:r>
            <a:endParaRPr lang="en-US" sz="16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19400"/>
            <a:ext cx="6553200" cy="3352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FFCC"/>
                </a:solidFill>
                <a:latin typeface="Comic Sans MS" pitchFamily="66" charset="0"/>
              </a:rPr>
              <a:t>You should think about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FFFF00"/>
                </a:solidFill>
                <a:latin typeface="Comic Sans MS" pitchFamily="66" charset="0"/>
              </a:rPr>
              <a:t>how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FFFCC"/>
                </a:solidFill>
                <a:latin typeface="Comic Sans MS" pitchFamily="66" charset="0"/>
              </a:rPr>
              <a:t>you are making a decision,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FFFFCC"/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FFCC"/>
                </a:solidFill>
                <a:latin typeface="Comic Sans MS" pitchFamily="66" charset="0"/>
              </a:rPr>
              <a:t>not just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FFFF00"/>
                </a:solidFill>
                <a:latin typeface="Comic Sans MS" pitchFamily="66" charset="0"/>
              </a:rPr>
              <a:t>what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FFFCC"/>
                </a:solidFill>
                <a:latin typeface="Comic Sans MS" pitchFamily="66" charset="0"/>
              </a:rPr>
              <a:t>decision you are making.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>
          <a:xfrm>
            <a:off x="762000" y="304800"/>
            <a:ext cx="76200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You are on a ship, going across the ocean,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about a century after Columbus.</a:t>
            </a:r>
          </a:p>
        </p:txBody>
      </p:sp>
      <p:pic>
        <p:nvPicPr>
          <p:cNvPr id="7171" name="Picture 2" descr="D:\PHIL\JUNK\ESRI SpatThinkBook\E4 Connections\JamestowneMa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862138"/>
            <a:ext cx="4603750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019800" y="2819400"/>
            <a:ext cx="2667000" cy="1371600"/>
          </a:xfrm>
          <a:prstGeom prst="wedgeRoundRectCallout">
            <a:avLst>
              <a:gd name="adj1" fmla="val -91354"/>
              <a:gd name="adj2" fmla="val -16954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You do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not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have a cell phone !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762000" y="1295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en-US" sz="2400">
                <a:solidFill>
                  <a:srgbClr val="FFFFCC"/>
                </a:solidFill>
                <a:latin typeface="Comic Sans MS" pitchFamily="66" charset="0"/>
              </a:rPr>
              <a:t>Here is a map of the area where you are going.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4419600"/>
            <a:ext cx="5638800" cy="2209800"/>
          </a:xfrm>
          <a:prstGeom prst="wedgeRoundRectCallout">
            <a:avLst>
              <a:gd name="adj1" fmla="val 34113"/>
              <a:gd name="adj2" fmla="val -10818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mapmaker followed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the general rule in choosing colors: 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“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the water blue and the land green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”</a:t>
            </a:r>
          </a:p>
          <a:p>
            <a:pPr algn="ctr">
              <a:defRPr/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(Many maps use that rule, even though we all know </a:t>
            </a:r>
          </a:p>
          <a:p>
            <a:pPr algn="ctr"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that all land is not green, and all water is not blue!)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762000" y="304800"/>
            <a:ext cx="76200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Your scouts suggest these five places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 as possible locations for your new town.</a:t>
            </a:r>
          </a:p>
          <a:p>
            <a:pPr eaLnBrk="1" hangingPunct="1">
              <a:spcBef>
                <a:spcPct val="0"/>
              </a:spcBef>
            </a:pPr>
            <a:endParaRPr lang="en-US" altLang="en-US" sz="900" smtClean="0">
              <a:solidFill>
                <a:srgbClr val="FFFFCC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Which one would you vote for?  Why?</a:t>
            </a:r>
          </a:p>
        </p:txBody>
      </p:sp>
      <p:pic>
        <p:nvPicPr>
          <p:cNvPr id="8195" name="Picture 2" descr="D:\PHIL\JUNK\ESRI SpatThinkBook\E4 Connections\JamestowneM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862138"/>
            <a:ext cx="4603750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7620000" cy="990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Asking you to vote after looking at a simple map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smtClean="0">
                <a:solidFill>
                  <a:srgbClr val="FFFFCC"/>
                </a:solidFill>
                <a:latin typeface="Comic Sans MS" pitchFamily="66" charset="0"/>
              </a:rPr>
              <a:t>highlights a basic issue about democracy: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914400" y="3048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rgbClr val="92D050"/>
                </a:solidFill>
                <a:latin typeface="Comic Sans MS" pitchFamily="66" charset="0"/>
              </a:rPr>
              <a:t>Advantage ?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914400" y="4343400"/>
            <a:ext cx="7620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rgbClr val="FFC000"/>
                </a:solidFill>
                <a:latin typeface="Comic Sans MS" pitchFamily="66" charset="0"/>
              </a:rPr>
              <a:t>Disadvantage ?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914400" y="3048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rgbClr val="92D050"/>
                </a:solidFill>
                <a:latin typeface="Comic Sans MS" pitchFamily="66" charset="0"/>
              </a:rPr>
              <a:t>Advantage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: </a:t>
            </a:r>
            <a:r>
              <a:rPr lang="en-US" sz="2400" dirty="0">
                <a:solidFill>
                  <a:srgbClr val="FFFFCC"/>
                </a:solidFill>
                <a:latin typeface="Comic Sans MS" pitchFamily="66" charset="0"/>
              </a:rPr>
              <a:t>people cannot blame anyone else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FFCC"/>
                </a:solidFill>
                <a:latin typeface="Comic Sans MS" pitchFamily="66" charset="0"/>
              </a:rPr>
              <a:t>                            when they get what they voted for.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914400" y="4343400"/>
            <a:ext cx="7620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solidFill>
                  <a:srgbClr val="FFC000"/>
                </a:solidFill>
                <a:latin typeface="Comic Sans MS" pitchFamily="66" charset="0"/>
              </a:rPr>
              <a:t>Disadvantage ?</a:t>
            </a: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5" name="Subtitle 2"/>
          <p:cNvSpPr txBox="1">
            <a:spLocks/>
          </p:cNvSpPr>
          <p:nvPr/>
        </p:nvSpPr>
        <p:spPr bwMode="auto">
          <a:xfrm>
            <a:off x="228600" y="182880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rgbClr val="FFFFCC"/>
                </a:solidFill>
                <a:latin typeface="Comic Sans MS" pitchFamily="66" charset="0"/>
              </a:rPr>
              <a:t>Asking you to vote after looking at a simple map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400">
                <a:solidFill>
                  <a:srgbClr val="FFFFCC"/>
                </a:solidFill>
                <a:latin typeface="Comic Sans MS" pitchFamily="66" charset="0"/>
              </a:rPr>
              <a:t>highlights a basic issue about democracy: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 smtClean="0">
            <a:latin typeface="Comic Sans MS" pitchFamily="66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1241</Words>
  <Application>Microsoft Office PowerPoint</Application>
  <PresentationFormat>On-screen Show (4:3)</PresentationFormat>
  <Paragraphs>246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Geographic  Conditions and Connections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 Michigan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geo-lab</dc:creator>
  <cp:lastModifiedBy>PG</cp:lastModifiedBy>
  <cp:revision>30</cp:revision>
  <dcterms:created xsi:type="dcterms:W3CDTF">2009-10-09T14:25:32Z</dcterms:created>
  <dcterms:modified xsi:type="dcterms:W3CDTF">2015-09-30T15:10:05Z</dcterms:modified>
</cp:coreProperties>
</file>