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1" r:id="rId2"/>
    <p:sldId id="275" r:id="rId3"/>
    <p:sldId id="258" r:id="rId4"/>
    <p:sldId id="336" r:id="rId5"/>
    <p:sldId id="283" r:id="rId6"/>
    <p:sldId id="314" r:id="rId7"/>
    <p:sldId id="322" r:id="rId8"/>
    <p:sldId id="323" r:id="rId9"/>
    <p:sldId id="327" r:id="rId10"/>
    <p:sldId id="324" r:id="rId11"/>
    <p:sldId id="325" r:id="rId12"/>
    <p:sldId id="326" r:id="rId13"/>
    <p:sldId id="329" r:id="rId14"/>
    <p:sldId id="330" r:id="rId15"/>
    <p:sldId id="331" r:id="rId16"/>
    <p:sldId id="328" r:id="rId17"/>
    <p:sldId id="332" r:id="rId18"/>
    <p:sldId id="333" r:id="rId19"/>
    <p:sldId id="334" r:id="rId20"/>
    <p:sldId id="33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253D75"/>
    <a:srgbClr val="333300"/>
    <a:srgbClr val="F2E1C3"/>
    <a:srgbClr val="EBE1C3"/>
    <a:srgbClr val="FF0066"/>
    <a:srgbClr val="0000FF"/>
    <a:srgbClr val="00A249"/>
    <a:srgbClr val="CC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1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CCD49F-D666-4B58-A308-1D3028C806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707" y="4754049"/>
            <a:ext cx="6622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basic tool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 geographic analysis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0511" y="1056342"/>
            <a:ext cx="52629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EAB200"/>
                </a:solidFill>
                <a:effectLst>
                  <a:reflection blurRad="12700" stA="50000" endPos="50000" dist="5000" dir="5400000" sy="-100000" rotWithShape="0"/>
                </a:effectLst>
              </a:rPr>
              <a:t>Map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EAB200"/>
                </a:solidFill>
                <a:effectLst>
                  <a:reflection blurRad="12700" stA="50000" endPos="50000" dist="5000" dir="5400000" sy="-100000" rotWithShape="0"/>
                </a:effectLst>
              </a:rPr>
              <a:t>Pattern</a:t>
            </a:r>
          </a:p>
          <a:p>
            <a:pPr algn="ctr"/>
            <a:r>
              <a:rPr lang="en-US" sz="5400" b="1" cap="all" spc="0" dirty="0" smtClean="0">
                <a:ln w="0"/>
                <a:solidFill>
                  <a:srgbClr val="EAB200"/>
                </a:solidFill>
                <a:effectLst>
                  <a:reflection blurRad="12700" stA="50000" endPos="50000" dist="5000" dir="5400000" sy="-100000" rotWithShape="0"/>
                </a:effectLst>
              </a:rPr>
              <a:t>Comparison</a:t>
            </a:r>
            <a:endParaRPr lang="en-US" sz="5400" b="1" cap="all" spc="0" dirty="0">
              <a:ln w="0"/>
              <a:solidFill>
                <a:srgbClr val="EAB2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5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" y="280700"/>
            <a:ext cx="6035040" cy="301180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6298058" y="1700068"/>
            <a:ext cx="2599362" cy="2327402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any country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map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it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3681445"/>
            <a:ext cx="6035040" cy="30118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83275" y="1993186"/>
            <a:ext cx="410966" cy="390418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93549" y="1993186"/>
            <a:ext cx="410966" cy="390418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1.20287E-7 C 0.0165 0.00625 0.01702 0.01342 0.01823 0.01989 C 0.0191 0.02429 0.02118 0.03215 0.02118 0.03239 C 0.02188 0.04002 0.02309 0.04395 0.02466 0.05066 C 0.02674 0.07425 0.03351 0.09461 0.03681 0.11705 C 0.03785 0.13116 0.03837 0.14851 0.04046 0.16192 C 0.04271 0.20611 0.04202 0.19755 0.04115 0.27296 C 0.0408 0.30511 0.04202 0.35878 0.03195 0.38885 C 0.02987 0.40412 0.03299 0.38237 0.02987 0.39787 C 0.029 0.4018 0.02917 0.40504 0.0283 0.40874 C 0.02639 0.41684 0.02483 0.42586 0.02257 0.4335 C 0.02171 0.44067 0.02101 0.44344 0.01823 0.44737 C 0.01719 0.45501 0.01823 0.44946 0.01546 0.45802 C 0.01441 0.46125 0.0125 0.4675 0.0125 0.46773 C 0.01181 0.47259 0.01112 0.48254 0.00903 0.48601 C 0.00712 0.48924 0.0033 0.49387 0.0033 0.4941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2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" y="280700"/>
            <a:ext cx="6035040" cy="301180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6298057" y="2517744"/>
            <a:ext cx="2681555" cy="2327402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what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country is in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second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3681445"/>
            <a:ext cx="6035040" cy="30118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83275" y="1993186"/>
            <a:ext cx="410966" cy="390418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93549" y="5393932"/>
            <a:ext cx="410966" cy="390418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4798" y="5812348"/>
            <a:ext cx="956181" cy="293326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4" y="634087"/>
            <a:ext cx="8046720" cy="359664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17140" y="3308854"/>
            <a:ext cx="2681555" cy="2327402"/>
          </a:xfrm>
          <a:prstGeom prst="wedgeRoundRectCallout">
            <a:avLst>
              <a:gd name="adj1" fmla="val 94924"/>
              <a:gd name="adj2" fmla="val -668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name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that country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reference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81589" y="2730101"/>
            <a:ext cx="956181" cy="293326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81589" y="2730101"/>
            <a:ext cx="956181" cy="293326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7" y="537210"/>
            <a:ext cx="7498080" cy="3855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91800" y="3937610"/>
            <a:ext cx="2681555" cy="2327402"/>
          </a:xfrm>
          <a:prstGeom prst="wedgeRoundRectCallout">
            <a:avLst>
              <a:gd name="adj1" fmla="val 110632"/>
              <a:gd name="adj2" fmla="val -1242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name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country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proper box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data form.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013" y="783790"/>
            <a:ext cx="956181" cy="1395443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67225" y="3606229"/>
            <a:ext cx="1987023" cy="467174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1745" y="85302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iner Hand ITC" panose="03070502030502020203" pitchFamily="66" charset="0"/>
              </a:rPr>
              <a:t>Congo</a:t>
            </a:r>
            <a:endParaRPr lang="en-US" dirty="0">
              <a:solidFill>
                <a:srgbClr val="002060"/>
              </a:solidFill>
              <a:latin typeface="Viner Hand ITC" panose="030705020305020202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1800" y="1726058"/>
            <a:ext cx="832209" cy="297951"/>
          </a:xfrm>
          <a:prstGeom prst="rect">
            <a:avLst/>
          </a:prstGeom>
          <a:solidFill>
            <a:srgbClr val="F2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81589" y="2730101"/>
            <a:ext cx="956181" cy="293326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7" y="537210"/>
            <a:ext cx="7498080" cy="3855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91800" y="3937610"/>
            <a:ext cx="2681555" cy="2740592"/>
          </a:xfrm>
          <a:prstGeom prst="wedgeRoundRectCallout">
            <a:avLst>
              <a:gd name="adj1" fmla="val 110632"/>
              <a:gd name="adj2" fmla="val -1242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until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done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countries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the top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bottom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1800" y="1726058"/>
            <a:ext cx="832209" cy="297951"/>
          </a:xfrm>
          <a:prstGeom prst="rect">
            <a:avLst/>
          </a:prstGeom>
          <a:solidFill>
            <a:srgbClr val="F2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81589" y="2730101"/>
            <a:ext cx="956181" cy="293326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7" y="537210"/>
            <a:ext cx="7498080" cy="3855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91800" y="4294598"/>
            <a:ext cx="6719301" cy="2383604"/>
          </a:xfrm>
          <a:prstGeom prst="wedgeRoundRectCallout">
            <a:avLst>
              <a:gd name="adj1" fmla="val 19444"/>
              <a:gd name="adj2" fmla="val -496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6.  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your data form.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800" y="1726058"/>
            <a:ext cx="832209" cy="297951"/>
          </a:xfrm>
          <a:prstGeom prst="rect">
            <a:avLst/>
          </a:prstGeom>
          <a:solidFill>
            <a:srgbClr val="F2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483243" y="5002783"/>
            <a:ext cx="6084016" cy="1479479"/>
          </a:xfrm>
          <a:prstGeom prst="wedgeRoundRectCallout">
            <a:avLst>
              <a:gd name="adj1" fmla="val 19444"/>
              <a:gd name="adj2" fmla="val -496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the country names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lower left and upper right boxes,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patterns are positively related  </a:t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on one is high on the other,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on one is low on the other).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83243" y="5002783"/>
            <a:ext cx="6084016" cy="1603500"/>
          </a:xfrm>
          <a:prstGeom prst="wedgeRoundRectCallout">
            <a:avLst>
              <a:gd name="adj1" fmla="val 19444"/>
              <a:gd name="adj2" fmla="val -49637"/>
              <a:gd name="adj3" fmla="val 16667"/>
            </a:avLst>
          </a:prstGeom>
          <a:solidFill>
            <a:srgbClr val="33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all the country names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upper left and lower right boxes,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patterns are negatively related  </a:t>
            </a:r>
            <a:b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on one is low on the other, and vice versa).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" y="280700"/>
            <a:ext cx="6035040" cy="3011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3681445"/>
            <a:ext cx="6035040" cy="30118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31905" y="5342562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94579" y="5515510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76605" y="5505236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35511" y="5381946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87897" y="5187347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85689" y="4919609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49039" y="4970980"/>
            <a:ext cx="142810" cy="123290"/>
          </a:xfrm>
          <a:prstGeom prst="roundRect">
            <a:avLst/>
          </a:prstGeom>
          <a:solidFill>
            <a:srgbClr val="253D75">
              <a:alpha val="7411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220047" y="452063"/>
            <a:ext cx="2805997" cy="6030930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interpret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results.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354764" y="4708607"/>
            <a:ext cx="2481012" cy="1428719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example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we could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skill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270054" y="2013736"/>
            <a:ext cx="2681553" cy="2499666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makes sense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 country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women have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children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also have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people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age 15.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544531" y="452063"/>
            <a:ext cx="8029451" cy="6030930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pattern comparison can be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powerful tool for geographic analysis.</a:t>
            </a: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help us identify relationships that are worth investigating,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for topics that might be quite controversial.</a:t>
            </a:r>
          </a:p>
          <a:p>
            <a:pPr algn="ctr"/>
            <a:endParaRPr lang="en-US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. . . you could compare maps that show: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35779" y="3210676"/>
            <a:ext cx="7488049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taxes and road condition in different states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56690" y="3597671"/>
            <a:ext cx="6267138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income and Democratic or Republican vote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534445" y="4003503"/>
            <a:ext cx="6090715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Marijuana use and suicide in different towns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431707" y="4412760"/>
            <a:ext cx="5892122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cameras and crime on street corners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195399" y="4828862"/>
            <a:ext cx="5681487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rock concerts and hearing loss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53302" y="5214142"/>
            <a:ext cx="4868068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 registration laws and murder rates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1528366" y="5655086"/>
            <a:ext cx="6434106" cy="395554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taxes and job creation in different states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362750" y="1995364"/>
            <a:ext cx="6434106" cy="3994068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the point . . .</a:t>
            </a:r>
          </a:p>
          <a:p>
            <a:pPr algn="ctr"/>
            <a:endParaRPr lang="en-US" sz="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this tool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investigate a lot of topics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people can have very strong opinions.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do this, you must remember on thing: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does not always mean causation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56690" y="4620811"/>
            <a:ext cx="4906198" cy="1242326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it does,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still have to investigate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figure out what is the cause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is the effect!</a:t>
            </a:r>
          </a:p>
        </p:txBody>
      </p:sp>
    </p:spTree>
    <p:extLst>
      <p:ext uri="{BB962C8B-B14F-4D97-AF65-F5344CB8AC3E}">
        <p14:creationId xmlns:p14="http://schemas.microsoft.com/office/powerpoint/2010/main" val="1896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544531" y="328775"/>
            <a:ext cx="8029451" cy="2137025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P.S.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the time,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make your investigation more accurate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writing the names of every country on the map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proper box on a more detailed data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6" y="2668584"/>
            <a:ext cx="74980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544531" y="328776"/>
            <a:ext cx="8029451" cy="1839072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that for the two maps in this presentation,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a pattern that is still positively correlated,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are some countries that are higher on one map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you would expect based on their score on the other map.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6" y="2668584"/>
            <a:ext cx="7498080" cy="40690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14426" y="1566811"/>
            <a:ext cx="6558535" cy="1839072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be a lot of work if you do it by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hand.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Fortunately, there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computer programs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quickly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accurately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still have to know how to interpret the results!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955551" y="2835208"/>
            <a:ext cx="4697197" cy="1839072"/>
          </a:xfrm>
          <a:prstGeom prst="wedgeRoundRectCallout">
            <a:avLst>
              <a:gd name="adj1" fmla="val 12165"/>
              <a:gd name="adj2" fmla="val -4851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Bonus: A good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reader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learn how to do it “by eye”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get fairly accurate results.</a:t>
            </a:r>
          </a:p>
          <a:p>
            <a:pPr algn="ctr"/>
            <a:endParaRPr lang="en-US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worthwhile skill to have!</a:t>
            </a:r>
          </a:p>
        </p:txBody>
      </p:sp>
    </p:spTree>
    <p:extLst>
      <p:ext uri="{BB962C8B-B14F-4D97-AF65-F5344CB8AC3E}">
        <p14:creationId xmlns:p14="http://schemas.microsoft.com/office/powerpoint/2010/main" val="32262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1130"/>
            <a:ext cx="804672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1130"/>
            <a:ext cx="804672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167847" y="2928135"/>
            <a:ext cx="4756935" cy="996594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How do these two maps compare?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G\Desktop\MapComp-simpl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3" y="2213672"/>
            <a:ext cx="7620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5757" y="493160"/>
            <a:ext cx="6380252" cy="1202076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key to making a scientific comparison of map patterns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is to make a data form where you can write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names of the countries (or states, etc.)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6298058" y="415798"/>
            <a:ext cx="2599362" cy="2327402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countries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" y="280700"/>
            <a:ext cx="6035040" cy="3011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799670" y="3599075"/>
            <a:ext cx="3412733" cy="1484921"/>
          </a:xfrm>
          <a:prstGeom prst="wedgeRoundRectCallout">
            <a:avLst>
              <a:gd name="adj1" fmla="val -49687"/>
              <a:gd name="adj2" fmla="val -1046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colors should follow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cartographic rule:</a:t>
            </a: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“darker means more.”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298058" y="415798"/>
            <a:ext cx="2599362" cy="2327402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countries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164494" y="2239099"/>
            <a:ext cx="2866490" cy="1731501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 to do this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choose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color sequence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color the boxes.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" y="280700"/>
            <a:ext cx="6035040" cy="3011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6298058" y="415798"/>
            <a:ext cx="2599362" cy="2327402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countries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164494" y="2239099"/>
            <a:ext cx="2866490" cy="1731501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easier way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color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top group.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6237" y="2383604"/>
            <a:ext cx="410966" cy="390418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186737" y="3675768"/>
            <a:ext cx="2866490" cy="1731501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train yourself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“see” the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coloring it.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" y="280700"/>
            <a:ext cx="6035040" cy="301180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6298058" y="1700068"/>
            <a:ext cx="2599362" cy="2327402"/>
          </a:xfrm>
          <a:prstGeom prst="wedgeRoundRectCallout">
            <a:avLst>
              <a:gd name="adj1" fmla="val -19252"/>
              <a:gd name="adj2" fmla="val 496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</a:t>
            </a:r>
          </a:p>
          <a:p>
            <a:pPr algn="ctr"/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any country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group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one map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it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map.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280700"/>
            <a:ext cx="6035040" cy="3011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" y="3681445"/>
            <a:ext cx="6035040" cy="30118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83275" y="1993186"/>
            <a:ext cx="410966" cy="390418"/>
          </a:xfrm>
          <a:prstGeom prst="ellipse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1967</TotalTime>
  <Words>676</Words>
  <Application>Microsoft Office PowerPoint</Application>
  <PresentationFormat>On-screen Show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124</cp:revision>
  <dcterms:created xsi:type="dcterms:W3CDTF">2015-09-16T00:56:39Z</dcterms:created>
  <dcterms:modified xsi:type="dcterms:W3CDTF">2015-10-26T21:28:19Z</dcterms:modified>
</cp:coreProperties>
</file>