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9"/>
  </p:notesMasterIdLst>
  <p:sldIdLst>
    <p:sldId id="256" r:id="rId2"/>
    <p:sldId id="342" r:id="rId3"/>
    <p:sldId id="412" r:id="rId4"/>
    <p:sldId id="340" r:id="rId5"/>
    <p:sldId id="341" r:id="rId6"/>
    <p:sldId id="413" r:id="rId7"/>
    <p:sldId id="414" r:id="rId8"/>
    <p:sldId id="257" r:id="rId9"/>
    <p:sldId id="353" r:id="rId10"/>
    <p:sldId id="268" r:id="rId11"/>
    <p:sldId id="258" r:id="rId12"/>
    <p:sldId id="415" r:id="rId13"/>
    <p:sldId id="260" r:id="rId14"/>
    <p:sldId id="261" r:id="rId15"/>
    <p:sldId id="262" r:id="rId16"/>
    <p:sldId id="270" r:id="rId17"/>
    <p:sldId id="271" r:id="rId18"/>
    <p:sldId id="345" r:id="rId19"/>
    <p:sldId id="259" r:id="rId20"/>
    <p:sldId id="273" r:id="rId21"/>
    <p:sldId id="263" r:id="rId22"/>
    <p:sldId id="346" r:id="rId23"/>
    <p:sldId id="277" r:id="rId24"/>
    <p:sldId id="323" r:id="rId25"/>
    <p:sldId id="354" r:id="rId26"/>
    <p:sldId id="324" r:id="rId27"/>
    <p:sldId id="278" r:id="rId28"/>
    <p:sldId id="348" r:id="rId29"/>
    <p:sldId id="355" r:id="rId30"/>
    <p:sldId id="356" r:id="rId31"/>
    <p:sldId id="357" r:id="rId32"/>
    <p:sldId id="358" r:id="rId33"/>
    <p:sldId id="416" r:id="rId34"/>
    <p:sldId id="361" r:id="rId35"/>
    <p:sldId id="362" r:id="rId36"/>
    <p:sldId id="363" r:id="rId37"/>
    <p:sldId id="364" r:id="rId38"/>
    <p:sldId id="365" r:id="rId39"/>
    <p:sldId id="366" r:id="rId40"/>
    <p:sldId id="368" r:id="rId41"/>
    <p:sldId id="417" r:id="rId42"/>
    <p:sldId id="371" r:id="rId43"/>
    <p:sldId id="422" r:id="rId44"/>
    <p:sldId id="428" r:id="rId45"/>
    <p:sldId id="427" r:id="rId46"/>
    <p:sldId id="426" r:id="rId47"/>
    <p:sldId id="425" r:id="rId48"/>
    <p:sldId id="424" r:id="rId49"/>
    <p:sldId id="423" r:id="rId50"/>
    <p:sldId id="385" r:id="rId51"/>
    <p:sldId id="308" r:id="rId52"/>
    <p:sldId id="315" r:id="rId53"/>
    <p:sldId id="316" r:id="rId54"/>
    <p:sldId id="317" r:id="rId55"/>
    <p:sldId id="318" r:id="rId56"/>
    <p:sldId id="319" r:id="rId57"/>
    <p:sldId id="296" r:id="rId58"/>
    <p:sldId id="378" r:id="rId59"/>
    <p:sldId id="386" r:id="rId60"/>
    <p:sldId id="387" r:id="rId61"/>
    <p:sldId id="392" r:id="rId62"/>
    <p:sldId id="391" r:id="rId63"/>
    <p:sldId id="390" r:id="rId64"/>
    <p:sldId id="388" r:id="rId65"/>
    <p:sldId id="265" r:id="rId66"/>
    <p:sldId id="305" r:id="rId67"/>
    <p:sldId id="306" r:id="rId68"/>
    <p:sldId id="410" r:id="rId69"/>
    <p:sldId id="327" r:id="rId70"/>
    <p:sldId id="328" r:id="rId71"/>
    <p:sldId id="329" r:id="rId72"/>
    <p:sldId id="330" r:id="rId73"/>
    <p:sldId id="335" r:id="rId74"/>
    <p:sldId id="331" r:id="rId75"/>
    <p:sldId id="332" r:id="rId76"/>
    <p:sldId id="309" r:id="rId77"/>
    <p:sldId id="395" r:id="rId78"/>
    <p:sldId id="400" r:id="rId79"/>
    <p:sldId id="399" r:id="rId80"/>
    <p:sldId id="398" r:id="rId81"/>
    <p:sldId id="397" r:id="rId82"/>
    <p:sldId id="396" r:id="rId83"/>
    <p:sldId id="320" r:id="rId84"/>
    <p:sldId id="394" r:id="rId85"/>
    <p:sldId id="393" r:id="rId86"/>
    <p:sldId id="314" r:id="rId87"/>
    <p:sldId id="326" r:id="rId88"/>
    <p:sldId id="429" r:id="rId89"/>
    <p:sldId id="322" r:id="rId90"/>
    <p:sldId id="402" r:id="rId91"/>
    <p:sldId id="311" r:id="rId92"/>
    <p:sldId id="403" r:id="rId93"/>
    <p:sldId id="404" r:id="rId94"/>
    <p:sldId id="405" r:id="rId95"/>
    <p:sldId id="407" r:id="rId96"/>
    <p:sldId id="411" r:id="rId97"/>
    <p:sldId id="312" r:id="rId98"/>
    <p:sldId id="406" r:id="rId99"/>
    <p:sldId id="310" r:id="rId100"/>
    <p:sldId id="321" r:id="rId101"/>
    <p:sldId id="500" r:id="rId102"/>
    <p:sldId id="430" r:id="rId103"/>
    <p:sldId id="434" r:id="rId104"/>
    <p:sldId id="435" r:id="rId105"/>
    <p:sldId id="437" r:id="rId106"/>
    <p:sldId id="441" r:id="rId107"/>
    <p:sldId id="449" r:id="rId108"/>
    <p:sldId id="453" r:id="rId109"/>
    <p:sldId id="455" r:id="rId110"/>
    <p:sldId id="457" r:id="rId111"/>
    <p:sldId id="458" r:id="rId112"/>
    <p:sldId id="461" r:id="rId113"/>
    <p:sldId id="462" r:id="rId114"/>
    <p:sldId id="474" r:id="rId115"/>
    <p:sldId id="480" r:id="rId116"/>
    <p:sldId id="479" r:id="rId117"/>
    <p:sldId id="477" r:id="rId118"/>
    <p:sldId id="481" r:id="rId119"/>
    <p:sldId id="478" r:id="rId120"/>
    <p:sldId id="482" r:id="rId121"/>
    <p:sldId id="490" r:id="rId122"/>
    <p:sldId id="492" r:id="rId123"/>
    <p:sldId id="498" r:id="rId124"/>
    <p:sldId id="497" r:id="rId125"/>
    <p:sldId id="499" r:id="rId126"/>
    <p:sldId id="408" r:id="rId127"/>
    <p:sldId id="409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00000"/>
    <a:srgbClr val="99CCFF"/>
    <a:srgbClr val="663300"/>
    <a:srgbClr val="99FF99"/>
    <a:srgbClr val="FFCC99"/>
    <a:srgbClr val="FFFFFF"/>
    <a:srgbClr val="FFC000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89717-5F50-4BEC-A4E3-C775D73A1D2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7B18-8AF1-48C8-B609-45904BF5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6F82E3-D4C2-4282-9CAF-92077608C69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bistro.com/alltwitter/soda-pop-coke-twitter-map_b2518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1524000"/>
            <a:ext cx="4724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Region</a:t>
            </a:r>
            <a:b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b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 geographic “BIG IDEA”</a:t>
            </a:r>
            <a:b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that can help us organize</a:t>
            </a:r>
            <a:b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our knowledge about</a:t>
            </a:r>
            <a:b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North America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400"/>
            <a:ext cx="2540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2954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86025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107" y="3886200"/>
            <a:ext cx="2540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51" y="4559288"/>
            <a:ext cx="2540000" cy="1905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1000" y="1676400"/>
            <a:ext cx="4419600" cy="4673588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North America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has a wide range of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natural environments,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including: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frozen ice caps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wind-swept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tundras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waving grasslands,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hardwood forests,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tropical deserts,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hot rainforests,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and many more.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7800" y="1143000"/>
            <a:ext cx="3505200" cy="3416288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how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draw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simple lines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organize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knowledge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regions.</a:t>
            </a:r>
          </a:p>
        </p:txBody>
      </p:sp>
    </p:spTree>
    <p:extLst>
      <p:ext uri="{BB962C8B-B14F-4D97-AF65-F5344CB8AC3E}">
        <p14:creationId xmlns:p14="http://schemas.microsoft.com/office/powerpoint/2010/main" val="1529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5692" y="1676400"/>
            <a:ext cx="8628048" cy="45720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regional maps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putting similar places together.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decide what places are similar!)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presentation, you learned that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lines can help us organize a lot of information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know where to draw them on a map of North America.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why we recommend memorizing where these lines go.</a:t>
            </a:r>
          </a:p>
        </p:txBody>
      </p:sp>
    </p:spTree>
    <p:extLst>
      <p:ext uri="{BB962C8B-B14F-4D97-AF65-F5344CB8AC3E}">
        <p14:creationId xmlns:p14="http://schemas.microsoft.com/office/powerpoint/2010/main" val="15255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73128" y="2481943"/>
            <a:ext cx="3873943" cy="2220891"/>
          </a:xfrm>
          <a:prstGeom prst="roundRect">
            <a:avLst>
              <a:gd name="adj" fmla="val 71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</a:p>
          <a:p>
            <a:pPr algn="ctr"/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4838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028" y="2438400"/>
            <a:ext cx="4710869" cy="33095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0" y="1219200"/>
            <a:ext cx="3679371" cy="990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call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map?</a:t>
            </a:r>
          </a:p>
        </p:txBody>
      </p:sp>
    </p:spTree>
    <p:extLst>
      <p:ext uri="{BB962C8B-B14F-4D97-AF65-F5344CB8AC3E}">
        <p14:creationId xmlns:p14="http://schemas.microsoft.com/office/powerpoint/2010/main" val="7010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838200"/>
            <a:ext cx="3352800" cy="2362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position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North America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globe?</a:t>
            </a:r>
          </a:p>
        </p:txBody>
      </p:sp>
    </p:spTree>
    <p:extLst>
      <p:ext uri="{BB962C8B-B14F-4D97-AF65-F5344CB8AC3E}">
        <p14:creationId xmlns:p14="http://schemas.microsoft.com/office/powerpoint/2010/main" val="32233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400"/>
            <a:ext cx="2540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2954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86025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107" y="3886200"/>
            <a:ext cx="2540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51" y="4559288"/>
            <a:ext cx="2540000" cy="1905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1000" y="1676400"/>
            <a:ext cx="4419600" cy="1762125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Why does North America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have such a wide range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of natural environments?</a:t>
            </a:r>
          </a:p>
        </p:txBody>
      </p:sp>
    </p:spTree>
    <p:extLst>
      <p:ext uri="{BB962C8B-B14F-4D97-AF65-F5344CB8AC3E}">
        <p14:creationId xmlns:p14="http://schemas.microsoft.com/office/powerpoint/2010/main" val="29975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6800" y="914400"/>
            <a:ext cx="3429000" cy="1524000"/>
          </a:xfrm>
          <a:prstGeom prst="wedgeRoundRectCallout">
            <a:avLst>
              <a:gd name="adj1" fmla="val -141873"/>
              <a:gd name="adj2" fmla="val -2159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this line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2286000"/>
            <a:ext cx="3657600" cy="20574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exceptions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this basic division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continent?</a:t>
            </a:r>
          </a:p>
        </p:txBody>
      </p:sp>
    </p:spTree>
    <p:extLst>
      <p:ext uri="{BB962C8B-B14F-4D97-AF65-F5344CB8AC3E}">
        <p14:creationId xmlns:p14="http://schemas.microsoft.com/office/powerpoint/2010/main" val="23375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4876800" y="914400"/>
            <a:ext cx="3429000" cy="1524000"/>
          </a:xfrm>
          <a:prstGeom prst="wedgeRoundRectCallout">
            <a:avLst>
              <a:gd name="adj1" fmla="val -58381"/>
              <a:gd name="adj2" fmla="val 84115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this line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separate?</a:t>
            </a:r>
          </a:p>
        </p:txBody>
      </p:sp>
    </p:spTree>
    <p:extLst>
      <p:ext uri="{BB962C8B-B14F-4D97-AF65-F5344CB8AC3E}">
        <p14:creationId xmlns:p14="http://schemas.microsoft.com/office/powerpoint/2010/main" val="14638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4769394" y="3619500"/>
            <a:ext cx="3429000" cy="1524000"/>
          </a:xfrm>
          <a:prstGeom prst="wedgeRoundRectCallout">
            <a:avLst>
              <a:gd name="adj1" fmla="val -94889"/>
              <a:gd name="adj2" fmla="val -2731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this line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separate?</a:t>
            </a:r>
          </a:p>
        </p:txBody>
      </p:sp>
    </p:spTree>
    <p:extLst>
      <p:ext uri="{BB962C8B-B14F-4D97-AF65-F5344CB8AC3E}">
        <p14:creationId xmlns:p14="http://schemas.microsoft.com/office/powerpoint/2010/main" val="13578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38800" y="609600"/>
            <a:ext cx="2971800" cy="1950780"/>
          </a:xfrm>
          <a:prstGeom prst="roundRect">
            <a:avLst>
              <a:gd name="adj" fmla="val 678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does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“semi-arid”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mean?</a:t>
            </a:r>
          </a:p>
        </p:txBody>
      </p:sp>
    </p:spTree>
    <p:extLst>
      <p:ext uri="{BB962C8B-B14F-4D97-AF65-F5344CB8AC3E}">
        <p14:creationId xmlns:p14="http://schemas.microsoft.com/office/powerpoint/2010/main" val="31859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6800" y="914400"/>
            <a:ext cx="3429000" cy="1524000"/>
          </a:xfrm>
          <a:prstGeom prst="wedgeRoundRectCallout">
            <a:avLst>
              <a:gd name="adj1" fmla="val -141873"/>
              <a:gd name="adj2" fmla="val -2159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starts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northern tip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Alaska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648200" y="1801586"/>
            <a:ext cx="3200400" cy="3635828"/>
          </a:xfrm>
          <a:prstGeom prst="roundRect">
            <a:avLst>
              <a:gd name="adj" fmla="val 678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western region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complicated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eastern part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continent? </a:t>
            </a:r>
          </a:p>
        </p:txBody>
      </p:sp>
    </p:spTree>
    <p:extLst>
      <p:ext uri="{BB962C8B-B14F-4D97-AF65-F5344CB8AC3E}">
        <p14:creationId xmlns:p14="http://schemas.microsoft.com/office/powerpoint/2010/main" val="42066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334000" y="228599"/>
            <a:ext cx="3634740" cy="2783841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our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three lines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remember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geographic pattern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 population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70" y="3204210"/>
            <a:ext cx="4338770" cy="28917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29400" y="3466450"/>
            <a:ext cx="0" cy="238761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073140" y="33528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6174846"/>
            <a:ext cx="2362200" cy="574040"/>
          </a:xfrm>
          <a:prstGeom prst="roundRect">
            <a:avLst>
              <a:gd name="adj" fmla="val 6788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/>
            <a:r>
              <a:rPr 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</p:spTree>
    <p:extLst>
      <p:ext uri="{BB962C8B-B14F-4D97-AF65-F5344CB8AC3E}">
        <p14:creationId xmlns:p14="http://schemas.microsoft.com/office/powerpoint/2010/main" val="16202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70" y="3204210"/>
            <a:ext cx="4338770" cy="28917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29400" y="3466450"/>
            <a:ext cx="0" cy="238761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073140" y="33528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05600" y="6174846"/>
            <a:ext cx="2133600" cy="574040"/>
          </a:xfrm>
          <a:prstGeom prst="roundRect">
            <a:avLst>
              <a:gd name="adj" fmla="val 6788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/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240932" y="5845115"/>
            <a:ext cx="1448430" cy="555685"/>
          </a:xfrm>
          <a:prstGeom prst="wedgeRoundRectCallout">
            <a:avLst>
              <a:gd name="adj1" fmla="val 38956"/>
              <a:gd name="adj2" fmla="val -174993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Phoenix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Tucson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758664" y="4419600"/>
            <a:ext cx="1524502" cy="434520"/>
          </a:xfrm>
          <a:prstGeom prst="wedgeRoundRectCallout">
            <a:avLst>
              <a:gd name="adj1" fmla="val 85234"/>
              <a:gd name="adj2" fmla="val -44627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657600" y="2180575"/>
            <a:ext cx="1524502" cy="562484"/>
          </a:xfrm>
          <a:prstGeom prst="wedgeRoundRectCallout">
            <a:avLst>
              <a:gd name="adj1" fmla="val 42157"/>
              <a:gd name="adj2" fmla="val 14403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Vancouver,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999965" y="5029200"/>
            <a:ext cx="1524502" cy="395742"/>
          </a:xfrm>
          <a:prstGeom prst="wedgeRoundRectCallout">
            <a:avLst>
              <a:gd name="adj1" fmla="val 82724"/>
              <a:gd name="adj2" fmla="val -8024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Angeles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114800" y="3895075"/>
            <a:ext cx="1058485" cy="372125"/>
          </a:xfrm>
          <a:prstGeom prst="wedgeRoundRectCallout">
            <a:avLst>
              <a:gd name="adj1" fmla="val 140782"/>
              <a:gd name="adj2" fmla="val 11393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Denver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637689" y="3205137"/>
            <a:ext cx="1112111" cy="387833"/>
          </a:xfrm>
          <a:prstGeom prst="wedgeRoundRectCallout">
            <a:avLst>
              <a:gd name="adj1" fmla="val 78310"/>
              <a:gd name="adj2" fmla="val 3521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Seattle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162800" y="4217670"/>
            <a:ext cx="1844647" cy="1497330"/>
          </a:xfrm>
          <a:prstGeom prst="wedgeRoundRectCallout">
            <a:avLst>
              <a:gd name="adj1" fmla="val -94329"/>
              <a:gd name="adj2" fmla="val 2341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are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fields.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162800" y="4217670"/>
            <a:ext cx="1844647" cy="1497330"/>
          </a:xfrm>
          <a:prstGeom prst="wedgeRoundRectCallout">
            <a:avLst>
              <a:gd name="adj1" fmla="val -92266"/>
              <a:gd name="adj2" fmla="val -8254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</a:t>
            </a:r>
          </a:p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</a:t>
            </a:r>
          </a:p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areas?</a:t>
            </a:r>
          </a:p>
        </p:txBody>
      </p:sp>
    </p:spTree>
    <p:extLst>
      <p:ext uri="{BB962C8B-B14F-4D97-AF65-F5344CB8AC3E}">
        <p14:creationId xmlns:p14="http://schemas.microsoft.com/office/powerpoint/2010/main" val="37507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4953000" y="4876800"/>
            <a:ext cx="3429000" cy="1524000"/>
          </a:xfrm>
          <a:prstGeom prst="wedgeRoundRectCallout">
            <a:avLst>
              <a:gd name="adj1" fmla="val -70445"/>
              <a:gd name="adj2" fmla="val -94457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this line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separate?</a:t>
            </a:r>
          </a:p>
        </p:txBody>
      </p:sp>
    </p:spTree>
    <p:extLst>
      <p:ext uri="{BB962C8B-B14F-4D97-AF65-F5344CB8AC3E}">
        <p14:creationId xmlns:p14="http://schemas.microsoft.com/office/powerpoint/2010/main" val="3244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562600" y="3086100"/>
            <a:ext cx="3429000" cy="1524000"/>
          </a:xfrm>
          <a:prstGeom prst="wedgeRoundRectCallout">
            <a:avLst>
              <a:gd name="adj1" fmla="val -87270"/>
              <a:gd name="adj2" fmla="val -1660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describe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five regions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few sentences?</a:t>
            </a:r>
          </a:p>
        </p:txBody>
      </p:sp>
    </p:spTree>
    <p:extLst>
      <p:ext uri="{BB962C8B-B14F-4D97-AF65-F5344CB8AC3E}">
        <p14:creationId xmlns:p14="http://schemas.microsoft.com/office/powerpoint/2010/main" val="2901262819"/>
      </p:ext>
    </p:extLst>
  </p:cSld>
  <p:clrMapOvr>
    <a:masterClrMapping/>
  </p:clrMapOvr>
  <p:transition spd="slow">
    <p:push dir="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381000"/>
            <a:ext cx="3200400" cy="13716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 is shown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photo?</a:t>
            </a:r>
          </a:p>
        </p:txBody>
      </p:sp>
    </p:spTree>
    <p:extLst>
      <p:ext uri="{BB962C8B-B14F-4D97-AF65-F5344CB8AC3E}">
        <p14:creationId xmlns:p14="http://schemas.microsoft.com/office/powerpoint/2010/main" val="39644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34720"/>
            <a:ext cx="7620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381000"/>
            <a:ext cx="3200400" cy="13716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 is shown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photo?</a:t>
            </a:r>
          </a:p>
        </p:txBody>
      </p:sp>
    </p:spTree>
    <p:extLst>
      <p:ext uri="{BB962C8B-B14F-4D97-AF65-F5344CB8AC3E}">
        <p14:creationId xmlns:p14="http://schemas.microsoft.com/office/powerpoint/2010/main" val="17582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3200400" cy="13716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 is shown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photo?</a:t>
            </a:r>
          </a:p>
        </p:txBody>
      </p:sp>
    </p:spTree>
    <p:extLst>
      <p:ext uri="{BB962C8B-B14F-4D97-AF65-F5344CB8AC3E}">
        <p14:creationId xmlns:p14="http://schemas.microsoft.com/office/powerpoint/2010/main" val="6987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381000"/>
            <a:ext cx="3200400" cy="13716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 is shown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photo?</a:t>
            </a:r>
          </a:p>
        </p:txBody>
      </p:sp>
    </p:spTree>
    <p:extLst>
      <p:ext uri="{BB962C8B-B14F-4D97-AF65-F5344CB8AC3E}">
        <p14:creationId xmlns:p14="http://schemas.microsoft.com/office/powerpoint/2010/main" val="20013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66800"/>
            <a:ext cx="8610600" cy="5659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29000"/>
            <a:ext cx="3886200" cy="304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81000"/>
            <a:ext cx="3200400" cy="13716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region is shown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photo?</a:t>
            </a:r>
          </a:p>
        </p:txBody>
      </p:sp>
    </p:spTree>
    <p:extLst>
      <p:ext uri="{BB962C8B-B14F-4D97-AF65-F5344CB8AC3E}">
        <p14:creationId xmlns:p14="http://schemas.microsoft.com/office/powerpoint/2010/main" val="6273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76800" y="914400"/>
            <a:ext cx="3429000" cy="1524000"/>
          </a:xfrm>
          <a:prstGeom prst="wedgeRoundRectCallout">
            <a:avLst>
              <a:gd name="adj1" fmla="val -141873"/>
              <a:gd name="adj2" fmla="val -2159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starts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northern tip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Alaska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501640" y="2971800"/>
            <a:ext cx="3413760" cy="2000250"/>
          </a:xfrm>
          <a:prstGeom prst="wedgeRoundRectCallout">
            <a:avLst>
              <a:gd name="adj1" fmla="val -117355"/>
              <a:gd name="adj2" fmla="val 6936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goes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long diagonal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to the east coast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central Mexico.</a:t>
            </a:r>
          </a:p>
        </p:txBody>
      </p:sp>
    </p:spTree>
    <p:extLst>
      <p:ext uri="{BB962C8B-B14F-4D97-AF65-F5344CB8AC3E}">
        <p14:creationId xmlns:p14="http://schemas.microsoft.com/office/powerpoint/2010/main" val="30947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52400"/>
            <a:ext cx="68580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American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freezing season, forested hills, beach resorts,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 plantations, many small countries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(it’s much harder to think of just one picture for this region,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one shows slash-and-burn farming in the forest)</a:t>
            </a:r>
          </a:p>
        </p:txBody>
      </p:sp>
    </p:spTree>
    <p:extLst>
      <p:ext uri="{BB962C8B-B14F-4D97-AF65-F5344CB8AC3E}">
        <p14:creationId xmlns:p14="http://schemas.microsoft.com/office/powerpoint/2010/main" val="32784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562600" y="2628250"/>
            <a:ext cx="3276600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land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major part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satellite image.</a:t>
            </a:r>
          </a:p>
        </p:txBody>
      </p:sp>
    </p:spTree>
    <p:extLst>
      <p:ext uri="{BB962C8B-B14F-4D97-AF65-F5344CB8AC3E}">
        <p14:creationId xmlns:p14="http://schemas.microsoft.com/office/powerpoint/2010/main" val="20776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9555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05000" y="4191000"/>
            <a:ext cx="381000" cy="609600"/>
          </a:xfrm>
          <a:prstGeom prst="ellipse">
            <a:avLst/>
          </a:prstGeom>
          <a:solidFill>
            <a:srgbClr val="FFC000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3619500"/>
            <a:ext cx="3708400" cy="27813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5412014" y="609600"/>
            <a:ext cx="3429000" cy="2057400"/>
          </a:xfrm>
          <a:prstGeom prst="wedgeRoundRectCallout">
            <a:avLst>
              <a:gd name="adj1" fmla="val -144096"/>
              <a:gd name="adj2" fmla="val 13615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environment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some people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identify as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separate region?</a:t>
            </a:r>
          </a:p>
        </p:txBody>
      </p:sp>
    </p:spTree>
    <p:extLst>
      <p:ext uri="{BB962C8B-B14F-4D97-AF65-F5344CB8AC3E}">
        <p14:creationId xmlns:p14="http://schemas.microsoft.com/office/powerpoint/2010/main" val="39560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86400" y="228600"/>
            <a:ext cx="2895600" cy="13716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shown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photo?</a:t>
            </a:r>
          </a:p>
        </p:txBody>
      </p:sp>
    </p:spTree>
    <p:extLst>
      <p:ext uri="{BB962C8B-B14F-4D97-AF65-F5344CB8AC3E}">
        <p14:creationId xmlns:p14="http://schemas.microsoft.com/office/powerpoint/2010/main" val="2327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0" y="152400"/>
            <a:ext cx="4343400" cy="17526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geographic position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Mesa Verde villages?</a:t>
            </a:r>
          </a:p>
        </p:txBody>
      </p:sp>
    </p:spTree>
    <p:extLst>
      <p:ext uri="{BB962C8B-B14F-4D97-AF65-F5344CB8AC3E}">
        <p14:creationId xmlns:p14="http://schemas.microsoft.com/office/powerpoint/2010/main" val="9959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92" y="1346480"/>
            <a:ext cx="8088415" cy="53591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00200" y="631371"/>
            <a:ext cx="2667000" cy="19812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state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this river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through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 desert?</a:t>
            </a:r>
          </a:p>
          <a:p>
            <a:pPr algn="ctr"/>
            <a:endParaRPr lang="en-US" sz="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609600"/>
            <a:ext cx="7620000" cy="5765158"/>
          </a:xfrm>
          <a:prstGeom prst="roundRect">
            <a:avLst>
              <a:gd name="adj" fmla="val 495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2018, Phil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1. to help them review the workshop,</a:t>
            </a:r>
          </a:p>
          <a:p>
            <a:r>
              <a:rPr lang="en-US" sz="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2. to show the presentation in their own classrooms, 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at sessions they present at teacher conferences,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or to administrators in their own school or district,</a:t>
            </a:r>
          </a:p>
          <a:p>
            <a:r>
              <a:rPr lang="en-US" sz="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3. to use individual frames (with attribution)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in their own class or conference presentations.</a:t>
            </a:r>
          </a:p>
          <a:p>
            <a:pPr algn="ctr"/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37589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1143000"/>
            <a:ext cx="3048000" cy="25908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is a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traces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position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basic division.</a:t>
            </a:r>
          </a:p>
        </p:txBody>
      </p:sp>
    </p:spTree>
    <p:extLst>
      <p:ext uri="{BB962C8B-B14F-4D97-AF65-F5344CB8AC3E}">
        <p14:creationId xmlns:p14="http://schemas.microsoft.com/office/powerpoint/2010/main" val="40615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14800" y="1143000"/>
            <a:ext cx="4800600" cy="4343400"/>
          </a:xfrm>
          <a:prstGeom prst="roundRect">
            <a:avLst>
              <a:gd name="adj" fmla="val 453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separates the continent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into:</a:t>
            </a:r>
          </a:p>
          <a:p>
            <a:endParaRPr lang="en-US" sz="1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Mountain Region 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with young rocks, high land,   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many steep slopes, </a:t>
            </a:r>
          </a:p>
          <a:p>
            <a:endParaRPr lang="en-US" sz="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and</a:t>
            </a:r>
          </a:p>
          <a:p>
            <a:r>
              <a:rPr lang="en-US" sz="1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Lowland Region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with older rocks, low hills,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large, nearly flat plains. </a:t>
            </a:r>
          </a:p>
        </p:txBody>
      </p:sp>
    </p:spTree>
    <p:extLst>
      <p:ext uri="{BB962C8B-B14F-4D97-AF65-F5344CB8AC3E}">
        <p14:creationId xmlns:p14="http://schemas.microsoft.com/office/powerpoint/2010/main" val="32094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2286000"/>
            <a:ext cx="3657600" cy="20574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real world,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generalizations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have exceptions.</a:t>
            </a:r>
          </a:p>
        </p:txBody>
      </p:sp>
    </p:spTree>
    <p:extLst>
      <p:ext uri="{BB962C8B-B14F-4D97-AF65-F5344CB8AC3E}">
        <p14:creationId xmlns:p14="http://schemas.microsoft.com/office/powerpoint/2010/main" val="38054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23560" y="2295857"/>
            <a:ext cx="3429000" cy="980409"/>
          </a:xfrm>
          <a:prstGeom prst="wedgeRoundRectCallout">
            <a:avLst>
              <a:gd name="adj1" fmla="val -158978"/>
              <a:gd name="adj2" fmla="val 6886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Willamette Valley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(end of the Oregon Trail)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3753182"/>
            <a:ext cx="3429000" cy="980409"/>
          </a:xfrm>
          <a:prstGeom prst="wedgeRoundRectCallout">
            <a:avLst>
              <a:gd name="adj1" fmla="val -148703"/>
              <a:gd name="adj2" fmla="val -4721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Snake River Plain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(potatoes for French fries)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5123583"/>
            <a:ext cx="4130040" cy="1506683"/>
          </a:xfrm>
          <a:prstGeom prst="wedgeRoundRectCallout">
            <a:avLst>
              <a:gd name="adj1" fmla="val -120040"/>
              <a:gd name="adj2" fmla="val -11893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Valley of California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most productive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food-growing area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99024" y="533400"/>
            <a:ext cx="3186545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three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exceptions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West.</a:t>
            </a:r>
          </a:p>
        </p:txBody>
      </p:sp>
    </p:spTree>
    <p:extLst>
      <p:ext uri="{BB962C8B-B14F-4D97-AF65-F5344CB8AC3E}">
        <p14:creationId xmlns:p14="http://schemas.microsoft.com/office/powerpoint/2010/main" val="391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932218" y="5410201"/>
            <a:ext cx="2632364" cy="838200"/>
          </a:xfrm>
          <a:prstGeom prst="wedgeRoundRectCallout">
            <a:avLst>
              <a:gd name="adj1" fmla="val -107948"/>
              <a:gd name="adj2" fmla="val -19365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Ozark highlands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73437" y="3705369"/>
            <a:ext cx="2216727" cy="955386"/>
          </a:xfrm>
          <a:prstGeom prst="wedgeRoundRectCallout">
            <a:avLst>
              <a:gd name="adj1" fmla="val -120254"/>
              <a:gd name="adj2" fmla="val -3059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Appalachian “Mountains”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60158" y="2093293"/>
            <a:ext cx="2979042" cy="980409"/>
          </a:xfrm>
          <a:prstGeom prst="wedgeRoundRectCallout">
            <a:avLst>
              <a:gd name="adj1" fmla="val -106232"/>
              <a:gd name="adj2" fmla="val -10388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cold highlands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Greenland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99024" y="533400"/>
            <a:ext cx="3186545" cy="10668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exceptions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East:</a:t>
            </a:r>
          </a:p>
        </p:txBody>
      </p:sp>
    </p:spTree>
    <p:extLst>
      <p:ext uri="{BB962C8B-B14F-4D97-AF65-F5344CB8AC3E}">
        <p14:creationId xmlns:p14="http://schemas.microsoft.com/office/powerpoint/2010/main" val="31236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932218" y="5410201"/>
            <a:ext cx="2632364" cy="838200"/>
          </a:xfrm>
          <a:prstGeom prst="wedgeRoundRectCallout">
            <a:avLst>
              <a:gd name="adj1" fmla="val -107948"/>
              <a:gd name="adj2" fmla="val -19365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Ozark highlands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73437" y="3705369"/>
            <a:ext cx="2216727" cy="955386"/>
          </a:xfrm>
          <a:prstGeom prst="wedgeRoundRectCallout">
            <a:avLst>
              <a:gd name="adj1" fmla="val -120254"/>
              <a:gd name="adj2" fmla="val -3059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Appalachian “Mountains”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60158" y="2093293"/>
            <a:ext cx="2979042" cy="980409"/>
          </a:xfrm>
          <a:prstGeom prst="wedgeRoundRectCallout">
            <a:avLst>
              <a:gd name="adj1" fmla="val -106232"/>
              <a:gd name="adj2" fmla="val -10388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cold highlands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Greenland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4364084"/>
            <a:ext cx="3124200" cy="1448431"/>
          </a:xfrm>
          <a:prstGeom prst="wedgeRoundRectCallout">
            <a:avLst>
              <a:gd name="adj1" fmla="val 50056"/>
              <a:gd name="adj2" fmla="val -10864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low hills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64507" y="4364084"/>
            <a:ext cx="3124200" cy="1448431"/>
          </a:xfrm>
          <a:prstGeom prst="wedgeRoundRectCallout">
            <a:avLst>
              <a:gd name="adj1" fmla="val 53885"/>
              <a:gd name="adj2" fmla="val -9979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low hills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88721" y="4364084"/>
            <a:ext cx="3124200" cy="1448431"/>
          </a:xfrm>
          <a:prstGeom prst="wedgeRoundRectCallout">
            <a:avLst>
              <a:gd name="adj1" fmla="val 41577"/>
              <a:gd name="adj2" fmla="val -11867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low hills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00828" y="4364084"/>
            <a:ext cx="3124200" cy="1448431"/>
          </a:xfrm>
          <a:prstGeom prst="wedgeRoundRectCallout">
            <a:avLst>
              <a:gd name="adj1" fmla="val 35286"/>
              <a:gd name="adj2" fmla="val -14758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low hills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62000" y="4364084"/>
            <a:ext cx="2117935" cy="1448431"/>
          </a:xfrm>
          <a:prstGeom prst="wedgeRoundRectCallout">
            <a:avLst>
              <a:gd name="adj1" fmla="val 33385"/>
              <a:gd name="adj2" fmla="val -15997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4364084"/>
            <a:ext cx="3124200" cy="1448431"/>
          </a:xfrm>
          <a:prstGeom prst="wedgeRoundRectCallout">
            <a:avLst>
              <a:gd name="adj1" fmla="val 61545"/>
              <a:gd name="adj2" fmla="val -9802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low hills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27172" y="4377584"/>
            <a:ext cx="3354228" cy="1448431"/>
          </a:xfrm>
          <a:prstGeom prst="wedgeRoundRectCallout">
            <a:avLst>
              <a:gd name="adj1" fmla="val 54155"/>
              <a:gd name="adj2" fmla="val -82737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low hills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99024" y="533400"/>
            <a:ext cx="3186545" cy="10668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exceptions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East:</a:t>
            </a:r>
          </a:p>
        </p:txBody>
      </p:sp>
    </p:spTree>
    <p:extLst>
      <p:ext uri="{BB962C8B-B14F-4D97-AF65-F5344CB8AC3E}">
        <p14:creationId xmlns:p14="http://schemas.microsoft.com/office/powerpoint/2010/main" val="23603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1219200"/>
            <a:ext cx="3186545" cy="30480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 not (NOT)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remember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these exceptions.</a:t>
            </a:r>
          </a:p>
          <a:p>
            <a:pPr algn="ctr"/>
            <a:endParaRPr lang="en-US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always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that information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detailed map.</a:t>
            </a:r>
          </a:p>
        </p:txBody>
      </p:sp>
    </p:spTree>
    <p:extLst>
      <p:ext uri="{BB962C8B-B14F-4D97-AF65-F5344CB8AC3E}">
        <p14:creationId xmlns:p14="http://schemas.microsoft.com/office/powerpoint/2010/main" val="37717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C8872893-470B-4929-80BA-BB3F4D4FF12D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of North America.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DF12C-018E-404A-A708-569FD0492CB9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70DF2-6061-4AE5-9E8D-DC46E2DEEB66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37176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410200" y="1600200"/>
            <a:ext cx="3505200" cy="3242768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remember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 line that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divides the continent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these two regions:</a:t>
            </a:r>
          </a:p>
          <a:p>
            <a:pPr algn="ctr"/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mountain West</a:t>
            </a:r>
          </a:p>
          <a:p>
            <a:pPr algn="ctr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</a:t>
            </a:r>
          </a:p>
          <a:p>
            <a:pPr algn="ctr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lowland East</a:t>
            </a:r>
          </a:p>
        </p:txBody>
      </p:sp>
    </p:spTree>
    <p:extLst>
      <p:ext uri="{BB962C8B-B14F-4D97-AF65-F5344CB8AC3E}">
        <p14:creationId xmlns:p14="http://schemas.microsoft.com/office/powerpoint/2010/main" val="6793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1600200"/>
            <a:ext cx="3505200" cy="38862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should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draw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in your mind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you see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blank outline map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Internet,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newspaper,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on TV.</a:t>
            </a:r>
          </a:p>
        </p:txBody>
      </p:sp>
    </p:spTree>
    <p:extLst>
      <p:ext uri="{BB962C8B-B14F-4D97-AF65-F5344CB8AC3E}">
        <p14:creationId xmlns:p14="http://schemas.microsoft.com/office/powerpoint/2010/main" val="38367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1600200"/>
            <a:ext cx="3505200" cy="38862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should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draw 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in your mind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you see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blank outline map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Internet,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newspaper,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on TV.</a:t>
            </a:r>
          </a:p>
        </p:txBody>
      </p:sp>
    </p:spTree>
    <p:extLst>
      <p:ext uri="{BB962C8B-B14F-4D97-AF65-F5344CB8AC3E}">
        <p14:creationId xmlns:p14="http://schemas.microsoft.com/office/powerpoint/2010/main" val="41869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257800" y="1831340"/>
            <a:ext cx="3733800" cy="3883659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line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big curve going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 east-west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Great Lakes.</a:t>
            </a:r>
          </a:p>
          <a:p>
            <a:pPr algn="ctr"/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(Some people say it looks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 “sagging hammock”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its “bottom” in 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middle of Michigan.)</a:t>
            </a:r>
          </a:p>
        </p:txBody>
      </p:sp>
    </p:spTree>
    <p:extLst>
      <p:ext uri="{BB962C8B-B14F-4D97-AF65-F5344CB8AC3E}">
        <p14:creationId xmlns:p14="http://schemas.microsoft.com/office/powerpoint/2010/main" val="13246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648200" y="761521"/>
            <a:ext cx="3962400" cy="2588259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freeze even in June.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summer growing season is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short for most food crops.</a:t>
            </a:r>
          </a:p>
        </p:txBody>
      </p:sp>
    </p:spTree>
    <p:extLst>
      <p:ext uri="{BB962C8B-B14F-4D97-AF65-F5344CB8AC3E}">
        <p14:creationId xmlns:p14="http://schemas.microsoft.com/office/powerpoint/2010/main" val="1283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648200" y="761521"/>
            <a:ext cx="3962400" cy="2588259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freeze even in June.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summer growing season is</a:t>
            </a:r>
          </a:p>
          <a:p>
            <a:pPr algn="ctr"/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short for most food crops.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8216" y="3810000"/>
            <a:ext cx="2286000" cy="2743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stops 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reaches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mountains, 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high peaks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cold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low valleys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warm.</a:t>
            </a:r>
          </a:p>
        </p:txBody>
      </p:sp>
    </p:spTree>
    <p:extLst>
      <p:ext uri="{BB962C8B-B14F-4D97-AF65-F5344CB8AC3E}">
        <p14:creationId xmlns:p14="http://schemas.microsoft.com/office/powerpoint/2010/main" val="31426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95575" y="2209800"/>
            <a:ext cx="1419226" cy="838200"/>
          </a:xfrm>
          <a:prstGeom prst="roundRect">
            <a:avLst/>
          </a:prstGeom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Very few farms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83231" y="3701742"/>
            <a:ext cx="1131570" cy="746760"/>
          </a:xfrm>
          <a:prstGeom prst="roundRect">
            <a:avLst/>
          </a:prstGeom>
          <a:solidFill>
            <a:srgbClr val="92D050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Many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farms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876800" y="1396836"/>
            <a:ext cx="4114800" cy="2687544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separates the East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two regions:</a:t>
            </a:r>
          </a:p>
          <a:p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region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that is too cold for farming,</a:t>
            </a:r>
          </a:p>
          <a:p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warmer region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people can grow food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8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486400" y="2880360"/>
            <a:ext cx="2819400" cy="2209800"/>
          </a:xfrm>
          <a:prstGeom prst="wedgeRoundRectCallout">
            <a:avLst>
              <a:gd name="adj1" fmla="val -131735"/>
              <a:gd name="adj2" fmla="val 4574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third line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due north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southern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of Texas.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638800" y="609600"/>
            <a:ext cx="2971800" cy="1950780"/>
          </a:xfrm>
          <a:prstGeom prst="roundRect">
            <a:avLst>
              <a:gd name="adj" fmla="val 678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line divides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rainy East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semi-arid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Plains.</a:t>
            </a:r>
          </a:p>
        </p:txBody>
      </p:sp>
    </p:spTree>
    <p:extLst>
      <p:ext uri="{BB962C8B-B14F-4D97-AF65-F5344CB8AC3E}">
        <p14:creationId xmlns:p14="http://schemas.microsoft.com/office/powerpoint/2010/main" val="26197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38800" y="609600"/>
            <a:ext cx="2971800" cy="1950780"/>
          </a:xfrm>
          <a:prstGeom prst="roundRect">
            <a:avLst>
              <a:gd name="adj" fmla="val 678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line divides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rainy East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semi-arid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Plains.</a:t>
            </a:r>
          </a:p>
        </p:txBody>
      </p:sp>
      <p:sp>
        <p:nvSpPr>
          <p:cNvPr id="11" name="Snip Single Corner Rectangle 10"/>
          <p:cNvSpPr/>
          <p:nvPr/>
        </p:nvSpPr>
        <p:spPr>
          <a:xfrm>
            <a:off x="3886200" y="2413000"/>
            <a:ext cx="5105400" cy="13208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Definition: 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semi-arid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not very rainy, not completely dry;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“semi-arid” means “half-dry”</a:t>
            </a:r>
          </a:p>
        </p:txBody>
      </p:sp>
    </p:spTree>
    <p:extLst>
      <p:ext uri="{BB962C8B-B14F-4D97-AF65-F5344CB8AC3E}">
        <p14:creationId xmlns:p14="http://schemas.microsoft.com/office/powerpoint/2010/main" val="8761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8382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</a:rPr>
              <a:t>  Definition:  a </a:t>
            </a:r>
            <a:r>
              <a:rPr lang="en-US" sz="2400" b="1" dirty="0">
                <a:solidFill>
                  <a:srgbClr val="C00000"/>
                </a:solidFill>
              </a:rPr>
              <a:t>region </a:t>
            </a:r>
            <a:r>
              <a:rPr lang="en-US" sz="2400" dirty="0">
                <a:solidFill>
                  <a:srgbClr val="C0000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</a:t>
            </a:r>
            <a:r>
              <a:rPr lang="en-US" sz="2400" u="sng" dirty="0">
                <a:solidFill>
                  <a:srgbClr val="C00000"/>
                </a:solidFill>
              </a:rPr>
              <a:t>and</a:t>
            </a:r>
            <a:r>
              <a:rPr lang="en-US" sz="2400" dirty="0">
                <a:solidFill>
                  <a:srgbClr val="C00000"/>
                </a:solidFill>
              </a:rPr>
              <a:t> close to each other   </a:t>
            </a:r>
          </a:p>
        </p:txBody>
      </p:sp>
    </p:spTree>
    <p:extLst>
      <p:ext uri="{BB962C8B-B14F-4D97-AF65-F5344CB8AC3E}">
        <p14:creationId xmlns:p14="http://schemas.microsoft.com/office/powerpoint/2010/main" val="15058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62600" y="3194238"/>
            <a:ext cx="2895600" cy="3054162"/>
          </a:xfrm>
          <a:prstGeom prst="roundRect">
            <a:avLst>
              <a:gd name="adj" fmla="val 678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line separates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that have</a:t>
            </a:r>
          </a:p>
          <a:p>
            <a:pPr algn="ctr"/>
            <a:r>
              <a:rPr lang="en-US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precipitation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trees need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places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have </a:t>
            </a:r>
            <a:r>
              <a:rPr lang="en-US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5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6200" y="3124201"/>
            <a:ext cx="2476500" cy="3635828"/>
          </a:xfrm>
          <a:prstGeom prst="roundRect">
            <a:avLst>
              <a:gd name="adj" fmla="val 6788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again, the western region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complicated.</a:t>
            </a:r>
          </a:p>
          <a:p>
            <a:pPr algn="ctr"/>
            <a:endParaRPr lang="en-US" sz="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valleys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very dry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peaks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covered</a:t>
            </a:r>
          </a:p>
          <a:p>
            <a:pPr algn="ctr"/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forests</a:t>
            </a:r>
          </a:p>
          <a:p>
            <a:pPr algn="ctr"/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 snow).</a:t>
            </a:r>
          </a:p>
        </p:txBody>
      </p:sp>
    </p:spTree>
    <p:extLst>
      <p:ext uri="{BB962C8B-B14F-4D97-AF65-F5344CB8AC3E}">
        <p14:creationId xmlns:p14="http://schemas.microsoft.com/office/powerpoint/2010/main" val="18039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334000" y="228599"/>
            <a:ext cx="3634740" cy="2783841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how the last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lines that we drew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 to outline the area where many people live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have lights in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houses and cities).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70" y="3204210"/>
            <a:ext cx="4338770" cy="28917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29400" y="3466450"/>
            <a:ext cx="0" cy="238761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073140" y="33528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6174846"/>
            <a:ext cx="2362200" cy="574040"/>
          </a:xfrm>
          <a:prstGeom prst="roundRect">
            <a:avLst>
              <a:gd name="adj" fmla="val 6788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/>
            <a:r>
              <a:rPr 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</p:spTree>
    <p:extLst>
      <p:ext uri="{BB962C8B-B14F-4D97-AF65-F5344CB8AC3E}">
        <p14:creationId xmlns:p14="http://schemas.microsoft.com/office/powerpoint/2010/main" val="9412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70" y="3204210"/>
            <a:ext cx="4338770" cy="28917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29400" y="3466450"/>
            <a:ext cx="0" cy="238761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073140" y="33528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6174846"/>
            <a:ext cx="2362200" cy="574040"/>
          </a:xfrm>
          <a:prstGeom prst="roundRect">
            <a:avLst>
              <a:gd name="adj" fmla="val 6788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/>
            <a:r>
              <a:rPr 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87340" y="848360"/>
            <a:ext cx="3581400" cy="1544318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rest of the continent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dark, except for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urban areas.</a:t>
            </a:r>
          </a:p>
        </p:txBody>
      </p:sp>
    </p:spTree>
    <p:extLst>
      <p:ext uri="{BB962C8B-B14F-4D97-AF65-F5344CB8AC3E}">
        <p14:creationId xmlns:p14="http://schemas.microsoft.com/office/powerpoint/2010/main" val="40542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70" y="3204210"/>
            <a:ext cx="4338770" cy="28917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29400" y="3466450"/>
            <a:ext cx="0" cy="238761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073140" y="33528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05600" y="6174846"/>
            <a:ext cx="2133600" cy="574040"/>
          </a:xfrm>
          <a:prstGeom prst="roundRect">
            <a:avLst>
              <a:gd name="adj" fmla="val 6788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/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240932" y="5845115"/>
            <a:ext cx="1448430" cy="555685"/>
          </a:xfrm>
          <a:prstGeom prst="wedgeRoundRectCallout">
            <a:avLst>
              <a:gd name="adj1" fmla="val 38956"/>
              <a:gd name="adj2" fmla="val -174993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Phoenix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Tucson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758664" y="4419600"/>
            <a:ext cx="1524502" cy="434520"/>
          </a:xfrm>
          <a:prstGeom prst="wedgeRoundRectCallout">
            <a:avLst>
              <a:gd name="adj1" fmla="val 85234"/>
              <a:gd name="adj2" fmla="val -44627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999965" y="5029200"/>
            <a:ext cx="1524502" cy="395742"/>
          </a:xfrm>
          <a:prstGeom prst="wedgeRoundRectCallout">
            <a:avLst>
              <a:gd name="adj1" fmla="val 82724"/>
              <a:gd name="adj2" fmla="val -8024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Angeles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114800" y="3895075"/>
            <a:ext cx="1058485" cy="372125"/>
          </a:xfrm>
          <a:prstGeom prst="wedgeRoundRectCallout">
            <a:avLst>
              <a:gd name="adj1" fmla="val 140782"/>
              <a:gd name="adj2" fmla="val 11393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Denver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637689" y="3205137"/>
            <a:ext cx="1112111" cy="387833"/>
          </a:xfrm>
          <a:prstGeom prst="wedgeRoundRectCallout">
            <a:avLst>
              <a:gd name="adj1" fmla="val 78310"/>
              <a:gd name="adj2" fmla="val 3521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Seattle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87340" y="848360"/>
            <a:ext cx="3581400" cy="1544318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rest of the continent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dark, except for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urban areas.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3657600" y="2180575"/>
            <a:ext cx="1524502" cy="562484"/>
          </a:xfrm>
          <a:prstGeom prst="wedgeRoundRectCallout">
            <a:avLst>
              <a:gd name="adj1" fmla="val 42157"/>
              <a:gd name="adj2" fmla="val 14403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Vancouver,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3580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70" y="3204210"/>
            <a:ext cx="4338770" cy="28917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629400" y="3466450"/>
            <a:ext cx="0" cy="238761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073140" y="33528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05600" y="6174846"/>
            <a:ext cx="2133600" cy="574040"/>
          </a:xfrm>
          <a:prstGeom prst="roundRect">
            <a:avLst>
              <a:gd name="adj" fmla="val 6788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/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240932" y="5845115"/>
            <a:ext cx="1448430" cy="555685"/>
          </a:xfrm>
          <a:prstGeom prst="wedgeRoundRectCallout">
            <a:avLst>
              <a:gd name="adj1" fmla="val 38956"/>
              <a:gd name="adj2" fmla="val -174993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Phoenix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Tucson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758664" y="4419600"/>
            <a:ext cx="1524502" cy="434520"/>
          </a:xfrm>
          <a:prstGeom prst="wedgeRoundRectCallout">
            <a:avLst>
              <a:gd name="adj1" fmla="val 85234"/>
              <a:gd name="adj2" fmla="val -44627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657600" y="2180575"/>
            <a:ext cx="1524502" cy="562484"/>
          </a:xfrm>
          <a:prstGeom prst="wedgeRoundRectCallout">
            <a:avLst>
              <a:gd name="adj1" fmla="val 42157"/>
              <a:gd name="adj2" fmla="val 14403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Vancouver,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999965" y="5029200"/>
            <a:ext cx="1524502" cy="395742"/>
          </a:xfrm>
          <a:prstGeom prst="wedgeRoundRectCallout">
            <a:avLst>
              <a:gd name="adj1" fmla="val 82724"/>
              <a:gd name="adj2" fmla="val -8024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Angeles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114800" y="3895075"/>
            <a:ext cx="1058485" cy="372125"/>
          </a:xfrm>
          <a:prstGeom prst="wedgeRoundRectCallout">
            <a:avLst>
              <a:gd name="adj1" fmla="val 140782"/>
              <a:gd name="adj2" fmla="val 113930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Denver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637689" y="3205137"/>
            <a:ext cx="1112111" cy="387833"/>
          </a:xfrm>
          <a:prstGeom prst="wedgeRoundRectCallout">
            <a:avLst>
              <a:gd name="adj1" fmla="val 78310"/>
              <a:gd name="adj2" fmla="val 3521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Seattle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162800" y="4217670"/>
            <a:ext cx="1844647" cy="1497330"/>
          </a:xfrm>
          <a:prstGeom prst="wedgeRoundRectCallout">
            <a:avLst>
              <a:gd name="adj1" fmla="val -94329"/>
              <a:gd name="adj2" fmla="val 2341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are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fields.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162800" y="4217670"/>
            <a:ext cx="1844647" cy="1497330"/>
          </a:xfrm>
          <a:prstGeom prst="wedgeRoundRectCallout">
            <a:avLst>
              <a:gd name="adj1" fmla="val -92266"/>
              <a:gd name="adj2" fmla="val -8254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</a:t>
            </a:r>
          </a:p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areas </a:t>
            </a:r>
          </a:p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oil fields.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87340" y="848360"/>
            <a:ext cx="3581400" cy="1544318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rest of the continent 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dark, except for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urban areas.</a:t>
            </a:r>
          </a:p>
        </p:txBody>
      </p:sp>
    </p:spTree>
    <p:extLst>
      <p:ext uri="{BB962C8B-B14F-4D97-AF65-F5344CB8AC3E}">
        <p14:creationId xmlns:p14="http://schemas.microsoft.com/office/powerpoint/2010/main" val="1771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5486400" y="2880360"/>
            <a:ext cx="3505200" cy="2209800"/>
          </a:xfrm>
          <a:prstGeom prst="wedgeRoundRectCallout">
            <a:avLst>
              <a:gd name="adj1" fmla="val -81037"/>
              <a:gd name="adj2" fmla="val 781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last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line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east-west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middle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farm region.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1066800"/>
            <a:ext cx="3581400" cy="1447800"/>
          </a:xfrm>
          <a:prstGeom prst="wedgeRoundRectCallout">
            <a:avLst>
              <a:gd name="adj1" fmla="val -91115"/>
              <a:gd name="adj2" fmla="val 1548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marks where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frost-free season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7 months long.</a:t>
            </a:r>
          </a:p>
        </p:txBody>
      </p:sp>
    </p:spTree>
    <p:extLst>
      <p:ext uri="{BB962C8B-B14F-4D97-AF65-F5344CB8AC3E}">
        <p14:creationId xmlns:p14="http://schemas.microsoft.com/office/powerpoint/2010/main" val="41800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5334000" y="1066800"/>
            <a:ext cx="3581400" cy="1447800"/>
          </a:xfrm>
          <a:prstGeom prst="wedgeRoundRectCallout">
            <a:avLst>
              <a:gd name="adj1" fmla="val -91115"/>
              <a:gd name="adj2" fmla="val 1548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marks where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frost-free season</a:t>
            </a:r>
          </a:p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7 months long.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800" y="2590800"/>
            <a:ext cx="3581400" cy="35814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pay more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heating than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air-conditioning.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the line,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air-conditioning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expensive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heating.</a:t>
            </a:r>
          </a:p>
        </p:txBody>
      </p:sp>
    </p:spTree>
    <p:extLst>
      <p:ext uri="{BB962C8B-B14F-4D97-AF65-F5344CB8AC3E}">
        <p14:creationId xmlns:p14="http://schemas.microsoft.com/office/powerpoint/2010/main" val="3041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334000" y="1524000"/>
            <a:ext cx="3124200" cy="1447800"/>
          </a:xfrm>
          <a:prstGeom prst="wedgeRoundRectCallout">
            <a:avLst>
              <a:gd name="adj1" fmla="val -94091"/>
              <a:gd name="adj2" fmla="val 127061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is also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U.S. history.</a:t>
            </a:r>
          </a:p>
        </p:txBody>
      </p:sp>
    </p:spTree>
    <p:extLst>
      <p:ext uri="{BB962C8B-B14F-4D97-AF65-F5344CB8AC3E}">
        <p14:creationId xmlns:p14="http://schemas.microsoft.com/office/powerpoint/2010/main" val="25628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8382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</a:rPr>
              <a:t>  Definition:  a </a:t>
            </a:r>
            <a:r>
              <a:rPr lang="en-US" sz="2400" b="1" dirty="0">
                <a:solidFill>
                  <a:srgbClr val="C00000"/>
                </a:solidFill>
              </a:rPr>
              <a:t>region </a:t>
            </a:r>
            <a:r>
              <a:rPr lang="en-US" sz="2400" dirty="0">
                <a:solidFill>
                  <a:srgbClr val="C00000"/>
                </a:solidFill>
              </a:rPr>
              <a:t>is a group of places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                      </a:t>
            </a:r>
            <a:r>
              <a:rPr lang="en-US" sz="2400" u="sng" dirty="0">
                <a:solidFill>
                  <a:srgbClr val="C00000"/>
                </a:solidFill>
              </a:rPr>
              <a:t>and</a:t>
            </a:r>
            <a:r>
              <a:rPr lang="en-US" sz="2400" dirty="0">
                <a:solidFill>
                  <a:srgbClr val="C00000"/>
                </a:solidFill>
              </a:rPr>
              <a:t> close to each other 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6625" y="2514600"/>
            <a:ext cx="5266346" cy="990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draw a line around the places, 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 result is a 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map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31" y="3396066"/>
            <a:ext cx="4710869" cy="3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334000" y="1524000"/>
            <a:ext cx="3124200" cy="1447800"/>
          </a:xfrm>
          <a:prstGeom prst="wedgeRoundRectCallout">
            <a:avLst>
              <a:gd name="adj1" fmla="val -94091"/>
              <a:gd name="adj2" fmla="val 127061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is also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U.S. history.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0" y="2819400"/>
            <a:ext cx="3581400" cy="3849080"/>
          </a:xfrm>
          <a:prstGeom prst="roundRect">
            <a:avLst>
              <a:gd name="adj" fmla="val 6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this line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growing season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long enough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cotton.</a:t>
            </a: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crop is valuable,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growing cotton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a lot of labor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(much more than corn or wheat). </a:t>
            </a: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334000" y="1524000"/>
            <a:ext cx="3124200" cy="1447800"/>
          </a:xfrm>
          <a:prstGeom prst="wedgeRoundRectCallout">
            <a:avLst>
              <a:gd name="adj1" fmla="val -94091"/>
              <a:gd name="adj2" fmla="val 127061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is also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U.S. history.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0" y="2819400"/>
            <a:ext cx="3581400" cy="3849080"/>
          </a:xfrm>
          <a:prstGeom prst="roundRect">
            <a:avLst>
              <a:gd name="adj" fmla="val 6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this line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growing season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long enough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cotton.</a:t>
            </a: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crop is valuable,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growing cotton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a lot of labor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(much more than corn or wheat). </a:t>
            </a: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5943600"/>
            <a:ext cx="2728686" cy="838200"/>
          </a:xfrm>
          <a:prstGeom prst="roundRect">
            <a:avLst>
              <a:gd name="adj" fmla="val 6788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landowners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slaves.</a:t>
            </a:r>
          </a:p>
        </p:txBody>
      </p:sp>
    </p:spTree>
    <p:extLst>
      <p:ext uri="{BB962C8B-B14F-4D97-AF65-F5344CB8AC3E}">
        <p14:creationId xmlns:p14="http://schemas.microsoft.com/office/powerpoint/2010/main" val="39728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257800" y="762000"/>
            <a:ext cx="3733800" cy="5181600"/>
          </a:xfrm>
          <a:prstGeom prst="roundRect">
            <a:avLst>
              <a:gd name="adj" fmla="val 6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Cotton, slavery,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Civil War,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Reconstruction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long-lasting effects.</a:t>
            </a:r>
          </a:p>
          <a:p>
            <a:pPr algn="ctr"/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still marks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differences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maps of many topics,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immigration,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investment,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voting,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even religion. </a:t>
            </a:r>
          </a:p>
        </p:txBody>
      </p:sp>
    </p:spTree>
    <p:extLst>
      <p:ext uri="{BB962C8B-B14F-4D97-AF65-F5344CB8AC3E}">
        <p14:creationId xmlns:p14="http://schemas.microsoft.com/office/powerpoint/2010/main" val="21489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5719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2057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western mountain region 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362880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2057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western mountain region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25527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northern cold region 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119044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2057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western mountain region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25527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northern cold region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34000" y="30861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Great Plains grass region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5093182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2057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western mountain region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25527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northern cold region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34000" y="30861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Great Plains grass region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334000" y="36195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southern cotton/pine region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937227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2057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western mountain region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25527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northern cold region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34000" y="30861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Great Plains grass region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334000" y="36195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southern cotton/pine region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334000" y="4122404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farm and factory region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605549" y="4706604"/>
            <a:ext cx="3297382" cy="322596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It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could also be called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Great Lakes farm region</a:t>
            </a:r>
          </a:p>
        </p:txBody>
      </p:sp>
    </p:spTree>
    <p:extLst>
      <p:ext uri="{BB962C8B-B14F-4D97-AF65-F5344CB8AC3E}">
        <p14:creationId xmlns:p14="http://schemas.microsoft.com/office/powerpoint/2010/main" val="893779210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32162" y="762000"/>
            <a:ext cx="3810000" cy="5410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That’s it –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divide North America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34000" y="2057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western mountain region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25527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northern cold region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34000" y="30861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Great Plains grass region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334000" y="36195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southern cotton/pine region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334000" y="4122404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farm and factory region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54320" y="5168120"/>
            <a:ext cx="3276600" cy="77548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Central American         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hot and hilly region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605549" y="4706604"/>
            <a:ext cx="3297382" cy="322596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It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could also be called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Great Lakes farm region</a:t>
            </a:r>
          </a:p>
        </p:txBody>
      </p:sp>
      <p:sp>
        <p:nvSpPr>
          <p:cNvPr id="18" name="Oval 17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3924300" y="54864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00527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12458" y="1447800"/>
            <a:ext cx="5995285" cy="3287691"/>
          </a:xfrm>
          <a:prstGeom prst="roundRect">
            <a:avLst>
              <a:gd name="adj" fmla="val 71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do we make regional maps?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638800" y="3065780"/>
            <a:ext cx="3048000" cy="133604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you remember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each region</a:t>
            </a:r>
          </a:p>
          <a:p>
            <a:pPr algn="ctr"/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like?</a:t>
            </a:r>
          </a:p>
        </p:txBody>
      </p:sp>
    </p:spTree>
    <p:extLst>
      <p:ext uri="{BB962C8B-B14F-4D97-AF65-F5344CB8AC3E}">
        <p14:creationId xmlns:p14="http://schemas.microsoft.com/office/powerpoint/2010/main" val="11209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52400"/>
            <a:ext cx="67818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Mountain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 rocks, earthquakes,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lowlands, rainy slopes with forests,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on the high peaks, ski resorts,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mines, a few cities, national parks </a:t>
            </a:r>
          </a:p>
        </p:txBody>
      </p:sp>
    </p:spTree>
    <p:extLst>
      <p:ext uri="{BB962C8B-B14F-4D97-AF65-F5344CB8AC3E}">
        <p14:creationId xmlns:p14="http://schemas.microsoft.com/office/powerpoint/2010/main" val="36786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66800"/>
            <a:ext cx="8610600" cy="5659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29000"/>
            <a:ext cx="3886200" cy="304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68580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Cold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rocks, low hills or plains, many lakes,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forests of slow-growing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needleleaf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trees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treeless tundra near the Arctic Ocean,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people, few roads, some mines</a:t>
            </a:r>
          </a:p>
        </p:txBody>
      </p:sp>
    </p:spTree>
    <p:extLst>
      <p:ext uri="{BB962C8B-B14F-4D97-AF65-F5344CB8AC3E}">
        <p14:creationId xmlns:p14="http://schemas.microsoft.com/office/powerpoint/2010/main" val="29393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3472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52400"/>
            <a:ext cx="68580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Plains Grassland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rocks, flat plains or low hills, dry creeks,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 tornadoes, grassland, bison (buffalo), 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 ranches, wheat fields, a few irrigated fields,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scattered towns, some oil wells</a:t>
            </a:r>
          </a:p>
        </p:txBody>
      </p:sp>
    </p:spTree>
    <p:extLst>
      <p:ext uri="{BB962C8B-B14F-4D97-AF65-F5344CB8AC3E}">
        <p14:creationId xmlns:p14="http://schemas.microsoft.com/office/powerpoint/2010/main" val="35104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52400"/>
            <a:ext cx="68580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Cotton / Pine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summers, red soil, fast-growing forest,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cotton plantations, slavery, Civil War,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sharecroppers, boll weevil, planted pines,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mills, some new factories (e.g., cars)</a:t>
            </a:r>
          </a:p>
        </p:txBody>
      </p:sp>
    </p:spTree>
    <p:extLst>
      <p:ext uri="{BB962C8B-B14F-4D97-AF65-F5344CB8AC3E}">
        <p14:creationId xmlns:p14="http://schemas.microsoft.com/office/powerpoint/2010/main" val="19512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67818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Lakes Forest/Farm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summers, cold winters, plains or low hills,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hardwood forest, corn fields, dairy cows,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 on rivers or next to Great Lakes,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small towns with factories</a:t>
            </a:r>
          </a:p>
        </p:txBody>
      </p:sp>
    </p:spTree>
    <p:extLst>
      <p:ext uri="{BB962C8B-B14F-4D97-AF65-F5344CB8AC3E}">
        <p14:creationId xmlns:p14="http://schemas.microsoft.com/office/powerpoint/2010/main" val="14586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52400"/>
            <a:ext cx="6858000" cy="2286000"/>
          </a:xfrm>
          <a:prstGeom prst="roundRect">
            <a:avLst>
              <a:gd name="adj" fmla="val 67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American Region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freezing season, forested hills, beach resorts,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 plantations, many small countries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(it’s much harder to think of just one picture for this region,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one shows slash-and-burn farming in the forest)</a:t>
            </a:r>
          </a:p>
        </p:txBody>
      </p:sp>
    </p:spTree>
    <p:extLst>
      <p:ext uri="{BB962C8B-B14F-4D97-AF65-F5344CB8AC3E}">
        <p14:creationId xmlns:p14="http://schemas.microsoft.com/office/powerpoint/2010/main" val="3685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10200" y="1828800"/>
            <a:ext cx="3154680" cy="1304955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another way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the regions.</a:t>
            </a:r>
          </a:p>
        </p:txBody>
      </p:sp>
    </p:spTree>
    <p:extLst>
      <p:ext uri="{BB962C8B-B14F-4D97-AF65-F5344CB8AC3E}">
        <p14:creationId xmlns:p14="http://schemas.microsoft.com/office/powerpoint/2010/main" val="37739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10200" y="1828800"/>
            <a:ext cx="3154680" cy="1304955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another way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the regions.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82768" y="2971800"/>
            <a:ext cx="2773680" cy="1895445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remember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draw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lines?</a:t>
            </a:r>
          </a:p>
        </p:txBody>
      </p:sp>
    </p:spTree>
    <p:extLst>
      <p:ext uri="{BB962C8B-B14F-4D97-AF65-F5344CB8AC3E}">
        <p14:creationId xmlns:p14="http://schemas.microsoft.com/office/powerpoint/2010/main" val="38873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52828" y="3352800"/>
            <a:ext cx="0" cy="173736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2286000" y="3012441"/>
            <a:ext cx="2463800" cy="606312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6312"/>
              <a:gd name="connsiteX1" fmla="*/ 259080 w 2372360"/>
              <a:gd name="connsiteY1" fmla="*/ 25400 h 606312"/>
              <a:gd name="connsiteX2" fmla="*/ 574040 w 2372360"/>
              <a:gd name="connsiteY2" fmla="*/ 142240 h 606312"/>
              <a:gd name="connsiteX3" fmla="*/ 966030 w 2372360"/>
              <a:gd name="connsiteY3" fmla="*/ 405822 h 606312"/>
              <a:gd name="connsiteX4" fmla="*/ 1325880 w 2372360"/>
              <a:gd name="connsiteY4" fmla="*/ 599440 h 606312"/>
              <a:gd name="connsiteX5" fmla="*/ 1539240 w 2372360"/>
              <a:gd name="connsiteY5" fmla="*/ 523240 h 606312"/>
              <a:gd name="connsiteX6" fmla="*/ 1942246 w 2372360"/>
              <a:gd name="connsiteY6" fmla="*/ 152400 h 606312"/>
              <a:gd name="connsiteX7" fmla="*/ 2372360 w 2372360"/>
              <a:gd name="connsiteY7" fmla="*/ 0 h 6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6312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56215" y="78836"/>
                  <a:pt x="574040" y="142240"/>
                </a:cubicBezTo>
                <a:cubicBezTo>
                  <a:pt x="691865" y="205644"/>
                  <a:pt x="840723" y="329622"/>
                  <a:pt x="966030" y="405822"/>
                </a:cubicBezTo>
                <a:cubicBezTo>
                  <a:pt x="1091337" y="482022"/>
                  <a:pt x="1230345" y="579870"/>
                  <a:pt x="1325880" y="599440"/>
                </a:cubicBezTo>
                <a:cubicBezTo>
                  <a:pt x="1421415" y="619010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18629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638800" y="3012441"/>
            <a:ext cx="3124200" cy="2548708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is how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organize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631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12458" y="1447800"/>
            <a:ext cx="5995285" cy="3287691"/>
          </a:xfrm>
          <a:prstGeom prst="roundRect">
            <a:avLst>
              <a:gd name="adj" fmla="val 71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do we make regional maps?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601308"/>
            <a:ext cx="5029200" cy="137159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easier to remember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shape of a region,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the locations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individual places. </a:t>
            </a:r>
          </a:p>
        </p:txBody>
      </p:sp>
    </p:spTree>
    <p:extLst>
      <p:ext uri="{BB962C8B-B14F-4D97-AF65-F5344CB8AC3E}">
        <p14:creationId xmlns:p14="http://schemas.microsoft.com/office/powerpoint/2010/main" val="35820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410200" y="533400"/>
            <a:ext cx="3276600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will draw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satellite image.</a:t>
            </a:r>
          </a:p>
        </p:txBody>
      </p:sp>
    </p:spTree>
    <p:extLst>
      <p:ext uri="{BB962C8B-B14F-4D97-AF65-F5344CB8AC3E}">
        <p14:creationId xmlns:p14="http://schemas.microsoft.com/office/powerpoint/2010/main" val="3313572926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152400" y="5163503"/>
            <a:ext cx="2720340" cy="817245"/>
          </a:xfrm>
          <a:prstGeom prst="wedgeRoundRectCallout">
            <a:avLst>
              <a:gd name="adj1" fmla="val 45896"/>
              <a:gd name="adj2" fmla="val -15476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(young/old rocks)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10200" y="533400"/>
            <a:ext cx="3276600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will draw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satellite image.</a:t>
            </a:r>
          </a:p>
        </p:txBody>
      </p:sp>
    </p:spTree>
    <p:extLst>
      <p:ext uri="{BB962C8B-B14F-4D97-AF65-F5344CB8AC3E}">
        <p14:creationId xmlns:p14="http://schemas.microsoft.com/office/powerpoint/2010/main" val="2090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5943600" y="2618423"/>
            <a:ext cx="3039184" cy="817245"/>
          </a:xfrm>
          <a:prstGeom prst="wedgeRoundRectCallout">
            <a:avLst>
              <a:gd name="adj1" fmla="val -89106"/>
              <a:gd name="adj2" fmla="val 2472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farm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(4-month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frostfree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5163503"/>
            <a:ext cx="2720340" cy="817245"/>
          </a:xfrm>
          <a:prstGeom prst="wedgeRoundRectCallout">
            <a:avLst>
              <a:gd name="adj1" fmla="val 45896"/>
              <a:gd name="adj2" fmla="val -15476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(young/old rocks)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10200" y="533400"/>
            <a:ext cx="3276600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will draw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satellite image.</a:t>
            </a:r>
          </a:p>
        </p:txBody>
      </p:sp>
    </p:spTree>
    <p:extLst>
      <p:ext uri="{BB962C8B-B14F-4D97-AF65-F5344CB8AC3E}">
        <p14:creationId xmlns:p14="http://schemas.microsoft.com/office/powerpoint/2010/main" val="24973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731251" y="5373053"/>
            <a:ext cx="1939883" cy="817245"/>
          </a:xfrm>
          <a:prstGeom prst="wedgeRoundRectCallout">
            <a:avLst>
              <a:gd name="adj1" fmla="val -180614"/>
              <a:gd name="adj2" fmla="val -14899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(enough rain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43600" y="2618423"/>
            <a:ext cx="3039184" cy="817245"/>
          </a:xfrm>
          <a:prstGeom prst="wedgeRoundRectCallout">
            <a:avLst>
              <a:gd name="adj1" fmla="val -89106"/>
              <a:gd name="adj2" fmla="val 2472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farm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(4-month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frostfree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season)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5163503"/>
            <a:ext cx="2720340" cy="817245"/>
          </a:xfrm>
          <a:prstGeom prst="wedgeRoundRectCallout">
            <a:avLst>
              <a:gd name="adj1" fmla="val 45896"/>
              <a:gd name="adj2" fmla="val -15476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(young/old rocks)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0200" y="533400"/>
            <a:ext cx="3276600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will draw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satellite image.</a:t>
            </a:r>
          </a:p>
        </p:txBody>
      </p:sp>
    </p:spTree>
    <p:extLst>
      <p:ext uri="{BB962C8B-B14F-4D97-AF65-F5344CB8AC3E}">
        <p14:creationId xmlns:p14="http://schemas.microsoft.com/office/powerpoint/2010/main" val="28485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11936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814500" y="3772853"/>
            <a:ext cx="2948499" cy="817245"/>
          </a:xfrm>
          <a:prstGeom prst="wedgeRoundRectCallout">
            <a:avLst>
              <a:gd name="adj1" fmla="val -97909"/>
              <a:gd name="adj2" fmla="val -7518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cotton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(7-month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frostfree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31251" y="5373053"/>
            <a:ext cx="1939883" cy="817245"/>
          </a:xfrm>
          <a:prstGeom prst="wedgeRoundRectCallout">
            <a:avLst>
              <a:gd name="adj1" fmla="val -180614"/>
              <a:gd name="adj2" fmla="val -148999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(enough rain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943600" y="2618423"/>
            <a:ext cx="3039184" cy="817245"/>
          </a:xfrm>
          <a:prstGeom prst="wedgeRoundRectCallout">
            <a:avLst>
              <a:gd name="adj1" fmla="val -89106"/>
              <a:gd name="adj2" fmla="val 2472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farm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(4-month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frostfree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season)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52400" y="5163503"/>
            <a:ext cx="2720340" cy="817245"/>
          </a:xfrm>
          <a:prstGeom prst="wedgeRoundRectCallout">
            <a:avLst>
              <a:gd name="adj1" fmla="val 45896"/>
              <a:gd name="adj2" fmla="val -154765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 line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(young/old rocks)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10200" y="533400"/>
            <a:ext cx="3276600" cy="1371600"/>
          </a:xfrm>
          <a:prstGeom prst="roundRect">
            <a:avLst>
              <a:gd name="adj" fmla="val 67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will draw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four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satellite image.</a:t>
            </a:r>
          </a:p>
        </p:txBody>
      </p:sp>
    </p:spTree>
    <p:extLst>
      <p:ext uri="{BB962C8B-B14F-4D97-AF65-F5344CB8AC3E}">
        <p14:creationId xmlns:p14="http://schemas.microsoft.com/office/powerpoint/2010/main" val="1817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381000"/>
            <a:ext cx="6324600" cy="61722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geographic region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 “real thing” out there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98362" y="2514600"/>
            <a:ext cx="6134100" cy="1843964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what we get when we draw lines</a:t>
            </a:r>
          </a:p>
          <a:p>
            <a:pPr algn="ctr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put similar places together into groups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order to make them easier to remember).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4419600"/>
            <a:ext cx="5943600" cy="1843964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</a:pPr>
            <a:r>
              <a:rPr lang="en-US" sz="5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different ways of deciding</a:t>
            </a:r>
          </a:p>
          <a:p>
            <a:pPr algn="ctr">
              <a:lnSpc>
                <a:spcPts val="2700"/>
              </a:lnSpc>
            </a:pPr>
            <a:r>
              <a:rPr lang="en-US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places are similar to each other, </a:t>
            </a:r>
          </a:p>
          <a:p>
            <a:pPr algn="ctr"/>
            <a:r>
              <a:rPr lang="en-US" sz="5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4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get different regions.</a:t>
            </a:r>
          </a:p>
        </p:txBody>
      </p:sp>
    </p:spTree>
    <p:extLst>
      <p:ext uri="{BB962C8B-B14F-4D97-AF65-F5344CB8AC3E}">
        <p14:creationId xmlns:p14="http://schemas.microsoft.com/office/powerpoint/2010/main" val="27193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95558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5288138" y="1066800"/>
            <a:ext cx="3551062" cy="2743200"/>
          </a:xfrm>
          <a:prstGeom prst="wedgeRoundRectCallout">
            <a:avLst>
              <a:gd name="adj1" fmla="val -144340"/>
              <a:gd name="adj2" fmla="val 74863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 example.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want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map to include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hot, dry region called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“Desert Southwest.”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4191000"/>
            <a:ext cx="381000" cy="609600"/>
          </a:xfrm>
          <a:prstGeom prst="ellipse">
            <a:avLst/>
          </a:prstGeom>
          <a:solidFill>
            <a:srgbClr val="FFC000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3619500"/>
            <a:ext cx="3708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08946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89550" y="685800"/>
            <a:ext cx="3365500" cy="2134250"/>
          </a:xfrm>
          <a:prstGeom prst="roundRect">
            <a:avLst>
              <a:gd name="adj" fmla="val 680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think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makes things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to remember,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. . . but</a:t>
            </a:r>
          </a:p>
        </p:txBody>
      </p:sp>
    </p:spTree>
    <p:extLst>
      <p:ext uri="{BB962C8B-B14F-4D97-AF65-F5344CB8AC3E}">
        <p14:creationId xmlns:p14="http://schemas.microsoft.com/office/powerpoint/2010/main" val="3841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08946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89550" y="685800"/>
            <a:ext cx="3365500" cy="2134250"/>
          </a:xfrm>
          <a:prstGeom prst="roundRect">
            <a:avLst>
              <a:gd name="adj" fmla="val 680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think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makes things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to remember,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. . . but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10200" y="2667000"/>
            <a:ext cx="3581400" cy="4038600"/>
          </a:xfrm>
          <a:prstGeom prst="roundRect">
            <a:avLst>
              <a:gd name="adj" fmla="val 680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suggest that it is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</a:t>
            </a:r>
            <a:r>
              <a:rPr lang="en-US" sz="2400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accurate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remember two facts: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High mountains have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rain for trees 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in dry Arizona.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Low areas between 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mountains are deserts</a:t>
            </a:r>
          </a:p>
          <a:p>
            <a:pPr algn="ctr"/>
            <a:r>
              <a:rPr lang="en-US" sz="2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Mexico to Canada.</a:t>
            </a:r>
          </a:p>
        </p:txBody>
      </p:sp>
    </p:spTree>
    <p:extLst>
      <p:ext uri="{BB962C8B-B14F-4D97-AF65-F5344CB8AC3E}">
        <p14:creationId xmlns:p14="http://schemas.microsoft.com/office/powerpoint/2010/main" val="12076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24400" y="228600"/>
            <a:ext cx="3657600" cy="23622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pueblo people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Mesa Verde,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really live in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the desert southwest.”</a:t>
            </a:r>
          </a:p>
        </p:txBody>
      </p:sp>
    </p:spTree>
    <p:extLst>
      <p:ext uri="{BB962C8B-B14F-4D97-AF65-F5344CB8AC3E}">
        <p14:creationId xmlns:p14="http://schemas.microsoft.com/office/powerpoint/2010/main" val="12887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515708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12458" y="1447800"/>
            <a:ext cx="5995285" cy="3287691"/>
          </a:xfrm>
          <a:prstGeom prst="roundRect">
            <a:avLst>
              <a:gd name="adj" fmla="val 71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do we make regional maps?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601308"/>
            <a:ext cx="5029200" cy="137159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easier to remember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shape of a region,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the locations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individual places.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5443" y="4125308"/>
            <a:ext cx="4267200" cy="2133600"/>
          </a:xfrm>
          <a:prstGeom prst="roundRect">
            <a:avLst>
              <a:gd name="adj" fmla="val 1149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look at how to make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regional map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us remember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38711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24400" y="228600"/>
            <a:ext cx="3657600" cy="23622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lived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pine forests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 isolated high hill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little cooler and rainier)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southwestern Colorado.</a:t>
            </a:r>
          </a:p>
        </p:txBody>
      </p:sp>
    </p:spTree>
    <p:extLst>
      <p:ext uri="{BB962C8B-B14F-4D97-AF65-F5344CB8AC3E}">
        <p14:creationId xmlns:p14="http://schemas.microsoft.com/office/powerpoint/2010/main" val="28863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0" y="152400"/>
            <a:ext cx="5181600" cy="17526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protected from enemies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fact that the surrounding land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is, indeed, a dry desert.</a:t>
            </a:r>
          </a:p>
        </p:txBody>
      </p:sp>
    </p:spTree>
    <p:extLst>
      <p:ext uri="{BB962C8B-B14F-4D97-AF65-F5344CB8AC3E}">
        <p14:creationId xmlns:p14="http://schemas.microsoft.com/office/powerpoint/2010/main" val="7714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4267200" cy="17526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that they lived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“Desert Southwest”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simplification that hides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part of the truth.</a:t>
            </a:r>
          </a:p>
        </p:txBody>
      </p:sp>
    </p:spTree>
    <p:extLst>
      <p:ext uri="{BB962C8B-B14F-4D97-AF65-F5344CB8AC3E}">
        <p14:creationId xmlns:p14="http://schemas.microsoft.com/office/powerpoint/2010/main" val="5546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92" y="1346480"/>
            <a:ext cx="8088415" cy="53591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5581436" cy="256526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situation is the same farther north.</a:t>
            </a:r>
          </a:p>
          <a:p>
            <a:pPr algn="ctr"/>
            <a:endParaRPr lang="en-US" sz="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picture shows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Falls,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miles east of Seattle, Washington.</a:t>
            </a:r>
          </a:p>
          <a:p>
            <a:pPr algn="ctr"/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Coastal Washington is a very rainy area,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central Washington is a desert – even though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in an area called “the desert Southwest”!</a:t>
            </a:r>
          </a:p>
        </p:txBody>
      </p:sp>
    </p:spTree>
    <p:extLst>
      <p:ext uri="{BB962C8B-B14F-4D97-AF65-F5344CB8AC3E}">
        <p14:creationId xmlns:p14="http://schemas.microsoft.com/office/powerpoint/2010/main" val="18681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2057400"/>
            <a:ext cx="5581436" cy="32004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main reasons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about regions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simple fact: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regional maps</a:t>
            </a:r>
          </a:p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generalizations.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2438400"/>
            <a:ext cx="4572000" cy="28194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equally important goal,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is to realize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few simple lines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us organize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information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North America!</a:t>
            </a:r>
          </a:p>
        </p:txBody>
      </p:sp>
    </p:spTree>
    <p:extLst>
      <p:ext uri="{BB962C8B-B14F-4D97-AF65-F5344CB8AC3E}">
        <p14:creationId xmlns:p14="http://schemas.microsoft.com/office/powerpoint/2010/main" val="2225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</p:spTree>
    <p:extLst>
      <p:ext uri="{BB962C8B-B14F-4D97-AF65-F5344CB8AC3E}">
        <p14:creationId xmlns:p14="http://schemas.microsoft.com/office/powerpoint/2010/main" val="1037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10200" y="838200"/>
            <a:ext cx="3352800" cy="2362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North America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extends almost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Equator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North Pole.</a:t>
            </a:r>
          </a:p>
        </p:txBody>
      </p:sp>
    </p:spTree>
    <p:extLst>
      <p:ext uri="{BB962C8B-B14F-4D97-AF65-F5344CB8AC3E}">
        <p14:creationId xmlns:p14="http://schemas.microsoft.com/office/powerpoint/2010/main" val="22342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667000"/>
            <a:ext cx="990600" cy="2971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667000"/>
            <a:ext cx="990600" cy="2971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096000" y="2849880"/>
            <a:ext cx="2971800" cy="800100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667000"/>
            <a:ext cx="990600" cy="2971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4439" y="3124200"/>
            <a:ext cx="3561" cy="232501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096000" y="2849880"/>
            <a:ext cx="2971800" cy="800100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667000"/>
            <a:ext cx="990600" cy="2971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4439" y="3124200"/>
            <a:ext cx="3561" cy="232501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096000" y="2849880"/>
            <a:ext cx="2971800" cy="800100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58000" y="4253706"/>
            <a:ext cx="1554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029200" y="533400"/>
            <a:ext cx="3903648" cy="2209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667000"/>
            <a:ext cx="990600" cy="2971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4439" y="3124200"/>
            <a:ext cx="3561" cy="232501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096000" y="2849880"/>
            <a:ext cx="2971800" cy="800100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58000" y="4253706"/>
            <a:ext cx="1554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7391400" y="1943100"/>
            <a:ext cx="1547609" cy="1181100"/>
          </a:xfrm>
          <a:prstGeom prst="wedgeRoundRectCallout">
            <a:avLst>
              <a:gd name="adj1" fmla="val -100894"/>
              <a:gd name="adj2" fmla="val 70462"/>
              <a:gd name="adj3" fmla="val 16667"/>
            </a:avLst>
          </a:prstGeom>
          <a:solidFill>
            <a:srgbClr val="FFCC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Remember,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big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field!</a:t>
            </a:r>
          </a:p>
        </p:txBody>
      </p: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-152400"/>
            <a:ext cx="5609346" cy="71065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9200" y="228600"/>
            <a:ext cx="3733800" cy="19812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map was drawn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 6</a:t>
            </a:r>
            <a:r>
              <a:rPr lang="en-US" sz="2200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 student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weeks after doing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region activity.</a:t>
            </a:r>
          </a:p>
        </p:txBody>
      </p:sp>
    </p:spTree>
    <p:extLst>
      <p:ext uri="{BB962C8B-B14F-4D97-AF65-F5344CB8AC3E}">
        <p14:creationId xmlns:p14="http://schemas.microsoft.com/office/powerpoint/2010/main" val="18698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-248552"/>
            <a:ext cx="5561191" cy="71065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2676" y="2466524"/>
            <a:ext cx="3785923" cy="16764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another example.</a:t>
            </a:r>
          </a:p>
          <a:p>
            <a:pPr algn="ctr"/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lines are slightly off,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this student remembers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 quite well.</a:t>
            </a:r>
          </a:p>
        </p:txBody>
      </p:sp>
    </p:spTree>
    <p:extLst>
      <p:ext uri="{BB962C8B-B14F-4D97-AF65-F5344CB8AC3E}">
        <p14:creationId xmlns:p14="http://schemas.microsoft.com/office/powerpoint/2010/main" val="10248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-248552"/>
            <a:ext cx="5561191" cy="71065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2676" y="2466524"/>
            <a:ext cx="3785923" cy="16764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another example.</a:t>
            </a:r>
          </a:p>
          <a:p>
            <a:pPr algn="ctr"/>
            <a:endParaRPr lang="en-US" sz="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lines are slightly off,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this student remembers 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 quite well.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4038600"/>
            <a:ext cx="2362199" cy="838200"/>
          </a:xfrm>
          <a:prstGeom prst="roundRect">
            <a:avLst>
              <a:gd name="adj" fmla="val 6788"/>
            </a:avLst>
          </a:prstGeom>
          <a:solidFill>
            <a:srgbClr val="FFCC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is 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point!</a:t>
            </a:r>
          </a:p>
        </p:txBody>
      </p:sp>
    </p:spTree>
    <p:extLst>
      <p:ext uri="{BB962C8B-B14F-4D97-AF65-F5344CB8AC3E}">
        <p14:creationId xmlns:p14="http://schemas.microsoft.com/office/powerpoint/2010/main" val="22902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1752600"/>
            <a:ext cx="4800600" cy="29718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mental map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regions like this 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help you organize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information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North America!</a:t>
            </a:r>
          </a:p>
        </p:txBody>
      </p:sp>
    </p:spTree>
    <p:extLst>
      <p:ext uri="{BB962C8B-B14F-4D97-AF65-F5344CB8AC3E}">
        <p14:creationId xmlns:p14="http://schemas.microsoft.com/office/powerpoint/2010/main" val="10390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400"/>
            <a:ext cx="2540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2954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86025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107" y="3886200"/>
            <a:ext cx="2540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51" y="4559288"/>
            <a:ext cx="2540000" cy="1905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1000" y="1676400"/>
            <a:ext cx="4419600" cy="4673588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North America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has a wide range of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natural environments,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including: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frozen ice caps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wind-swept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tundras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waving grasslands,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hardwood forests,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tropical deserts,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hot rainforests,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and many more.</a:t>
            </a:r>
          </a:p>
        </p:txBody>
      </p:sp>
    </p:spTree>
    <p:extLst>
      <p:ext uri="{BB962C8B-B14F-4D97-AF65-F5344CB8AC3E}">
        <p14:creationId xmlns:p14="http://schemas.microsoft.com/office/powerpoint/2010/main" val="17278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4600" y="3352800"/>
            <a:ext cx="3962400" cy="13716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We’ll give you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two simple examples.</a:t>
            </a:r>
          </a:p>
        </p:txBody>
      </p:sp>
    </p:spTree>
    <p:extLst>
      <p:ext uri="{BB962C8B-B14F-4D97-AF65-F5344CB8AC3E}">
        <p14:creationId xmlns:p14="http://schemas.microsoft.com/office/powerpoint/2010/main" val="348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286000"/>
            <a:ext cx="6758247" cy="43267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" y="228600"/>
            <a:ext cx="5410200" cy="19050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that shows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immigrants in 1898.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8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286000"/>
            <a:ext cx="6758247" cy="4326774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029200" y="2926653"/>
            <a:ext cx="36208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228600"/>
            <a:ext cx="5410200" cy="19050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that shows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immigrants in 1898.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5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286000"/>
            <a:ext cx="6758247" cy="43267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81600" y="3124200"/>
            <a:ext cx="102524" cy="34885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029200" y="2926653"/>
            <a:ext cx="36208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228600"/>
            <a:ext cx="5410200" cy="19050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that shows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immigrants in 1898.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7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286000"/>
            <a:ext cx="6758247" cy="43267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81600" y="3124200"/>
            <a:ext cx="102524" cy="34885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4124" y="4665292"/>
            <a:ext cx="2716876" cy="76200"/>
          </a:xfrm>
          <a:prstGeom prst="line">
            <a:avLst/>
          </a:prstGeom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029200" y="2926653"/>
            <a:ext cx="36208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5800" y="228600"/>
            <a:ext cx="5410200" cy="190500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that shows 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 immigrants in 1898.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0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125" y="1752600"/>
            <a:ext cx="6667500" cy="50139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2962" y="101838"/>
            <a:ext cx="5886450" cy="157438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of people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not have health insurance in 2000.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125" y="1752600"/>
            <a:ext cx="6667500" cy="50139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2962" y="101838"/>
            <a:ext cx="5886450" cy="157438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of people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not have health insurance in 2000.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click.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08715" y="2409879"/>
            <a:ext cx="35446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125" y="1752600"/>
            <a:ext cx="6667500" cy="50139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2962" y="101838"/>
            <a:ext cx="5886450" cy="157438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of people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not have health insurance in 2000.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926676" y="2607426"/>
            <a:ext cx="102524" cy="34885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608715" y="2409879"/>
            <a:ext cx="35446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125" y="1752600"/>
            <a:ext cx="6667500" cy="50139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2962" y="101838"/>
            <a:ext cx="5886450" cy="1574380"/>
          </a:xfrm>
          <a:prstGeom prst="roundRect">
            <a:avLst>
              <a:gd name="adj" fmla="val 678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of people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not have health insurance in 2000.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draw your regional lines, then click.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926676" y="2607426"/>
            <a:ext cx="102524" cy="34885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15860" y="3970946"/>
            <a:ext cx="2716876" cy="76200"/>
          </a:xfrm>
          <a:prstGeom prst="line">
            <a:avLst/>
          </a:prstGeom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608715" y="2409879"/>
            <a:ext cx="35446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163" y="228600"/>
            <a:ext cx="8628048" cy="6400800"/>
          </a:xfrm>
          <a:prstGeom prst="roundRect">
            <a:avLst>
              <a:gd name="adj" fmla="val 36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an image search to see what people call a fizzy soft drink:</a:t>
            </a:r>
          </a:p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hlinkClick r:id="rId2"/>
              </a:rPr>
              <a:t>  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(We can’t show a map like this, because of copyright rules.)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you are on the internet, look at religion:</a:t>
            </a:r>
          </a:p>
          <a:p>
            <a:endParaRPr lang="en-US" sz="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>
                <a:latin typeface="Arial Narrow" panose="020B0606020202030204" pitchFamily="34" charset="0"/>
              </a:rPr>
              <a:t>https://glenmary.org/missions/mapping-mission/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high school graduation:</a:t>
            </a:r>
          </a:p>
          <a:p>
            <a:endParaRPr lang="en-US" sz="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000" dirty="0">
                <a:latin typeface="Arial Narrow" panose="020B0606020202030204" pitchFamily="34" charset="0"/>
              </a:rPr>
              <a:t>https://www.cdc.gov/dhdsp/maps/sd_high_school.htm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life expectancy:</a:t>
            </a:r>
          </a:p>
          <a:p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dirty="0">
                <a:latin typeface="Arial Narrow" panose="020B0606020202030204" pitchFamily="34" charset="0"/>
              </a:rPr>
              <a:t>https://directorsblog.nih.gov/2017/05/16/widening-gap-in-u-s-life-expectancy/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any of a thousand other regional maps . . . . </a:t>
            </a:r>
          </a:p>
        </p:txBody>
      </p:sp>
    </p:spTree>
    <p:extLst>
      <p:ext uri="{BB962C8B-B14F-4D97-AF65-F5344CB8AC3E}">
        <p14:creationId xmlns:p14="http://schemas.microsoft.com/office/powerpoint/2010/main" val="20859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4">
      <a:dk1>
        <a:srgbClr val="000000"/>
      </a:dk1>
      <a:lt1>
        <a:srgbClr val="3A4B5B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3882</TotalTime>
  <Words>3370</Words>
  <Application>Microsoft Office PowerPoint</Application>
  <PresentationFormat>On-screen Show (4:3)</PresentationFormat>
  <Paragraphs>950</Paragraphs>
  <Slides>127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8" baseType="lpstr">
      <vt:lpstr>Arial</vt:lpstr>
      <vt:lpstr>Arial Narrow</vt:lpstr>
      <vt:lpstr>Arial Rounded MT Bold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Region  A geographic “BIG IDEA” that can help us organize our knowledge about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138</cp:revision>
  <dcterms:created xsi:type="dcterms:W3CDTF">2013-11-24T00:23:58Z</dcterms:created>
  <dcterms:modified xsi:type="dcterms:W3CDTF">2019-10-20T22:06:58Z</dcterms:modified>
</cp:coreProperties>
</file>