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sldIdLst>
    <p:sldId id="256" r:id="rId2"/>
    <p:sldId id="257" r:id="rId3"/>
    <p:sldId id="362" r:id="rId4"/>
    <p:sldId id="333" r:id="rId5"/>
    <p:sldId id="334" r:id="rId6"/>
    <p:sldId id="335" r:id="rId7"/>
    <p:sldId id="347" r:id="rId8"/>
    <p:sldId id="354" r:id="rId9"/>
    <p:sldId id="329" r:id="rId10"/>
    <p:sldId id="268" r:id="rId11"/>
    <p:sldId id="336" r:id="rId12"/>
    <p:sldId id="355" r:id="rId13"/>
    <p:sldId id="283" r:id="rId14"/>
    <p:sldId id="356" r:id="rId15"/>
    <p:sldId id="259" r:id="rId16"/>
    <p:sldId id="290" r:id="rId17"/>
    <p:sldId id="260" r:id="rId18"/>
    <p:sldId id="337" r:id="rId19"/>
    <p:sldId id="348" r:id="rId20"/>
    <p:sldId id="287" r:id="rId21"/>
    <p:sldId id="357" r:id="rId22"/>
    <p:sldId id="288" r:id="rId23"/>
    <p:sldId id="289" r:id="rId24"/>
    <p:sldId id="358" r:id="rId25"/>
    <p:sldId id="262" r:id="rId26"/>
    <p:sldId id="261" r:id="rId27"/>
    <p:sldId id="263" r:id="rId28"/>
    <p:sldId id="264" r:id="rId29"/>
    <p:sldId id="339" r:id="rId30"/>
    <p:sldId id="265" r:id="rId31"/>
    <p:sldId id="340" r:id="rId32"/>
    <p:sldId id="359" r:id="rId33"/>
    <p:sldId id="266" r:id="rId34"/>
    <p:sldId id="267" r:id="rId35"/>
    <p:sldId id="269" r:id="rId36"/>
    <p:sldId id="270" r:id="rId37"/>
    <p:sldId id="361" r:id="rId38"/>
    <p:sldId id="291" r:id="rId39"/>
    <p:sldId id="271" r:id="rId40"/>
    <p:sldId id="272" r:id="rId41"/>
    <p:sldId id="341" r:id="rId42"/>
    <p:sldId id="273" r:id="rId43"/>
    <p:sldId id="349" r:id="rId44"/>
    <p:sldId id="274" r:id="rId45"/>
    <p:sldId id="363" r:id="rId46"/>
    <p:sldId id="285" r:id="rId47"/>
    <p:sldId id="342" r:id="rId48"/>
    <p:sldId id="331" r:id="rId49"/>
    <p:sldId id="343" r:id="rId50"/>
    <p:sldId id="360" r:id="rId51"/>
    <p:sldId id="364" r:id="rId52"/>
    <p:sldId id="369" r:id="rId53"/>
    <p:sldId id="368" r:id="rId54"/>
    <p:sldId id="367" r:id="rId55"/>
    <p:sldId id="366" r:id="rId56"/>
    <p:sldId id="365" r:id="rId57"/>
    <p:sldId id="277" r:id="rId58"/>
    <p:sldId id="332" r:id="rId59"/>
    <p:sldId id="327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04" r:id="rId72"/>
    <p:sldId id="305" r:id="rId73"/>
    <p:sldId id="306" r:id="rId74"/>
    <p:sldId id="307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16" r:id="rId84"/>
    <p:sldId id="317" r:id="rId85"/>
    <p:sldId id="345" r:id="rId86"/>
    <p:sldId id="318" r:id="rId87"/>
    <p:sldId id="319" r:id="rId88"/>
    <p:sldId id="320" r:id="rId89"/>
    <p:sldId id="321" r:id="rId90"/>
    <p:sldId id="322" r:id="rId91"/>
    <p:sldId id="323" r:id="rId92"/>
    <p:sldId id="324" r:id="rId93"/>
    <p:sldId id="346" r:id="rId94"/>
    <p:sldId id="325" r:id="rId95"/>
    <p:sldId id="326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A31CEF-B09A-4280-9E64-098F4686669F}">
          <p14:sldIdLst>
            <p14:sldId id="256"/>
            <p14:sldId id="257"/>
            <p14:sldId id="362"/>
            <p14:sldId id="333"/>
            <p14:sldId id="334"/>
            <p14:sldId id="335"/>
            <p14:sldId id="347"/>
            <p14:sldId id="354"/>
            <p14:sldId id="329"/>
            <p14:sldId id="268"/>
            <p14:sldId id="336"/>
            <p14:sldId id="355"/>
            <p14:sldId id="283"/>
            <p14:sldId id="356"/>
            <p14:sldId id="259"/>
            <p14:sldId id="290"/>
            <p14:sldId id="260"/>
            <p14:sldId id="337"/>
            <p14:sldId id="348"/>
            <p14:sldId id="287"/>
            <p14:sldId id="357"/>
            <p14:sldId id="288"/>
            <p14:sldId id="289"/>
            <p14:sldId id="358"/>
            <p14:sldId id="262"/>
            <p14:sldId id="261"/>
            <p14:sldId id="263"/>
            <p14:sldId id="264"/>
            <p14:sldId id="339"/>
            <p14:sldId id="265"/>
            <p14:sldId id="340"/>
            <p14:sldId id="359"/>
            <p14:sldId id="266"/>
            <p14:sldId id="267"/>
            <p14:sldId id="269"/>
            <p14:sldId id="270"/>
            <p14:sldId id="361"/>
            <p14:sldId id="291"/>
            <p14:sldId id="271"/>
            <p14:sldId id="272"/>
            <p14:sldId id="341"/>
            <p14:sldId id="273"/>
            <p14:sldId id="349"/>
            <p14:sldId id="274"/>
            <p14:sldId id="363"/>
            <p14:sldId id="285"/>
            <p14:sldId id="342"/>
            <p14:sldId id="331"/>
            <p14:sldId id="343"/>
            <p14:sldId id="360"/>
            <p14:sldId id="364"/>
            <p14:sldId id="369"/>
            <p14:sldId id="368"/>
            <p14:sldId id="367"/>
            <p14:sldId id="366"/>
            <p14:sldId id="365"/>
            <p14:sldId id="277"/>
            <p14:sldId id="332"/>
          </p14:sldIdLst>
        </p14:section>
        <p14:section name="Question section" id="{603C77E2-CA10-4058-B401-266FDACD2546}">
          <p14:sldIdLst>
            <p14:sldId id="327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45"/>
            <p14:sldId id="318"/>
            <p14:sldId id="319"/>
            <p14:sldId id="320"/>
            <p14:sldId id="321"/>
            <p14:sldId id="322"/>
            <p14:sldId id="323"/>
            <p14:sldId id="324"/>
            <p14:sldId id="346"/>
            <p14:sldId id="325"/>
            <p14:sldId id="326"/>
            <p14:sldId id="351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99"/>
    <a:srgbClr val="9FBDFF"/>
    <a:srgbClr val="6699FF"/>
    <a:srgbClr val="002448"/>
    <a:srgbClr val="FFFF99"/>
    <a:srgbClr val="CCECFF"/>
    <a:srgbClr val="003300"/>
    <a:srgbClr val="CCCCFF"/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B9EE4-6CA2-4152-B3D3-A37E89F7F6F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0E2C-5136-4847-8158-9BEC7AD5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0E2C-5136-4847-8158-9BEC7AD59D7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D83F3B-6B93-4F3E-BB4F-B29554B011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rmAutofit/>
          </a:bodyPr>
          <a:lstStyle/>
          <a:p>
            <a:r>
              <a:rPr lang="en-US" sz="6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Elevation</a:t>
            </a:r>
            <a:b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geographic “BIG IDEA”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many consequence in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South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6934200" cy="2514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Elevation is a big idea that can help us understand</a:t>
            </a:r>
            <a:br>
              <a:rPr lang="en-US" dirty="0"/>
            </a:br>
            <a:r>
              <a:rPr lang="en-US" dirty="0"/>
              <a:t>many geographic patterns in South America</a:t>
            </a:r>
          </a:p>
          <a:p>
            <a:pPr>
              <a:lnSpc>
                <a:spcPct val="120000"/>
              </a:lnSpc>
            </a:pPr>
            <a:r>
              <a:rPr lang="en-US" dirty="0"/>
              <a:t>including the patterns of rivers, rainforests,</a:t>
            </a:r>
          </a:p>
          <a:p>
            <a:pPr>
              <a:lnSpc>
                <a:spcPct val="120000"/>
              </a:lnSpc>
            </a:pPr>
            <a:r>
              <a:rPr lang="en-US" dirty="0"/>
              <a:t>ancient empires, food production, </a:t>
            </a:r>
          </a:p>
          <a:p>
            <a:pPr>
              <a:lnSpc>
                <a:spcPct val="120000"/>
              </a:lnSpc>
            </a:pPr>
            <a:r>
              <a:rPr lang="en-US" dirty="0"/>
              <a:t>mining, tourism</a:t>
            </a:r>
            <a:r>
              <a:rPr lang="en-US"/>
              <a:t>, deforestation,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and the locations of capital cities.</a:t>
            </a:r>
          </a:p>
        </p:txBody>
      </p:sp>
      <p:sp>
        <p:nvSpPr>
          <p:cNvPr id="4" name="Rounded Rectangular Callout 3">
            <a:hlinkClick r:id="rId2" action="ppaction://hlinksldjump"/>
          </p:cNvPr>
          <p:cNvSpPr/>
          <p:nvPr/>
        </p:nvSpPr>
        <p:spPr>
          <a:xfrm>
            <a:off x="150264" y="5715000"/>
            <a:ext cx="838200" cy="609600"/>
          </a:xfrm>
          <a:prstGeom prst="wedgeRoundRectCallout">
            <a:avLst>
              <a:gd name="adj1" fmla="val -19823"/>
              <a:gd name="adj2" fmla="val 51017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Skip to</a:t>
            </a:r>
          </a:p>
          <a:p>
            <a:pPr algn="ctr">
              <a:lnSpc>
                <a:spcPts val="1100"/>
              </a:lnSpc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question</a:t>
            </a:r>
          </a:p>
          <a:p>
            <a:pPr algn="ctr">
              <a:lnSpc>
                <a:spcPts val="1100"/>
              </a:lnSpc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section. </a:t>
            </a:r>
          </a:p>
        </p:txBody>
      </p:sp>
    </p:spTree>
    <p:extLst>
      <p:ext uri="{BB962C8B-B14F-4D97-AF65-F5344CB8AC3E}">
        <p14:creationId xmlns:p14="http://schemas.microsoft.com/office/powerpoint/2010/main" val="397359733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235"/>
            <a:ext cx="4804307" cy="68555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5600" y="2514600"/>
            <a:ext cx="2169846" cy="3048000"/>
          </a:xfrm>
          <a:prstGeom prst="wedgeRoundRectCallout">
            <a:avLst>
              <a:gd name="adj1" fmla="val -112725"/>
              <a:gd name="adj2" fmla="val -8582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mouth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1219200"/>
            <a:ext cx="1981200" cy="1752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simple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basemap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358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235"/>
            <a:ext cx="4804307" cy="68555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5600" y="2514600"/>
            <a:ext cx="2169846" cy="3048000"/>
          </a:xfrm>
          <a:prstGeom prst="wedgeRoundRectCallout">
            <a:avLst>
              <a:gd name="adj1" fmla="val -112725"/>
              <a:gd name="adj2" fmla="val -8582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mouth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1219200"/>
            <a:ext cx="1981200" cy="1752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simple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basemap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4125686"/>
            <a:ext cx="4343399" cy="2514600"/>
          </a:xfrm>
          <a:prstGeom prst="roundRect">
            <a:avLst>
              <a:gd name="adj" fmla="val 93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fact is pure luck.</a:t>
            </a:r>
          </a:p>
          <a:p>
            <a:pPr algn="ctr"/>
            <a:endParaRPr lang="en-US" sz="5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makes it very easy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remember the location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biggest river on the planet</a:t>
            </a:r>
          </a:p>
          <a:p>
            <a:pPr algn="ctr"/>
            <a:endParaRPr lang="en-US" sz="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(and also to find the equator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a mapmaker forgets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put it on a map).</a:t>
            </a:r>
          </a:p>
        </p:txBody>
      </p:sp>
    </p:spTree>
    <p:extLst>
      <p:ext uri="{BB962C8B-B14F-4D97-AF65-F5344CB8AC3E}">
        <p14:creationId xmlns:p14="http://schemas.microsoft.com/office/powerpoint/2010/main" val="329704262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235"/>
            <a:ext cx="4804307" cy="68555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5600" y="2514600"/>
            <a:ext cx="2169846" cy="3048000"/>
          </a:xfrm>
          <a:prstGeom prst="wedgeRoundRectCallout">
            <a:avLst>
              <a:gd name="adj1" fmla="val -112725"/>
              <a:gd name="adj2" fmla="val -8582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mouth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1219200"/>
            <a:ext cx="1981200" cy="1752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simple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basemap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4125686"/>
            <a:ext cx="4343399" cy="2514600"/>
          </a:xfrm>
          <a:prstGeom prst="roundRect">
            <a:avLst>
              <a:gd name="adj" fmla="val 93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fact is pure luck.</a:t>
            </a:r>
          </a:p>
          <a:p>
            <a:pPr algn="ctr"/>
            <a:endParaRPr lang="en-US" sz="5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makes it very easy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remember the location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biggest river on the planet</a:t>
            </a:r>
          </a:p>
          <a:p>
            <a:pPr algn="ctr"/>
            <a:endParaRPr lang="en-US" sz="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(and also to find the equator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a mapmaker forgets</a:t>
            </a:r>
          </a:p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put it on a map).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75114" y="4396468"/>
            <a:ext cx="3352800" cy="1973036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separate presentation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“Where is the Equator”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508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0" y="3415145"/>
            <a:ext cx="2169846" cy="2757055"/>
          </a:xfrm>
          <a:prstGeom prst="wedgeRoundRectCallout">
            <a:avLst>
              <a:gd name="adj1" fmla="val -121547"/>
              <a:gd name="adj2" fmla="val -407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 a “wall”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 coast.</a:t>
            </a:r>
          </a:p>
        </p:txBody>
      </p:sp>
    </p:spTree>
    <p:extLst>
      <p:ext uri="{BB962C8B-B14F-4D97-AF65-F5344CB8AC3E}">
        <p14:creationId xmlns:p14="http://schemas.microsoft.com/office/powerpoint/2010/main" val="380540447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0" y="3415145"/>
            <a:ext cx="2169846" cy="2757055"/>
          </a:xfrm>
          <a:prstGeom prst="wedgeRoundRectCallout">
            <a:avLst>
              <a:gd name="adj1" fmla="val -121547"/>
              <a:gd name="adj2" fmla="val -407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 a “wall”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 coast.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4267200"/>
            <a:ext cx="2819400" cy="2324100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world-map activity called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“Where are the    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Mountains.”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402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172200" y="3581400"/>
            <a:ext cx="2169846" cy="2895600"/>
          </a:xfrm>
          <a:prstGeom prst="wedgeRoundRectCallout">
            <a:avLst>
              <a:gd name="adj1" fmla="val -74415"/>
              <a:gd name="adj2" fmla="val -744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east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low hills,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worn-down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“stumps”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older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crustal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collisions.</a:t>
            </a:r>
          </a:p>
        </p:txBody>
      </p:sp>
    </p:spTree>
    <p:extLst>
      <p:ext uri="{BB962C8B-B14F-4D97-AF65-F5344CB8AC3E}">
        <p14:creationId xmlns:p14="http://schemas.microsoft.com/office/powerpoint/2010/main" val="233541631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81299" y="1981200"/>
            <a:ext cx="3581399" cy="3973286"/>
          </a:xfrm>
          <a:prstGeom prst="roundRect">
            <a:avLst>
              <a:gd name="adj" fmla="val 9308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Big Idea:</a:t>
            </a:r>
          </a:p>
          <a:p>
            <a:pPr algn="ctr"/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elevation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the land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different places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 great influence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many other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 of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260300358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248401" y="394855"/>
            <a:ext cx="2667000" cy="2881746"/>
          </a:xfrm>
          <a:prstGeom prst="wedgeRoundRectCallout">
            <a:avLst>
              <a:gd name="adj1" fmla="val -150118"/>
              <a:gd name="adj2" fmla="val 149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example,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Amazon River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starts in the high Andes Mountains and then flows 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the way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across the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continent.</a:t>
            </a:r>
          </a:p>
        </p:txBody>
      </p:sp>
    </p:spTree>
    <p:extLst>
      <p:ext uri="{BB962C8B-B14F-4D97-AF65-F5344CB8AC3E}">
        <p14:creationId xmlns:p14="http://schemas.microsoft.com/office/powerpoint/2010/main" val="31800269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910943" y="3657600"/>
            <a:ext cx="2855646" cy="1371600"/>
          </a:xfrm>
          <a:prstGeom prst="wedgeRoundRectCallout">
            <a:avLst>
              <a:gd name="adj1" fmla="val -92117"/>
              <a:gd name="adj2" fmla="val -4229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Paraguay River drains a large area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farther to the south.</a:t>
            </a:r>
          </a:p>
        </p:txBody>
      </p:sp>
    </p:spTree>
    <p:extLst>
      <p:ext uri="{BB962C8B-B14F-4D97-AF65-F5344CB8AC3E}">
        <p14:creationId xmlns:p14="http://schemas.microsoft.com/office/powerpoint/2010/main" val="65551797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910943" y="3657600"/>
            <a:ext cx="2855646" cy="1371600"/>
          </a:xfrm>
          <a:prstGeom prst="wedgeRoundRectCallout">
            <a:avLst>
              <a:gd name="adj1" fmla="val -92117"/>
              <a:gd name="adj2" fmla="val -4150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Paraguay River drains a large area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farther to the south.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78703" y="4267200"/>
            <a:ext cx="3390899" cy="1905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important river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different names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different countries.</a:t>
            </a:r>
          </a:p>
          <a:p>
            <a:pPr algn="ctr"/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It’s also called the Parana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Rio de la Plata.</a:t>
            </a:r>
          </a:p>
        </p:txBody>
      </p:sp>
    </p:spTree>
    <p:extLst>
      <p:ext uri="{BB962C8B-B14F-4D97-AF65-F5344CB8AC3E}">
        <p14:creationId xmlns:p14="http://schemas.microsoft.com/office/powerpoint/2010/main" val="96030192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of South America.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B5272-A15C-478A-89CD-1787B939823B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4CB12-7FA0-414B-9D41-D3F1D9352FD1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53848960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7" cy="683689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62600" y="2743200"/>
            <a:ext cx="3429000" cy="1981200"/>
          </a:xfrm>
          <a:prstGeom prst="wedgeRoundRectCallout">
            <a:avLst>
              <a:gd name="adj1" fmla="val -94933"/>
              <a:gd name="adj2" fmla="val -8496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dense rainforest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covers most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 low land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 the equator.</a:t>
            </a:r>
          </a:p>
        </p:txBody>
      </p:sp>
    </p:spTree>
    <p:extLst>
      <p:ext uri="{BB962C8B-B14F-4D97-AF65-F5344CB8AC3E}">
        <p14:creationId xmlns:p14="http://schemas.microsoft.com/office/powerpoint/2010/main" val="388562052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7" cy="683689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62600" y="2743200"/>
            <a:ext cx="3429000" cy="1981200"/>
          </a:xfrm>
          <a:prstGeom prst="wedgeRoundRectCallout">
            <a:avLst>
              <a:gd name="adj1" fmla="val -94933"/>
              <a:gd name="adj2" fmla="val -8496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dense rainforest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covers most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 low land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 the equator.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4953000"/>
            <a:ext cx="3124200" cy="1638300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the “ecoregions”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the world.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660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6" cy="683689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3048000"/>
            <a:ext cx="2362200" cy="2895600"/>
          </a:xfrm>
          <a:prstGeom prst="wedgeRoundRectCallout">
            <a:avLst>
              <a:gd name="adj1" fmla="val 78796"/>
              <a:gd name="adj2" fmla="val -6150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Inca Empire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started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high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modern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Peru.</a:t>
            </a:r>
          </a:p>
        </p:txBody>
      </p:sp>
    </p:spTree>
    <p:extLst>
      <p:ext uri="{BB962C8B-B14F-4D97-AF65-F5344CB8AC3E}">
        <p14:creationId xmlns:p14="http://schemas.microsoft.com/office/powerpoint/2010/main" val="313974561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6" cy="683689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0" y="4114800"/>
            <a:ext cx="2362200" cy="2438400"/>
          </a:xfrm>
          <a:prstGeom prst="wedgeRoundRectCallout">
            <a:avLst>
              <a:gd name="adj1" fmla="val -139386"/>
              <a:gd name="adj2" fmla="val -6514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1525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had spread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cover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of the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mountains.</a:t>
            </a:r>
          </a:p>
        </p:txBody>
      </p:sp>
    </p:spTree>
    <p:extLst>
      <p:ext uri="{BB962C8B-B14F-4D97-AF65-F5344CB8AC3E}">
        <p14:creationId xmlns:p14="http://schemas.microsoft.com/office/powerpoint/2010/main" val="122516241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6" cy="683689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0" y="4114800"/>
            <a:ext cx="2362200" cy="2438400"/>
          </a:xfrm>
          <a:prstGeom prst="wedgeRoundRectCallout">
            <a:avLst>
              <a:gd name="adj1" fmla="val -139386"/>
              <a:gd name="adj2" fmla="val -6514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1525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had spread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cover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of the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4800600"/>
            <a:ext cx="3124200" cy="1790700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printed activities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major empires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in world history.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2486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3333427"/>
            <a:ext cx="3124200" cy="3505200"/>
          </a:xfrm>
          <a:prstGeom prst="roundRect">
            <a:avLst>
              <a:gd name="adj" fmla="val 81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Then the Spanish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Portuguese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explorers and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missionaries came.  </a:t>
            </a:r>
          </a:p>
          <a:p>
            <a:pPr algn="ctr"/>
            <a:endParaRPr lang="en-US" sz="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 can tell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they lived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finding towns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named after saints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(San, Sao, Santa).</a:t>
            </a:r>
          </a:p>
        </p:txBody>
      </p:sp>
    </p:spTree>
    <p:extLst>
      <p:ext uri="{BB962C8B-B14F-4D97-AF65-F5344CB8AC3E}">
        <p14:creationId xmlns:p14="http://schemas.microsoft.com/office/powerpoint/2010/main" val="410088913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867400" y="4038600"/>
            <a:ext cx="2667000" cy="2190426"/>
          </a:xfrm>
          <a:prstGeom prst="roundRect">
            <a:avLst>
              <a:gd name="adj" fmla="val 81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They also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named 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many towns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Porto or Puerto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(which means port).</a:t>
            </a:r>
          </a:p>
        </p:txBody>
      </p:sp>
    </p:spTree>
    <p:extLst>
      <p:ext uri="{BB962C8B-B14F-4D97-AF65-F5344CB8AC3E}">
        <p14:creationId xmlns:p14="http://schemas.microsoft.com/office/powerpoint/2010/main" val="234891227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0055" y="2667000"/>
            <a:ext cx="2576945" cy="2438400"/>
          </a:xfrm>
          <a:prstGeom prst="wedgeRoundRectCallout">
            <a:avLst>
              <a:gd name="adj1" fmla="val 83260"/>
              <a:gd name="adj2" fmla="val -2863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Remember,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along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west coast.</a:t>
            </a:r>
          </a:p>
        </p:txBody>
      </p:sp>
    </p:spTree>
    <p:extLst>
      <p:ext uri="{BB962C8B-B14F-4D97-AF65-F5344CB8AC3E}">
        <p14:creationId xmlns:p14="http://schemas.microsoft.com/office/powerpoint/2010/main" val="3424508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685680" y="228600"/>
            <a:ext cx="2576945" cy="2438400"/>
          </a:xfrm>
          <a:prstGeom prst="wedgeRoundRectCallout">
            <a:avLst>
              <a:gd name="adj1" fmla="val -124356"/>
              <a:gd name="adj2" fmla="val 481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is where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nearly all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metal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ores are found,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50545051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685680" y="228600"/>
            <a:ext cx="2576945" cy="2438400"/>
          </a:xfrm>
          <a:prstGeom prst="wedgeRoundRectCallout">
            <a:avLst>
              <a:gd name="adj1" fmla="val -124356"/>
              <a:gd name="adj2" fmla="val 481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is where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nearly all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metal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ores are found,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.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133600"/>
            <a:ext cx="2667000" cy="3276600"/>
          </a:xfrm>
          <a:prstGeom prst="roundRect">
            <a:avLst>
              <a:gd name="adj" fmla="val 1239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because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metal ores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formed by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geologic processes 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make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mountains.</a:t>
            </a:r>
          </a:p>
        </p:txBody>
      </p:sp>
    </p:spTree>
    <p:extLst>
      <p:ext uri="{BB962C8B-B14F-4D97-AF65-F5344CB8AC3E}">
        <p14:creationId xmlns:p14="http://schemas.microsoft.com/office/powerpoint/2010/main" val="29665393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066800"/>
            <a:ext cx="2286000" cy="2590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satellite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145984622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2625436"/>
            <a:ext cx="2576945" cy="2632363"/>
          </a:xfrm>
          <a:prstGeom prst="wedgeRoundRectCallout">
            <a:avLst>
              <a:gd name="adj1" fmla="val 55841"/>
              <a:gd name="adj2" fmla="val -10619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Aluminum is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exception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that rule.</a:t>
            </a:r>
          </a:p>
          <a:p>
            <a:pPr algn="ctr"/>
            <a:endParaRPr lang="en-US" sz="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formed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hot, rainy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environments.</a:t>
            </a:r>
          </a:p>
        </p:txBody>
      </p:sp>
    </p:spTree>
    <p:extLst>
      <p:ext uri="{BB962C8B-B14F-4D97-AF65-F5344CB8AC3E}">
        <p14:creationId xmlns:p14="http://schemas.microsoft.com/office/powerpoint/2010/main" val="263099769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76400" y="2625436"/>
            <a:ext cx="2576945" cy="2632363"/>
          </a:xfrm>
          <a:prstGeom prst="wedgeRoundRectCallout">
            <a:avLst>
              <a:gd name="adj1" fmla="val 55841"/>
              <a:gd name="adj2" fmla="val -10619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Aluminum is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exception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that rule.</a:t>
            </a:r>
          </a:p>
          <a:p>
            <a:pPr algn="ctr"/>
            <a:endParaRPr lang="en-US" sz="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formed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hot, rainy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0" y="4790914"/>
            <a:ext cx="2895600" cy="1447800"/>
          </a:xfrm>
          <a:prstGeom prst="roundRect">
            <a:avLst>
              <a:gd name="adj" fmla="val 1588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other words,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low lands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near the equator!</a:t>
            </a:r>
          </a:p>
        </p:txBody>
      </p:sp>
    </p:spTree>
    <p:extLst>
      <p:ext uri="{BB962C8B-B14F-4D97-AF65-F5344CB8AC3E}">
        <p14:creationId xmlns:p14="http://schemas.microsoft.com/office/powerpoint/2010/main" val="3970658653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76400" y="2625436"/>
            <a:ext cx="2576945" cy="2632363"/>
          </a:xfrm>
          <a:prstGeom prst="wedgeRoundRectCallout">
            <a:avLst>
              <a:gd name="adj1" fmla="val 55841"/>
              <a:gd name="adj2" fmla="val -10619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Aluminum is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exception 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that rule.</a:t>
            </a:r>
          </a:p>
          <a:p>
            <a:pPr algn="ctr"/>
            <a:endParaRPr lang="en-US" sz="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formed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hot, rainy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0" y="4790914"/>
            <a:ext cx="2895600" cy="1447800"/>
          </a:xfrm>
          <a:prstGeom prst="roundRect">
            <a:avLst>
              <a:gd name="adj" fmla="val 1588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other words,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low lands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near the equator!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843" y="5181599"/>
            <a:ext cx="3124200" cy="1632857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a presentation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economic geology.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46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2286000"/>
            <a:ext cx="3200400" cy="3276600"/>
          </a:xfrm>
          <a:prstGeom prst="wedgeRoundRectCallout">
            <a:avLst>
              <a:gd name="adj1" fmla="val -82869"/>
              <a:gd name="adj2" fmla="val -69085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Amazon River drains a lot of land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 equator.</a:t>
            </a:r>
          </a:p>
          <a:p>
            <a:pPr algn="ctr"/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it is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huge river –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far the largest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world.</a:t>
            </a:r>
          </a:p>
        </p:txBody>
      </p:sp>
    </p:spTree>
    <p:extLst>
      <p:ext uri="{BB962C8B-B14F-4D97-AF65-F5344CB8AC3E}">
        <p14:creationId xmlns:p14="http://schemas.microsoft.com/office/powerpoint/2010/main" val="60945654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876800" y="3325091"/>
            <a:ext cx="2895600" cy="2057400"/>
          </a:xfrm>
          <a:prstGeom prst="wedgeRoundRectCallout">
            <a:avLst>
              <a:gd name="adj1" fmla="val -79998"/>
              <a:gd name="adj2" fmla="val -9736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Much of the land</a:t>
            </a:r>
          </a:p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Amazon</a:t>
            </a:r>
          </a:p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watershed</a:t>
            </a:r>
          </a:p>
          <a:p>
            <a:pPr algn="ctr"/>
            <a:r>
              <a:rPr lang="en-US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 rainforest.</a:t>
            </a:r>
          </a:p>
        </p:txBody>
      </p:sp>
    </p:spTree>
    <p:extLst>
      <p:ext uri="{BB962C8B-B14F-4D97-AF65-F5344CB8AC3E}">
        <p14:creationId xmlns:p14="http://schemas.microsoft.com/office/powerpoint/2010/main" val="198482786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581400"/>
            <a:ext cx="2895600" cy="2362200"/>
          </a:xfrm>
          <a:prstGeom prst="wedgeRoundRectCallout">
            <a:avLst>
              <a:gd name="adj1" fmla="val -78563"/>
              <a:gd name="adj2" fmla="val -6017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old,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worn-down hills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 have many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cattle ranches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(think McDonalds!)</a:t>
            </a:r>
          </a:p>
        </p:txBody>
      </p:sp>
    </p:spTree>
    <p:extLst>
      <p:ext uri="{BB962C8B-B14F-4D97-AF65-F5344CB8AC3E}">
        <p14:creationId xmlns:p14="http://schemas.microsoft.com/office/powerpoint/2010/main" val="22244033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81000"/>
            <a:ext cx="3048000" cy="2667000"/>
          </a:xfrm>
          <a:prstGeom prst="wedgeRoundRectCallout">
            <a:avLst>
              <a:gd name="adj1" fmla="val -99693"/>
              <a:gd name="adj2" fmla="val 124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hard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raise cattle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 high mountains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in hot lowlands,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if you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clear the forest.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381000"/>
            <a:ext cx="3048000" cy="2667000"/>
          </a:xfrm>
          <a:prstGeom prst="wedgeRoundRectCallout">
            <a:avLst>
              <a:gd name="adj1" fmla="val -120248"/>
              <a:gd name="adj2" fmla="val 645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It’s hard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raise cattle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high mountains</a:t>
            </a:r>
          </a:p>
          <a:p>
            <a:pPr algn="ctr"/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hot lowlands,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if you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clear the forest.</a:t>
            </a:r>
          </a:p>
        </p:txBody>
      </p:sp>
    </p:spTree>
    <p:extLst>
      <p:ext uri="{BB962C8B-B14F-4D97-AF65-F5344CB8AC3E}">
        <p14:creationId xmlns:p14="http://schemas.microsoft.com/office/powerpoint/2010/main" val="1706385871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81000"/>
            <a:ext cx="3048000" cy="2667000"/>
          </a:xfrm>
          <a:prstGeom prst="wedgeRoundRectCallout">
            <a:avLst>
              <a:gd name="adj1" fmla="val -99693"/>
              <a:gd name="adj2" fmla="val 124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hard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raise cattle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 high mountains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in hot lowlands,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if you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clear the forest.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381000"/>
            <a:ext cx="3048000" cy="2667000"/>
          </a:xfrm>
          <a:prstGeom prst="wedgeRoundRectCallout">
            <a:avLst>
              <a:gd name="adj1" fmla="val -120248"/>
              <a:gd name="adj2" fmla="val 645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It’s hard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raise cattle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high mountains</a:t>
            </a:r>
          </a:p>
          <a:p>
            <a:pPr algn="ctr"/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hot lowlands,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if you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clear the forest.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6" y="685800"/>
            <a:ext cx="3322320" cy="3657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1069" y="4495800"/>
            <a:ext cx="4250930" cy="1905000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are student activities about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“Elevation Zones and Land Uses”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“Making a Fast-food Meal.” </a:t>
            </a:r>
          </a:p>
        </p:txBody>
      </p:sp>
    </p:spTree>
    <p:extLst>
      <p:ext uri="{BB962C8B-B14F-4D97-AF65-F5344CB8AC3E}">
        <p14:creationId xmlns:p14="http://schemas.microsoft.com/office/powerpoint/2010/main" val="179655250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0" y="1865608"/>
            <a:ext cx="2819400" cy="3124200"/>
          </a:xfrm>
          <a:prstGeom prst="roundRect">
            <a:avLst>
              <a:gd name="adj" fmla="val 1239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Finally,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note how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elevation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influenced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choice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locations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capital cities.</a:t>
            </a:r>
          </a:p>
        </p:txBody>
      </p:sp>
    </p:spTree>
    <p:extLst>
      <p:ext uri="{BB962C8B-B14F-4D97-AF65-F5344CB8AC3E}">
        <p14:creationId xmlns:p14="http://schemas.microsoft.com/office/powerpoint/2010/main" val="1342369609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0" y="1638300"/>
            <a:ext cx="2895600" cy="2667000"/>
          </a:xfrm>
          <a:prstGeom prst="wedgeRoundRectCallout">
            <a:avLst>
              <a:gd name="adj1" fmla="val -65644"/>
              <a:gd name="adj2" fmla="val -6485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Half of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countries put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right next to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cooling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ocean water.</a:t>
            </a:r>
          </a:p>
        </p:txBody>
      </p:sp>
    </p:spTree>
    <p:extLst>
      <p:ext uri="{BB962C8B-B14F-4D97-AF65-F5344CB8AC3E}">
        <p14:creationId xmlns:p14="http://schemas.microsoft.com/office/powerpoint/2010/main" val="278857615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24600" y="228600"/>
            <a:ext cx="2362200" cy="1295400"/>
          </a:xfrm>
          <a:prstGeom prst="wedgeRoundRectCallout">
            <a:avLst>
              <a:gd name="adj1" fmla="val -136832"/>
              <a:gd name="adj2" fmla="val 6425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green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066800"/>
            <a:ext cx="2286000" cy="259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satellite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60940324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1999" y="1828800"/>
            <a:ext cx="2895600" cy="2667000"/>
          </a:xfrm>
          <a:prstGeom prst="wedgeRoundRectCallout">
            <a:avLst>
              <a:gd name="adj1" fmla="val -94352"/>
              <a:gd name="adj2" fmla="val -5394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Three countries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 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in the mountains</a:t>
            </a:r>
          </a:p>
        </p:txBody>
      </p:sp>
    </p:spTree>
    <p:extLst>
      <p:ext uri="{BB962C8B-B14F-4D97-AF65-F5344CB8AC3E}">
        <p14:creationId xmlns:p14="http://schemas.microsoft.com/office/powerpoint/2010/main" val="332951463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1999" y="1828800"/>
            <a:ext cx="2895600" cy="2667000"/>
          </a:xfrm>
          <a:prstGeom prst="wedgeRoundRectCallout">
            <a:avLst>
              <a:gd name="adj1" fmla="val -94352"/>
              <a:gd name="adj2" fmla="val -5394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Three countries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 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in the mountains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5000" y="4283020"/>
            <a:ext cx="2590800" cy="1660579"/>
          </a:xfrm>
          <a:prstGeom prst="roundRect">
            <a:avLst>
              <a:gd name="adj" fmla="val 1239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cities are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much as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 miles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above sea level.</a:t>
            </a:r>
          </a:p>
        </p:txBody>
      </p:sp>
    </p:spTree>
    <p:extLst>
      <p:ext uri="{BB962C8B-B14F-4D97-AF65-F5344CB8AC3E}">
        <p14:creationId xmlns:p14="http://schemas.microsoft.com/office/powerpoint/2010/main" val="1380208983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762000"/>
            <a:ext cx="3200400" cy="2667000"/>
          </a:xfrm>
          <a:prstGeom prst="wedgeRoundRectCallout">
            <a:avLst>
              <a:gd name="adj1" fmla="val -88610"/>
              <a:gd name="adj2" fmla="val 7696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three countries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are farthest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equator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 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low land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near rivers.</a:t>
            </a:r>
          </a:p>
        </p:txBody>
      </p:sp>
    </p:spTree>
    <p:extLst>
      <p:ext uri="{BB962C8B-B14F-4D97-AF65-F5344CB8AC3E}">
        <p14:creationId xmlns:p14="http://schemas.microsoft.com/office/powerpoint/2010/main" val="3953726769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762000"/>
            <a:ext cx="3200400" cy="2667000"/>
          </a:xfrm>
          <a:prstGeom prst="wedgeRoundRectCallout">
            <a:avLst>
              <a:gd name="adj1" fmla="val -88610"/>
              <a:gd name="adj2" fmla="val 7696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three countries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are farthest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equator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 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low land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near rivers.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28800" y="1828800"/>
            <a:ext cx="2590800" cy="1905000"/>
          </a:xfrm>
          <a:prstGeom prst="wedgeRoundRectCallout">
            <a:avLst>
              <a:gd name="adj1" fmla="val 85020"/>
              <a:gd name="adj2" fmla="val -65974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Remember,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equator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goes through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mouth of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Amazon River.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1469572"/>
            <a:ext cx="3962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72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763"/>
            <a:ext cx="4804307" cy="685447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96000" y="3810000"/>
            <a:ext cx="2895600" cy="2667000"/>
          </a:xfrm>
          <a:prstGeom prst="wedgeRoundRectCallout">
            <a:avLst>
              <a:gd name="adj1" fmla="val -64764"/>
              <a:gd name="adj2" fmla="val -791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Brazil built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new capital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in the hills –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above 99%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country!</a:t>
            </a:r>
          </a:p>
        </p:txBody>
      </p:sp>
    </p:spTree>
    <p:extLst>
      <p:ext uri="{BB962C8B-B14F-4D97-AF65-F5344CB8AC3E}">
        <p14:creationId xmlns:p14="http://schemas.microsoft.com/office/powerpoint/2010/main" val="1099749144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763"/>
            <a:ext cx="4804307" cy="685447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96000" y="3810000"/>
            <a:ext cx="2895600" cy="2667000"/>
          </a:xfrm>
          <a:prstGeom prst="wedgeRoundRectCallout">
            <a:avLst>
              <a:gd name="adj1" fmla="val -64764"/>
              <a:gd name="adj2" fmla="val -791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Brazil built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new capital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in the hills –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above 99%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country!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069" y="4800600"/>
            <a:ext cx="3697553" cy="1600200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“Elevation and Capital Cities.”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78464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38800" y="731003"/>
            <a:ext cx="2819400" cy="2667000"/>
          </a:xfrm>
          <a:prstGeom prst="roundRect">
            <a:avLst>
              <a:gd name="adj" fmla="val 1239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comparison,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United States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the same size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proper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latitude.</a:t>
            </a:r>
          </a:p>
        </p:txBody>
      </p:sp>
    </p:spTree>
    <p:extLst>
      <p:ext uri="{BB962C8B-B14F-4D97-AF65-F5344CB8AC3E}">
        <p14:creationId xmlns:p14="http://schemas.microsoft.com/office/powerpoint/2010/main" val="349208211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38800" y="731003"/>
            <a:ext cx="2819400" cy="2667000"/>
          </a:xfrm>
          <a:prstGeom prst="roundRect">
            <a:avLst>
              <a:gd name="adj" fmla="val 1239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comparison,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United States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the same size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proper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latitude.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3276600"/>
            <a:ext cx="2819400" cy="1828800"/>
          </a:xfrm>
          <a:prstGeom prst="roundRect">
            <a:avLst>
              <a:gd name="adj" fmla="val 1239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It’s “upside-down”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this part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America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south of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Equator. </a:t>
            </a:r>
          </a:p>
        </p:txBody>
      </p:sp>
    </p:spTree>
    <p:extLst>
      <p:ext uri="{BB962C8B-B14F-4D97-AF65-F5344CB8AC3E}">
        <p14:creationId xmlns:p14="http://schemas.microsoft.com/office/powerpoint/2010/main" val="3096212896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1000" y="4419600"/>
            <a:ext cx="1788846" cy="1371600"/>
          </a:xfrm>
          <a:prstGeom prst="wedgeRoundRectCallout">
            <a:avLst>
              <a:gd name="adj1" fmla="val 141145"/>
              <a:gd name="adj2" fmla="val 460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0977" y="3352800"/>
            <a:ext cx="1788846" cy="1371600"/>
          </a:xfrm>
          <a:prstGeom prst="wedgeRoundRectCallout">
            <a:avLst>
              <a:gd name="adj1" fmla="val 174067"/>
              <a:gd name="adj2" fmla="val 607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2438400"/>
            <a:ext cx="2133600" cy="3505200"/>
          </a:xfrm>
          <a:prstGeom prst="wedgeRoundRectCallout">
            <a:avLst>
              <a:gd name="adj1" fmla="val 109619"/>
              <a:gd name="adj2" fmla="val 297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places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Chile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Argentina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similar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places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</p:txBody>
      </p:sp>
    </p:spTree>
    <p:extLst>
      <p:ext uri="{BB962C8B-B14F-4D97-AF65-F5344CB8AC3E}">
        <p14:creationId xmlns:p14="http://schemas.microsoft.com/office/powerpoint/2010/main" val="4085451073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5600" y="457200"/>
            <a:ext cx="2133600" cy="3962400"/>
          </a:xfrm>
          <a:prstGeom prst="wedgeRoundRectCallout">
            <a:avLst>
              <a:gd name="adj1" fmla="val -217899"/>
              <a:gd name="adj2" fmla="val 157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place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like the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Amazon rainforest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the </a:t>
            </a:r>
            <a:b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Andes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mountains.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152400"/>
            <a:ext cx="2133600" cy="4267200"/>
          </a:xfrm>
          <a:prstGeom prst="wedgeRoundRectCallout">
            <a:avLst>
              <a:gd name="adj1" fmla="val -136992"/>
              <a:gd name="adj2" fmla="val -151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place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 rainforest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the </a:t>
            </a:r>
            <a:b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Andes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419600"/>
            <a:ext cx="1788846" cy="1371600"/>
          </a:xfrm>
          <a:prstGeom prst="wedgeRoundRectCallout">
            <a:avLst>
              <a:gd name="adj1" fmla="val 141145"/>
              <a:gd name="adj2" fmla="val 460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0977" y="3352800"/>
            <a:ext cx="1788846" cy="1371600"/>
          </a:xfrm>
          <a:prstGeom prst="wedgeRoundRectCallout">
            <a:avLst>
              <a:gd name="adj1" fmla="val 174067"/>
              <a:gd name="adj2" fmla="val 607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2438400"/>
            <a:ext cx="2133600" cy="3505200"/>
          </a:xfrm>
          <a:prstGeom prst="wedgeRoundRectCallout">
            <a:avLst>
              <a:gd name="adj1" fmla="val 109619"/>
              <a:gd name="adj2" fmla="val 297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places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Chile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Argentina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similar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places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</p:txBody>
      </p:sp>
    </p:spTree>
    <p:extLst>
      <p:ext uri="{BB962C8B-B14F-4D97-AF65-F5344CB8AC3E}">
        <p14:creationId xmlns:p14="http://schemas.microsoft.com/office/powerpoint/2010/main" val="163750767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24600" y="228600"/>
            <a:ext cx="2362200" cy="1295400"/>
          </a:xfrm>
          <a:prstGeom prst="wedgeRoundRectCallout">
            <a:avLst>
              <a:gd name="adj1" fmla="val -136832"/>
              <a:gd name="adj2" fmla="val 6425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green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4114800"/>
            <a:ext cx="1981200" cy="1295400"/>
          </a:xfrm>
          <a:prstGeom prst="wedgeRoundRectCallout">
            <a:avLst>
              <a:gd name="adj1" fmla="val 118700"/>
              <a:gd name="adj2" fmla="val -9411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1066800"/>
            <a:ext cx="2286000" cy="259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satellite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4275165508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5600" y="457200"/>
            <a:ext cx="2133600" cy="3962400"/>
          </a:xfrm>
          <a:prstGeom prst="wedgeRoundRectCallout">
            <a:avLst>
              <a:gd name="adj1" fmla="val -217899"/>
              <a:gd name="adj2" fmla="val 157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place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like the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Amazon rainforest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the </a:t>
            </a:r>
            <a:b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Andes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mountains.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152400"/>
            <a:ext cx="2133600" cy="4267200"/>
          </a:xfrm>
          <a:prstGeom prst="wedgeRoundRectCallout">
            <a:avLst>
              <a:gd name="adj1" fmla="val -136992"/>
              <a:gd name="adj2" fmla="val -151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place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 rainforest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the </a:t>
            </a:r>
            <a:b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Andes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419600"/>
            <a:ext cx="1788846" cy="1371600"/>
          </a:xfrm>
          <a:prstGeom prst="wedgeRoundRectCallout">
            <a:avLst>
              <a:gd name="adj1" fmla="val 141145"/>
              <a:gd name="adj2" fmla="val 460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0977" y="3352800"/>
            <a:ext cx="1788846" cy="1371600"/>
          </a:xfrm>
          <a:prstGeom prst="wedgeRoundRectCallout">
            <a:avLst>
              <a:gd name="adj1" fmla="val 174067"/>
              <a:gd name="adj2" fmla="val 607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2438400"/>
            <a:ext cx="2133600" cy="3505200"/>
          </a:xfrm>
          <a:prstGeom prst="wedgeRoundRectCallout">
            <a:avLst>
              <a:gd name="adj1" fmla="val 109619"/>
              <a:gd name="adj2" fmla="val 297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places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Chile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Argentina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similar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places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U.S.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4735286"/>
            <a:ext cx="3697553" cy="1894114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another presentation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analogous areas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the United States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and South America.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2044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 America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97571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 America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air gets between 3 and 5 degrees colder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for every thousand feet you go up.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884714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(The actual change depends on starting temperature and humidity.)</a:t>
            </a:r>
          </a:p>
        </p:txBody>
      </p:sp>
    </p:spTree>
    <p:extLst>
      <p:ext uri="{BB962C8B-B14F-4D97-AF65-F5344CB8AC3E}">
        <p14:creationId xmlns:p14="http://schemas.microsoft.com/office/powerpoint/2010/main" val="1563226580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 America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air gets between 3 and 5 degrees colder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for every thousand feet you go up.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7374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Precipitation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colder air cannot hold as much moisture,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and therefore is likely to rain or snow.</a:t>
            </a:r>
          </a:p>
        </p:txBody>
      </p:sp>
    </p:spTree>
    <p:extLst>
      <p:ext uri="{BB962C8B-B14F-4D97-AF65-F5344CB8AC3E}">
        <p14:creationId xmlns:p14="http://schemas.microsoft.com/office/powerpoint/2010/main" val="940168892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 America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air gets between 3 and 5 degrees colder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for every thousand feet you go up.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7374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Precipitation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colder air cannot hold as much moisture,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and therefore is likely to rain or snow.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63570" y="3657383"/>
            <a:ext cx="66612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each kind of plant or animal has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a “preferred” kind of weather, where it grows best </a:t>
            </a:r>
          </a:p>
        </p:txBody>
      </p:sp>
    </p:spTree>
    <p:extLst>
      <p:ext uri="{BB962C8B-B14F-4D97-AF65-F5344CB8AC3E}">
        <p14:creationId xmlns:p14="http://schemas.microsoft.com/office/powerpoint/2010/main" val="2891811094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 America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air gets between 3 and 5 degrees colder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for every thousand feet you go up.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3570" y="4452649"/>
            <a:ext cx="650883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same geologic processes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that make high mountains also tend to concentrate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metal elements into ores that are profitable to mine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7374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Precipitation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colder air cannot hold as much moisture,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and therefore is likely to rain or snow.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63570" y="3657383"/>
            <a:ext cx="66612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each kind of plant or animal has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a “preferred” kind of weather, where it grows best </a:t>
            </a:r>
          </a:p>
        </p:txBody>
      </p:sp>
    </p:spTree>
    <p:extLst>
      <p:ext uri="{BB962C8B-B14F-4D97-AF65-F5344CB8AC3E}">
        <p14:creationId xmlns:p14="http://schemas.microsoft.com/office/powerpoint/2010/main" val="1923440130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resources,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examples from Southwest Asia and north Africa.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South America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Elevation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air gets between 3 and 5 degrees colder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for every thousand feet you go up.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3570" y="4452649"/>
            <a:ext cx="650883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the same geologic processes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that make high mountains also tend to concentrate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metal elements into ores that are profitable to mine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63570" y="2872233"/>
            <a:ext cx="67374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Precipitation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colder air cannot hold as much moisture,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and therefore is likely to rain or snow.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63570" y="3657383"/>
            <a:ext cx="66612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Plants and animals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each kind of plant or animal has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a “preferred” kind of weather, where it grows best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63570" y="5554938"/>
            <a:ext cx="6737430" cy="93363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Human settlement and land use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economic activities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like farming, fishing, forestry, or even city building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do best under the conditions at specific elevations.</a:t>
            </a:r>
          </a:p>
        </p:txBody>
      </p:sp>
    </p:spTree>
    <p:extLst>
      <p:ext uri="{BB962C8B-B14F-4D97-AF65-F5344CB8AC3E}">
        <p14:creationId xmlns:p14="http://schemas.microsoft.com/office/powerpoint/2010/main" val="1647325947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1200" y="2362200"/>
            <a:ext cx="4953000" cy="1981200"/>
          </a:xfrm>
          <a:prstGeom prst="roundRect">
            <a:avLst>
              <a:gd name="adj" fmla="val 1239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presentation was a brief look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the influence of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elevation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some of its effects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South America.</a:t>
            </a:r>
          </a:p>
        </p:txBody>
      </p:sp>
    </p:spTree>
    <p:extLst>
      <p:ext uri="{BB962C8B-B14F-4D97-AF65-F5344CB8AC3E}">
        <p14:creationId xmlns:p14="http://schemas.microsoft.com/office/powerpoint/2010/main" val="83652200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787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section</a:t>
            </a:r>
          </a:p>
        </p:txBody>
      </p:sp>
    </p:spTree>
    <p:extLst>
      <p:ext uri="{BB962C8B-B14F-4D97-AF65-F5344CB8AC3E}">
        <p14:creationId xmlns:p14="http://schemas.microsoft.com/office/powerpoint/2010/main" val="25955521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24600" y="228600"/>
            <a:ext cx="2362200" cy="1295400"/>
          </a:xfrm>
          <a:prstGeom prst="wedgeRoundRectCallout">
            <a:avLst>
              <a:gd name="adj1" fmla="val -136832"/>
              <a:gd name="adj2" fmla="val 6425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green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73552" y="4724400"/>
            <a:ext cx="2408447" cy="1447800"/>
          </a:xfrm>
          <a:prstGeom prst="wedgeRoundRectCallout">
            <a:avLst>
              <a:gd name="adj1" fmla="val -138446"/>
              <a:gd name="adj2" fmla="val -874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dry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grasslands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Patagonia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4114800"/>
            <a:ext cx="1981200" cy="1295400"/>
          </a:xfrm>
          <a:prstGeom prst="wedgeRoundRectCallout">
            <a:avLst>
              <a:gd name="adj1" fmla="val 118700"/>
              <a:gd name="adj2" fmla="val -9411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1066800"/>
            <a:ext cx="2286000" cy="259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satellite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629452167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0" y="1143000"/>
            <a:ext cx="2362200" cy="1828800"/>
          </a:xfrm>
          <a:prstGeom prst="wedgeRoundRectCallout">
            <a:avLst>
              <a:gd name="adj1" fmla="val -19823"/>
              <a:gd name="adj2" fmla="val 5101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satellite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228600"/>
            <a:ext cx="2362200" cy="1295400"/>
          </a:xfrm>
          <a:prstGeom prst="wedgeRoundRectCallout">
            <a:avLst>
              <a:gd name="adj1" fmla="val -136832"/>
              <a:gd name="adj2" fmla="val 6425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dark green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represent?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3657600"/>
            <a:ext cx="1981200" cy="1295400"/>
          </a:xfrm>
          <a:prstGeom prst="wedgeRoundRectCallout">
            <a:avLst>
              <a:gd name="adj1" fmla="val 121447"/>
              <a:gd name="adj2" fmla="val -6890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white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mean?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73552" y="4724400"/>
            <a:ext cx="2332247" cy="1295400"/>
          </a:xfrm>
          <a:prstGeom prst="wedgeRoundRectCallout">
            <a:avLst>
              <a:gd name="adj1" fmla="val -138204"/>
              <a:gd name="adj2" fmla="val 526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tan color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represent?</a:t>
            </a:r>
          </a:p>
        </p:txBody>
      </p:sp>
    </p:spTree>
    <p:extLst>
      <p:ext uri="{BB962C8B-B14F-4D97-AF65-F5344CB8AC3E}">
        <p14:creationId xmlns:p14="http://schemas.microsoft.com/office/powerpoint/2010/main" val="1683890865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3200400"/>
            <a:ext cx="22860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equator?</a:t>
            </a:r>
          </a:p>
        </p:txBody>
      </p:sp>
    </p:spTree>
    <p:extLst>
      <p:ext uri="{BB962C8B-B14F-4D97-AF65-F5344CB8AC3E}">
        <p14:creationId xmlns:p14="http://schemas.microsoft.com/office/powerpoint/2010/main" val="1799451452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236"/>
            <a:ext cx="4804307" cy="68555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5600" y="2514600"/>
            <a:ext cx="2169846" cy="3048000"/>
          </a:xfrm>
          <a:prstGeom prst="wedgeRoundRectCallout">
            <a:avLst>
              <a:gd name="adj1" fmla="val -112725"/>
              <a:gd name="adj2" fmla="val -8582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 river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enters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ocean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equator?</a:t>
            </a:r>
          </a:p>
        </p:txBody>
      </p:sp>
    </p:spTree>
    <p:extLst>
      <p:ext uri="{BB962C8B-B14F-4D97-AF65-F5344CB8AC3E}">
        <p14:creationId xmlns:p14="http://schemas.microsoft.com/office/powerpoint/2010/main" val="4008758893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0" y="3415145"/>
            <a:ext cx="2169846" cy="2757055"/>
          </a:xfrm>
          <a:prstGeom prst="wedgeRoundRectCallout">
            <a:avLst>
              <a:gd name="adj1" fmla="val -108503"/>
              <a:gd name="adj2" fmla="val -336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range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high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runs near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west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coast?</a:t>
            </a:r>
          </a:p>
        </p:txBody>
      </p:sp>
    </p:spTree>
    <p:extLst>
      <p:ext uri="{BB962C8B-B14F-4D97-AF65-F5344CB8AC3E}">
        <p14:creationId xmlns:p14="http://schemas.microsoft.com/office/powerpoint/2010/main" val="761845486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172200" y="3581400"/>
            <a:ext cx="2169846" cy="2895600"/>
          </a:xfrm>
          <a:prstGeom prst="wedgeRoundRectCallout">
            <a:avLst>
              <a:gd name="adj1" fmla="val -74415"/>
              <a:gd name="adj2" fmla="val -744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hills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east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much lower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Mountains?</a:t>
            </a:r>
          </a:p>
        </p:txBody>
      </p:sp>
    </p:spTree>
    <p:extLst>
      <p:ext uri="{BB962C8B-B14F-4D97-AF65-F5344CB8AC3E}">
        <p14:creationId xmlns:p14="http://schemas.microsoft.com/office/powerpoint/2010/main" val="2887391510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09899" y="1676400"/>
            <a:ext cx="3124200" cy="3886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Big Idea:</a:t>
            </a:r>
          </a:p>
          <a:p>
            <a:pPr algn="ctr"/>
            <a:endParaRPr lang="en-US" sz="1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Why is elevation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 important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geographic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“big idea” ? </a:t>
            </a:r>
          </a:p>
        </p:txBody>
      </p:sp>
    </p:spTree>
    <p:extLst>
      <p:ext uri="{BB962C8B-B14F-4D97-AF65-F5344CB8AC3E}">
        <p14:creationId xmlns:p14="http://schemas.microsoft.com/office/powerpoint/2010/main" val="247679991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019800" y="394854"/>
            <a:ext cx="3124199" cy="3186545"/>
          </a:xfrm>
          <a:prstGeom prst="wedgeRoundRectCallout">
            <a:avLst>
              <a:gd name="adj1" fmla="val -86445"/>
              <a:gd name="adj2" fmla="val -1044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arrangement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high mountains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the Amazon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the largest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river on earth?</a:t>
            </a:r>
          </a:p>
        </p:txBody>
      </p:sp>
    </p:spTree>
    <p:extLst>
      <p:ext uri="{BB962C8B-B14F-4D97-AF65-F5344CB8AC3E}">
        <p14:creationId xmlns:p14="http://schemas.microsoft.com/office/powerpoint/2010/main" val="2465948503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7" cy="683689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62600" y="2743200"/>
            <a:ext cx="3429000" cy="1981200"/>
          </a:xfrm>
          <a:prstGeom prst="wedgeRoundRectCallout">
            <a:avLst>
              <a:gd name="adj1" fmla="val -94933"/>
              <a:gd name="adj2" fmla="val -8496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does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 rainforest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very few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people?</a:t>
            </a:r>
          </a:p>
        </p:txBody>
      </p:sp>
    </p:spTree>
    <p:extLst>
      <p:ext uri="{BB962C8B-B14F-4D97-AF65-F5344CB8AC3E}">
        <p14:creationId xmlns:p14="http://schemas.microsoft.com/office/powerpoint/2010/main" val="4030325197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6" cy="683689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3048000"/>
            <a:ext cx="2362200" cy="2895600"/>
          </a:xfrm>
          <a:prstGeom prst="wedgeRoundRectCallout">
            <a:avLst>
              <a:gd name="adj1" fmla="val 78796"/>
              <a:gd name="adj2" fmla="val -6150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ancient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empire started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high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modern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Peru?</a:t>
            </a:r>
          </a:p>
        </p:txBody>
      </p:sp>
    </p:spTree>
    <p:extLst>
      <p:ext uri="{BB962C8B-B14F-4D97-AF65-F5344CB8AC3E}">
        <p14:creationId xmlns:p14="http://schemas.microsoft.com/office/powerpoint/2010/main" val="695876310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10550"/>
            <a:ext cx="4804306" cy="683689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79207" y="3124200"/>
            <a:ext cx="2819400" cy="3429000"/>
          </a:xfrm>
          <a:prstGeom prst="wedgeRoundRectCallout">
            <a:avLst>
              <a:gd name="adj1" fmla="val -138174"/>
              <a:gd name="adj2" fmla="val -6090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1525,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Inca Empire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covered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mountains.</a:t>
            </a: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happened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then?</a:t>
            </a:r>
          </a:p>
        </p:txBody>
      </p:sp>
    </p:spTree>
    <p:extLst>
      <p:ext uri="{BB962C8B-B14F-4D97-AF65-F5344CB8AC3E}">
        <p14:creationId xmlns:p14="http://schemas.microsoft.com/office/powerpoint/2010/main" val="140921340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24600" y="228600"/>
            <a:ext cx="2362200" cy="1295400"/>
          </a:xfrm>
          <a:prstGeom prst="wedgeRoundRectCallout">
            <a:avLst>
              <a:gd name="adj1" fmla="val -136832"/>
              <a:gd name="adj2" fmla="val 6425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green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73552" y="4724400"/>
            <a:ext cx="2408447" cy="1447800"/>
          </a:xfrm>
          <a:prstGeom prst="wedgeRoundRectCallout">
            <a:avLst>
              <a:gd name="adj1" fmla="val -138446"/>
              <a:gd name="adj2" fmla="val -874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dry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grasslands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Patagonia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705100"/>
            <a:ext cx="2560847" cy="1447800"/>
          </a:xfrm>
          <a:prstGeom prst="wedgeRoundRectCallout">
            <a:avLst>
              <a:gd name="adj1" fmla="val -88497"/>
              <a:gd name="adj2" fmla="val -2603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highlands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eastern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Brazil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4114800"/>
            <a:ext cx="1981200" cy="1295400"/>
          </a:xfrm>
          <a:prstGeom prst="wedgeRoundRectCallout">
            <a:avLst>
              <a:gd name="adj1" fmla="val 118700"/>
              <a:gd name="adj2" fmla="val -9411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1066800"/>
            <a:ext cx="2286000" cy="259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satellite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3763303676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59653" y="3429000"/>
            <a:ext cx="3429000" cy="3124200"/>
          </a:xfrm>
          <a:prstGeom prst="roundRect">
            <a:avLst>
              <a:gd name="adj" fmla="val 1217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towns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all named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Catholic saints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(San, Sao, Santa)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 that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tell us about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history?</a:t>
            </a:r>
          </a:p>
        </p:txBody>
      </p:sp>
    </p:spTree>
    <p:extLst>
      <p:ext uri="{BB962C8B-B14F-4D97-AF65-F5344CB8AC3E}">
        <p14:creationId xmlns:p14="http://schemas.microsoft.com/office/powerpoint/2010/main" val="645075502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" y="3366655"/>
            <a:ext cx="2438400" cy="2667000"/>
          </a:xfrm>
          <a:prstGeom prst="wedgeRoundRectCallout">
            <a:avLst>
              <a:gd name="adj1" fmla="val 115051"/>
              <a:gd name="adj2" fmla="val -4951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about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towns named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Porto or</a:t>
            </a:r>
            <a:b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Puerto?</a:t>
            </a:r>
          </a:p>
        </p:txBody>
      </p:sp>
    </p:spTree>
    <p:extLst>
      <p:ext uri="{BB962C8B-B14F-4D97-AF65-F5344CB8AC3E}">
        <p14:creationId xmlns:p14="http://schemas.microsoft.com/office/powerpoint/2010/main" val="2647055588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0055" y="2667000"/>
            <a:ext cx="2576945" cy="2667000"/>
          </a:xfrm>
          <a:prstGeom prst="wedgeRoundRectCallout">
            <a:avLst>
              <a:gd name="adj1" fmla="val 83260"/>
              <a:gd name="adj2" fmla="val -2863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other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mountains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the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coast?</a:t>
            </a:r>
          </a:p>
        </p:txBody>
      </p:sp>
    </p:spTree>
    <p:extLst>
      <p:ext uri="{BB962C8B-B14F-4D97-AF65-F5344CB8AC3E}">
        <p14:creationId xmlns:p14="http://schemas.microsoft.com/office/powerpoint/2010/main" val="3471618563"/>
      </p:ext>
    </p:extLst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685680" y="228600"/>
            <a:ext cx="2576945" cy="2438400"/>
          </a:xfrm>
          <a:prstGeom prst="wedgeRoundRectCallout">
            <a:avLst>
              <a:gd name="adj1" fmla="val -124356"/>
              <a:gd name="adj2" fmla="val 481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metal ores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often found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mountains?</a:t>
            </a:r>
          </a:p>
        </p:txBody>
      </p:sp>
    </p:spTree>
    <p:extLst>
      <p:ext uri="{BB962C8B-B14F-4D97-AF65-F5344CB8AC3E}">
        <p14:creationId xmlns:p14="http://schemas.microsoft.com/office/powerpoint/2010/main" val="4169367235"/>
      </p:ext>
    </p:extLst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2625436"/>
            <a:ext cx="2576945" cy="2632363"/>
          </a:xfrm>
          <a:prstGeom prst="wedgeRoundRectCallout">
            <a:avLst>
              <a:gd name="adj1" fmla="val 55841"/>
              <a:gd name="adj2" fmla="val -10619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Aluminum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important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exception –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know why?</a:t>
            </a:r>
          </a:p>
        </p:txBody>
      </p:sp>
    </p:spTree>
    <p:extLst>
      <p:ext uri="{BB962C8B-B14F-4D97-AF65-F5344CB8AC3E}">
        <p14:creationId xmlns:p14="http://schemas.microsoft.com/office/powerpoint/2010/main" val="3499573426"/>
      </p:ext>
    </p:extLst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867400" y="2286000"/>
            <a:ext cx="2895600" cy="3657600"/>
          </a:xfrm>
          <a:prstGeom prst="wedgeRoundRectCallout">
            <a:avLst>
              <a:gd name="adj1" fmla="val -82869"/>
              <a:gd name="adj2" fmla="val -6908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 –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kind of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vegetation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grows in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low lands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close to the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equator?</a:t>
            </a:r>
          </a:p>
        </p:txBody>
      </p:sp>
    </p:spTree>
    <p:extLst>
      <p:ext uri="{BB962C8B-B14F-4D97-AF65-F5344CB8AC3E}">
        <p14:creationId xmlns:p14="http://schemas.microsoft.com/office/powerpoint/2010/main" val="541343870"/>
      </p:ext>
    </p:extLst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029200" y="3325090"/>
            <a:ext cx="2743200" cy="2237509"/>
          </a:xfrm>
          <a:prstGeom prst="wedgeRoundRectCallout">
            <a:avLst>
              <a:gd name="adj1" fmla="val -79998"/>
              <a:gd name="adj2" fmla="val -9736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forests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relatively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few people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them?</a:t>
            </a:r>
          </a:p>
        </p:txBody>
      </p:sp>
    </p:spTree>
    <p:extLst>
      <p:ext uri="{BB962C8B-B14F-4D97-AF65-F5344CB8AC3E}">
        <p14:creationId xmlns:p14="http://schemas.microsoft.com/office/powerpoint/2010/main" val="817163675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581400"/>
            <a:ext cx="3048000" cy="2362200"/>
          </a:xfrm>
          <a:prstGeom prst="wedgeRoundRectCallout">
            <a:avLst>
              <a:gd name="adj1" fmla="val -78563"/>
              <a:gd name="adj2" fmla="val -6017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are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cattle ranches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found mainly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low hills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eastern Brazil?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1927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81000"/>
            <a:ext cx="3048000" cy="2667000"/>
          </a:xfrm>
          <a:prstGeom prst="wedgeRoundRectCallout">
            <a:avLst>
              <a:gd name="adj1" fmla="val -99693"/>
              <a:gd name="adj2" fmla="val 124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hard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raise cattle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 high mountains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in hot lowlands,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if you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clear the forest.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943600" y="381000"/>
            <a:ext cx="3048000" cy="2667000"/>
          </a:xfrm>
          <a:prstGeom prst="wedgeRoundRectCallout">
            <a:avLst>
              <a:gd name="adj1" fmla="val -120248"/>
              <a:gd name="adj2" fmla="val 645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it hard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raise cattle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high mountains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in hot lowlands?</a:t>
            </a:r>
          </a:p>
        </p:txBody>
      </p:sp>
    </p:spTree>
    <p:extLst>
      <p:ext uri="{BB962C8B-B14F-4D97-AF65-F5344CB8AC3E}">
        <p14:creationId xmlns:p14="http://schemas.microsoft.com/office/powerpoint/2010/main" val="3939691424"/>
      </p:ext>
    </p:extLst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43200" y="2057400"/>
            <a:ext cx="3429000" cy="3124200"/>
          </a:xfrm>
          <a:prstGeom prst="roundRect">
            <a:avLst>
              <a:gd name="adj" fmla="val 1217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Finally,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note how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elevation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influenced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choice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locations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capital cities.</a:t>
            </a:r>
          </a:p>
        </p:txBody>
      </p:sp>
    </p:spTree>
    <p:extLst>
      <p:ext uri="{BB962C8B-B14F-4D97-AF65-F5344CB8AC3E}">
        <p14:creationId xmlns:p14="http://schemas.microsoft.com/office/powerpoint/2010/main" val="67449647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846" y="0"/>
            <a:ext cx="4784307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24600" y="228600"/>
            <a:ext cx="2362200" cy="1295400"/>
          </a:xfrm>
          <a:prstGeom prst="wedgeRoundRectCallout">
            <a:avLst>
              <a:gd name="adj1" fmla="val -136832"/>
              <a:gd name="adj2" fmla="val 6425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green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Amazon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rainforest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73552" y="4724400"/>
            <a:ext cx="2408447" cy="1447800"/>
          </a:xfrm>
          <a:prstGeom prst="wedgeRoundRectCallout">
            <a:avLst>
              <a:gd name="adj1" fmla="val -138446"/>
              <a:gd name="adj2" fmla="val -87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dry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grasslands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Patagonia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705100"/>
            <a:ext cx="2560847" cy="1447800"/>
          </a:xfrm>
          <a:prstGeom prst="wedgeRoundRectCallout">
            <a:avLst>
              <a:gd name="adj1" fmla="val -88497"/>
              <a:gd name="adj2" fmla="val -260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highlands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eastern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Brazil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81000" y="4114800"/>
            <a:ext cx="1981200" cy="1295400"/>
          </a:xfrm>
          <a:prstGeom prst="wedgeRoundRectCallout">
            <a:avLst>
              <a:gd name="adj1" fmla="val 118700"/>
              <a:gd name="adj2" fmla="val -9411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high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Andes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Mountains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2400" y="1066800"/>
            <a:ext cx="2286000" cy="259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satellite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image shows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major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South America.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0" y="2095500"/>
            <a:ext cx="2925551" cy="2324100"/>
          </a:xfrm>
          <a:prstGeom prst="roundRect">
            <a:avLst>
              <a:gd name="adj" fmla="val 742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separate presentation about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making a mental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major regions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in South America.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60204"/>
      </p:ext>
    </p:extLst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0" y="1638300"/>
            <a:ext cx="2895600" cy="2667000"/>
          </a:xfrm>
          <a:prstGeom prst="wedgeRoundRectCallout">
            <a:avLst>
              <a:gd name="adj1" fmla="val -65644"/>
              <a:gd name="adj2" fmla="val -6485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countries put 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right next to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ocean shore?</a:t>
            </a:r>
          </a:p>
        </p:txBody>
      </p:sp>
    </p:spTree>
    <p:extLst>
      <p:ext uri="{BB962C8B-B14F-4D97-AF65-F5344CB8AC3E}">
        <p14:creationId xmlns:p14="http://schemas.microsoft.com/office/powerpoint/2010/main" val="3310165435"/>
      </p:ext>
    </p:extLst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1999" y="1828800"/>
            <a:ext cx="2895600" cy="2667000"/>
          </a:xfrm>
          <a:prstGeom prst="wedgeRoundRectCallout">
            <a:avLst>
              <a:gd name="adj1" fmla="val -94352"/>
              <a:gd name="adj2" fmla="val -5394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 three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countries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equator put their capitals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in the mountains?</a:t>
            </a:r>
          </a:p>
        </p:txBody>
      </p:sp>
    </p:spTree>
    <p:extLst>
      <p:ext uri="{BB962C8B-B14F-4D97-AF65-F5344CB8AC3E}">
        <p14:creationId xmlns:p14="http://schemas.microsoft.com/office/powerpoint/2010/main" val="1292951994"/>
      </p:ext>
    </p:extLst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762000"/>
            <a:ext cx="2895600" cy="2667000"/>
          </a:xfrm>
          <a:prstGeom prst="wedgeRoundRectCallout">
            <a:avLst>
              <a:gd name="adj1" fmla="val -88610"/>
              <a:gd name="adj2" fmla="val 7696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important about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locations 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these three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capitals?</a:t>
            </a:r>
          </a:p>
        </p:txBody>
      </p:sp>
    </p:spTree>
    <p:extLst>
      <p:ext uri="{BB962C8B-B14F-4D97-AF65-F5344CB8AC3E}">
        <p14:creationId xmlns:p14="http://schemas.microsoft.com/office/powerpoint/2010/main" val="2789420475"/>
      </p:ext>
    </p:extLst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6" y="1763"/>
            <a:ext cx="4804307" cy="685447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234545" y="3810000"/>
            <a:ext cx="2528455" cy="2133600"/>
          </a:xfrm>
          <a:prstGeom prst="wedgeRoundRectCallout">
            <a:avLst>
              <a:gd name="adj1" fmla="val -72506"/>
              <a:gd name="adj2" fmla="val -8806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story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this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capital city?</a:t>
            </a:r>
          </a:p>
        </p:txBody>
      </p:sp>
    </p:spTree>
    <p:extLst>
      <p:ext uri="{BB962C8B-B14F-4D97-AF65-F5344CB8AC3E}">
        <p14:creationId xmlns:p14="http://schemas.microsoft.com/office/powerpoint/2010/main" val="3556707985"/>
      </p:ext>
    </p:extLst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3600" y="1524000"/>
            <a:ext cx="2667000" cy="2590800"/>
          </a:xfrm>
          <a:prstGeom prst="roundRect">
            <a:avLst>
              <a:gd name="adj" fmla="val 1217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image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U.S.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useful for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comparison?</a:t>
            </a:r>
          </a:p>
        </p:txBody>
      </p:sp>
    </p:spTree>
    <p:extLst>
      <p:ext uri="{BB962C8B-B14F-4D97-AF65-F5344CB8AC3E}">
        <p14:creationId xmlns:p14="http://schemas.microsoft.com/office/powerpoint/2010/main" val="560396032"/>
      </p:ext>
    </p:extLst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0" y="3200400"/>
            <a:ext cx="2895600" cy="1905000"/>
          </a:xfrm>
          <a:prstGeom prst="roundRect">
            <a:avLst>
              <a:gd name="adj" fmla="val 800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the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United States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“upside down”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this comparison?</a:t>
            </a:r>
          </a:p>
        </p:txBody>
      </p:sp>
    </p:spTree>
    <p:extLst>
      <p:ext uri="{BB962C8B-B14F-4D97-AF65-F5344CB8AC3E}">
        <p14:creationId xmlns:p14="http://schemas.microsoft.com/office/powerpoint/2010/main" val="2877513522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2057400"/>
            <a:ext cx="1981200" cy="2286000"/>
          </a:xfrm>
          <a:prstGeom prst="roundRect">
            <a:avLst>
              <a:gd name="adj" fmla="val 800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did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“flip” it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backwards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make the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comparison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better?</a:t>
            </a:r>
          </a:p>
        </p:txBody>
      </p:sp>
    </p:spTree>
    <p:extLst>
      <p:ext uri="{BB962C8B-B14F-4D97-AF65-F5344CB8AC3E}">
        <p14:creationId xmlns:p14="http://schemas.microsoft.com/office/powerpoint/2010/main" val="592260279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05600" y="1143000"/>
            <a:ext cx="1908220" cy="2514600"/>
          </a:xfrm>
          <a:prstGeom prst="wedgeRoundRectCallout">
            <a:avLst>
              <a:gd name="adj1" fmla="val -163614"/>
              <a:gd name="adj2" fmla="val 5710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country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coastal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Texas –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705458181"/>
      </p:ext>
    </p:extLst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168980" y="838200"/>
            <a:ext cx="1908220" cy="2286000"/>
          </a:xfrm>
          <a:prstGeom prst="wedgeRoundRectCallout">
            <a:avLst>
              <a:gd name="adj1" fmla="val -87379"/>
              <a:gd name="adj2" fmla="val 8456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Florida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4247420094"/>
      </p:ext>
    </p:extLst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81800" y="2971800"/>
            <a:ext cx="2133600" cy="2667000"/>
          </a:xfrm>
          <a:prstGeom prst="wedgeRoundRectCallout">
            <a:avLst>
              <a:gd name="adj1" fmla="val -140870"/>
              <a:gd name="adj2" fmla="val 731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small country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Mississippi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Arkansas?</a:t>
            </a:r>
          </a:p>
        </p:txBody>
      </p:sp>
    </p:spTree>
    <p:extLst>
      <p:ext uri="{BB962C8B-B14F-4D97-AF65-F5344CB8AC3E}">
        <p14:creationId xmlns:p14="http://schemas.microsoft.com/office/powerpoint/2010/main" val="16791608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1219200"/>
            <a:ext cx="1981200" cy="1752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simple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basemap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360019"/>
      </p:ext>
    </p:extLst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476999" y="3048000"/>
            <a:ext cx="2445327" cy="2286000"/>
          </a:xfrm>
          <a:prstGeom prst="wedgeRoundRectCallout">
            <a:avLst>
              <a:gd name="adj1" fmla="val -142044"/>
              <a:gd name="adj2" fmla="val 316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country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 Kansas?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(with corn farms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rainier east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wheat farms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drier west)</a:t>
            </a:r>
          </a:p>
        </p:txBody>
      </p:sp>
    </p:spTree>
    <p:extLst>
      <p:ext uri="{BB962C8B-B14F-4D97-AF65-F5344CB8AC3E}">
        <p14:creationId xmlns:p14="http://schemas.microsoft.com/office/powerpoint/2010/main" val="1847847281"/>
      </p:ext>
    </p:extLst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553200" y="4648200"/>
            <a:ext cx="2362200" cy="1981200"/>
          </a:xfrm>
          <a:prstGeom prst="wedgeRoundRectCallout">
            <a:avLst>
              <a:gd name="adj1" fmla="val -166170"/>
              <a:gd name="adj2" fmla="val 345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 eastern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Montana –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cool and dry?</a:t>
            </a:r>
          </a:p>
        </p:txBody>
      </p:sp>
    </p:spTree>
    <p:extLst>
      <p:ext uri="{BB962C8B-B14F-4D97-AF65-F5344CB8AC3E}">
        <p14:creationId xmlns:p14="http://schemas.microsoft.com/office/powerpoint/2010/main" val="696132208"/>
      </p:ext>
    </p:extLst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0" y="1295400"/>
            <a:ext cx="2133600" cy="2438400"/>
          </a:xfrm>
          <a:prstGeom prst="wedgeRoundRectCallout">
            <a:avLst>
              <a:gd name="adj1" fmla="val 111867"/>
              <a:gd name="adj2" fmla="val 914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Patagonia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eastern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Montana –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cool and dry.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1295400"/>
            <a:ext cx="2133600" cy="2667000"/>
          </a:xfrm>
          <a:prstGeom prst="wedgeRoundRectCallout">
            <a:avLst>
              <a:gd name="adj1" fmla="val 70170"/>
              <a:gd name="adj2" fmla="val 7761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central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coastal area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Chile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California?</a:t>
            </a:r>
          </a:p>
        </p:txBody>
      </p:sp>
    </p:spTree>
    <p:extLst>
      <p:ext uri="{BB962C8B-B14F-4D97-AF65-F5344CB8AC3E}">
        <p14:creationId xmlns:p14="http://schemas.microsoft.com/office/powerpoint/2010/main" val="498261634"/>
      </p:ext>
    </p:extLst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0" y="1295400"/>
            <a:ext cx="2133600" cy="2438400"/>
          </a:xfrm>
          <a:prstGeom prst="wedgeRoundRectCallout">
            <a:avLst>
              <a:gd name="adj1" fmla="val 111867"/>
              <a:gd name="adj2" fmla="val 914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Patagonia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eastern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Montana –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cool and dry.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1295400"/>
            <a:ext cx="2133600" cy="2667000"/>
          </a:xfrm>
          <a:prstGeom prst="wedgeRoundRectCallout">
            <a:avLst>
              <a:gd name="adj1" fmla="val 70170"/>
              <a:gd name="adj2" fmla="val 7761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is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central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coastal area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Chile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California?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46515" y="2607129"/>
            <a:ext cx="2373085" cy="990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that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important?</a:t>
            </a:r>
          </a:p>
        </p:txBody>
      </p:sp>
    </p:spTree>
    <p:extLst>
      <p:ext uri="{BB962C8B-B14F-4D97-AF65-F5344CB8AC3E}">
        <p14:creationId xmlns:p14="http://schemas.microsoft.com/office/powerpoint/2010/main" val="921134594"/>
      </p:ext>
    </p:extLst>
  </p:cSld>
  <p:clrMapOvr>
    <a:masterClrMapping/>
  </p:clrMapOvr>
  <p:transition spd="slow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657600"/>
            <a:ext cx="2209800" cy="2209800"/>
          </a:xfrm>
          <a:prstGeom prst="wedgeRoundRectCallout">
            <a:avLst>
              <a:gd name="adj1" fmla="val 113242"/>
              <a:gd name="adj2" fmla="val 7529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state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most like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Cape Horn?</a:t>
            </a:r>
          </a:p>
          <a:p>
            <a:pPr algn="ctr"/>
            <a:endParaRPr lang="en-US" sz="9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12580143"/>
      </p:ext>
    </p:extLst>
  </p:cSld>
  <p:clrMapOvr>
    <a:masterClrMapping/>
  </p:clrMapOvr>
  <p:transition spd="slow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46" y="0"/>
            <a:ext cx="4804307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0" y="1025236"/>
            <a:ext cx="2133600" cy="3470564"/>
          </a:xfrm>
          <a:prstGeom prst="wedgeRoundRectCallout">
            <a:avLst>
              <a:gd name="adj1" fmla="val 146515"/>
              <a:gd name="adj2" fmla="val -2790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does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U.S.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no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place that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like the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equatorial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rainforest?</a:t>
            </a:r>
          </a:p>
        </p:txBody>
      </p:sp>
    </p:spTree>
    <p:extLst>
      <p:ext uri="{BB962C8B-B14F-4D97-AF65-F5344CB8AC3E}">
        <p14:creationId xmlns:p14="http://schemas.microsoft.com/office/powerpoint/2010/main" val="362181209"/>
      </p:ext>
    </p:extLst>
  </p:cSld>
  <p:clrMapOvr>
    <a:masterClrMapping/>
  </p:clrMapOvr>
  <p:transition spd="slow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914400"/>
            <a:ext cx="78486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Why do rainforests grow on low land near the equator?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Why did people grow potatoes in the Inca highlands?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Why did several European countries claim colonies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on the northern coast of South America?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What foods do Americans buy from farmers in Chile?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What foods do Americans buy from farmers in Brazil?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What metals do people in South America sell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to factory owners in other countries?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Why is sugarcane a source of motor fuel in lowland Brazil?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Why are fish an important product in western </a:t>
            </a:r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America?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16671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647</TotalTime>
  <Words>2485</Words>
  <Application>Microsoft Office PowerPoint</Application>
  <PresentationFormat>On-screen Show (4:3)</PresentationFormat>
  <Paragraphs>968</Paragraphs>
  <Slides>98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8" baseType="lpstr">
      <vt:lpstr>Arial</vt:lpstr>
      <vt:lpstr>Arial Narrow</vt:lpstr>
      <vt:lpstr>Arial Rounded MT Bold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Elevation A geographic “BIG IDEA” with many consequence in South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61</cp:revision>
  <dcterms:created xsi:type="dcterms:W3CDTF">2013-09-11T00:41:12Z</dcterms:created>
  <dcterms:modified xsi:type="dcterms:W3CDTF">2019-10-20T22:11:00Z</dcterms:modified>
</cp:coreProperties>
</file>