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320" r:id="rId3"/>
    <p:sldId id="277" r:id="rId4"/>
    <p:sldId id="280" r:id="rId5"/>
    <p:sldId id="279" r:id="rId6"/>
    <p:sldId id="325" r:id="rId7"/>
    <p:sldId id="321" r:id="rId8"/>
    <p:sldId id="294" r:id="rId9"/>
    <p:sldId id="335" r:id="rId10"/>
    <p:sldId id="343" r:id="rId11"/>
    <p:sldId id="344" r:id="rId12"/>
    <p:sldId id="345" r:id="rId13"/>
    <p:sldId id="282" r:id="rId14"/>
    <p:sldId id="324" r:id="rId15"/>
    <p:sldId id="296" r:id="rId16"/>
    <p:sldId id="326" r:id="rId17"/>
    <p:sldId id="327" r:id="rId18"/>
    <p:sldId id="329" r:id="rId19"/>
    <p:sldId id="284" r:id="rId20"/>
    <p:sldId id="285" r:id="rId21"/>
    <p:sldId id="286" r:id="rId22"/>
    <p:sldId id="287" r:id="rId23"/>
    <p:sldId id="330" r:id="rId24"/>
    <p:sldId id="288" r:id="rId25"/>
    <p:sldId id="331" r:id="rId26"/>
    <p:sldId id="332" r:id="rId27"/>
    <p:sldId id="289" r:id="rId28"/>
    <p:sldId id="333" r:id="rId29"/>
    <p:sldId id="290" r:id="rId30"/>
    <p:sldId id="334" r:id="rId31"/>
    <p:sldId id="291" r:id="rId32"/>
    <p:sldId id="292" r:id="rId33"/>
    <p:sldId id="295" r:id="rId34"/>
    <p:sldId id="336" r:id="rId35"/>
    <p:sldId id="350" r:id="rId36"/>
    <p:sldId id="349" r:id="rId37"/>
    <p:sldId id="348" r:id="rId38"/>
    <p:sldId id="347" r:id="rId39"/>
    <p:sldId id="346" r:id="rId40"/>
    <p:sldId id="293" r:id="rId41"/>
    <p:sldId id="299" r:id="rId42"/>
    <p:sldId id="31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9" r:id="rId52"/>
    <p:sldId id="310" r:id="rId53"/>
    <p:sldId id="311" r:id="rId54"/>
    <p:sldId id="340" r:id="rId55"/>
    <p:sldId id="312" r:id="rId56"/>
    <p:sldId id="341" r:id="rId57"/>
    <p:sldId id="313" r:id="rId58"/>
    <p:sldId id="314" r:id="rId59"/>
    <p:sldId id="342" r:id="rId60"/>
    <p:sldId id="315" r:id="rId61"/>
    <p:sldId id="317" r:id="rId62"/>
    <p:sldId id="339" r:id="rId63"/>
    <p:sldId id="298" r:id="rId64"/>
    <p:sldId id="338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CCECFF"/>
    <a:srgbClr val="CCFF99"/>
    <a:srgbClr val="800000"/>
    <a:srgbClr val="99FF66"/>
    <a:srgbClr val="003300"/>
    <a:srgbClr val="FF9933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229600" cy="26670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distance:</a:t>
            </a:r>
            <a:br>
              <a:rPr lang="en-US" sz="40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US" sz="27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 geographic “big idea”</a:t>
            </a:r>
            <a:br>
              <a:rPr lang="en-US" sz="27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US" sz="27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with many consequences in</a:t>
            </a:r>
            <a:br>
              <a:rPr lang="en-US" sz="27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AUSTRALIA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581400"/>
            <a:ext cx="7162800" cy="19050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Distance is a big idea that helps us understand</a:t>
            </a:r>
            <a:br>
              <a:rPr lang="en-US" sz="2400" dirty="0"/>
            </a:br>
            <a:r>
              <a:rPr lang="en-US" sz="2400" dirty="0"/>
              <a:t>many other geographic features about Australia,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including the patterns of natural vegetation,</a:t>
            </a:r>
          </a:p>
          <a:p>
            <a:r>
              <a:rPr lang="en-US" sz="2400" dirty="0"/>
              <a:t>sheep, cattle, wine grapes, cities, and roads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5410200"/>
            <a:ext cx="5553123" cy="11772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dirty="0"/>
              <a:t>(as well as the first use of this remote British colony, </a:t>
            </a:r>
          </a:p>
          <a:p>
            <a:pPr algn="ctr">
              <a:lnSpc>
                <a:spcPts val="2100"/>
              </a:lnSpc>
            </a:pPr>
            <a:r>
              <a:rPr lang="en-US" dirty="0"/>
              <a:t>the products Australians are able to sell today</a:t>
            </a:r>
            <a:br>
              <a:rPr lang="en-US" dirty="0"/>
            </a:br>
            <a:r>
              <a:rPr lang="en-US" dirty="0"/>
              <a:t>and the countries that are buying from them).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599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7" y="1143000"/>
            <a:ext cx="5890813" cy="5231741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52400" y="457200"/>
            <a:ext cx="3657600" cy="1235964"/>
          </a:xfrm>
          <a:prstGeom prst="wedgeRoundRectCallout">
            <a:avLst>
              <a:gd name="adj1" fmla="val 9458"/>
              <a:gd name="adj2" fmla="val 26847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 satellite image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shows green vegetation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only around the edges.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152400" y="465746"/>
            <a:ext cx="3657600" cy="1235964"/>
          </a:xfrm>
          <a:prstGeom prst="wedgeRoundRectCallout">
            <a:avLst>
              <a:gd name="adj1" fmla="val 81232"/>
              <a:gd name="adj2" fmla="val 28361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 satellite image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shows green vegetation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only around the edges.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52400" y="457200"/>
            <a:ext cx="3657600" cy="1235964"/>
          </a:xfrm>
          <a:prstGeom prst="wedgeRoundRectCallout">
            <a:avLst>
              <a:gd name="adj1" fmla="val 133743"/>
              <a:gd name="adj2" fmla="val 26922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 satellite image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shows green vegetation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only around the edges.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52400" y="472748"/>
            <a:ext cx="3657600" cy="1235964"/>
          </a:xfrm>
          <a:prstGeom prst="wedgeRoundRectCallout">
            <a:avLst>
              <a:gd name="adj1" fmla="val 102558"/>
              <a:gd name="adj2" fmla="val 5265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satellite image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shows green vegetation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only around the edges.</a:t>
            </a:r>
          </a:p>
        </p:txBody>
      </p:sp>
    </p:spTree>
    <p:extLst>
      <p:ext uri="{BB962C8B-B14F-4D97-AF65-F5344CB8AC3E}">
        <p14:creationId xmlns:p14="http://schemas.microsoft.com/office/powerpoint/2010/main" val="278629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7" y="1143000"/>
            <a:ext cx="5890813" cy="5231741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52400" y="457200"/>
            <a:ext cx="3657600" cy="1235964"/>
          </a:xfrm>
          <a:prstGeom prst="wedgeRoundRectCallout">
            <a:avLst>
              <a:gd name="adj1" fmla="val 9458"/>
              <a:gd name="adj2" fmla="val 26847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 satellite image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shows green vegetation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only around the edges.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152400" y="465746"/>
            <a:ext cx="3657600" cy="1235964"/>
          </a:xfrm>
          <a:prstGeom prst="wedgeRoundRectCallout">
            <a:avLst>
              <a:gd name="adj1" fmla="val 81232"/>
              <a:gd name="adj2" fmla="val 28361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 satellite image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shows green vegetation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only around the edges.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52400" y="457200"/>
            <a:ext cx="3657600" cy="1235964"/>
          </a:xfrm>
          <a:prstGeom prst="wedgeRoundRectCallout">
            <a:avLst>
              <a:gd name="adj1" fmla="val 133743"/>
              <a:gd name="adj2" fmla="val 26922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 satellite image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shows green vegetation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only around the edges.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52400" y="472748"/>
            <a:ext cx="3657600" cy="1235964"/>
          </a:xfrm>
          <a:prstGeom prst="wedgeRoundRectCallout">
            <a:avLst>
              <a:gd name="adj1" fmla="val 102558"/>
              <a:gd name="adj2" fmla="val 5265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satellite image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shows green vegetation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only around the edges.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553200" y="384826"/>
            <a:ext cx="2438400" cy="2022505"/>
          </a:xfrm>
          <a:prstGeom prst="wedgeRoundRectCallout">
            <a:avLst>
              <a:gd name="adj1" fmla="val -28114"/>
              <a:gd name="adj2" fmla="val 12354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Only the 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mountains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near the coast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get enough rain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forests.</a:t>
            </a:r>
          </a:p>
        </p:txBody>
      </p:sp>
    </p:spTree>
    <p:extLst>
      <p:ext uri="{BB962C8B-B14F-4D97-AF65-F5344CB8AC3E}">
        <p14:creationId xmlns:p14="http://schemas.microsoft.com/office/powerpoint/2010/main" val="129831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7" y="1143000"/>
            <a:ext cx="5890813" cy="5231741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52400" y="457200"/>
            <a:ext cx="3657600" cy="1235964"/>
          </a:xfrm>
          <a:prstGeom prst="wedgeRoundRectCallout">
            <a:avLst>
              <a:gd name="adj1" fmla="val 9458"/>
              <a:gd name="adj2" fmla="val 26847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 satellite image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shows green vegetation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only around the edges.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152400" y="465746"/>
            <a:ext cx="3657600" cy="1235964"/>
          </a:xfrm>
          <a:prstGeom prst="wedgeRoundRectCallout">
            <a:avLst>
              <a:gd name="adj1" fmla="val 81232"/>
              <a:gd name="adj2" fmla="val 28361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 satellite image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shows green vegetation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only around the edges.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52400" y="457200"/>
            <a:ext cx="3657600" cy="1235964"/>
          </a:xfrm>
          <a:prstGeom prst="wedgeRoundRectCallout">
            <a:avLst>
              <a:gd name="adj1" fmla="val 133743"/>
              <a:gd name="adj2" fmla="val 26922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 satellite image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shows green vegetation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only around the edges.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52400" y="472748"/>
            <a:ext cx="3657600" cy="1235964"/>
          </a:xfrm>
          <a:prstGeom prst="wedgeRoundRectCallout">
            <a:avLst>
              <a:gd name="adj1" fmla="val 102558"/>
              <a:gd name="adj2" fmla="val 5265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satellite image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shows green vegetation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only around the edges.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553200" y="384826"/>
            <a:ext cx="2438400" cy="2022505"/>
          </a:xfrm>
          <a:prstGeom prst="wedgeRoundRectCallout">
            <a:avLst>
              <a:gd name="adj1" fmla="val -28114"/>
              <a:gd name="adj2" fmla="val 12354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Only the 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mountains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near the coast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get enough rain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forests.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8600" y="5105400"/>
            <a:ext cx="3328813" cy="1447800"/>
          </a:xfrm>
          <a:prstGeom prst="roundRect">
            <a:avLst>
              <a:gd name="adj" fmla="val 9728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Caution: details can change</a:t>
            </a:r>
          </a:p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 a satellite image</a:t>
            </a:r>
          </a:p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season to season</a:t>
            </a:r>
          </a:p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from year to year.</a:t>
            </a:r>
          </a:p>
        </p:txBody>
      </p:sp>
    </p:spTree>
    <p:extLst>
      <p:ext uri="{BB962C8B-B14F-4D97-AF65-F5344CB8AC3E}">
        <p14:creationId xmlns:p14="http://schemas.microsoft.com/office/powerpoint/2010/main" val="228456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7" y="1143000"/>
            <a:ext cx="5890812" cy="5295898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3276600" y="76200"/>
            <a:ext cx="5638800" cy="1295400"/>
          </a:xfrm>
          <a:prstGeom prst="wedgeRoundRectCallout">
            <a:avLst>
              <a:gd name="adj1" fmla="val 15802"/>
              <a:gd name="adj2" fmla="val 22212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Because of its great distance from England,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one of the first “uses” of the British colony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Australia was as a prison!</a:t>
            </a:r>
          </a:p>
        </p:txBody>
      </p:sp>
    </p:spTree>
    <p:extLst>
      <p:ext uri="{BB962C8B-B14F-4D97-AF65-F5344CB8AC3E}">
        <p14:creationId xmlns:p14="http://schemas.microsoft.com/office/powerpoint/2010/main" val="7526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7" y="1143000"/>
            <a:ext cx="5890812" cy="5295898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3276600" y="76200"/>
            <a:ext cx="5638800" cy="1295400"/>
          </a:xfrm>
          <a:prstGeom prst="wedgeRoundRectCallout">
            <a:avLst>
              <a:gd name="adj1" fmla="val 15802"/>
              <a:gd name="adj2" fmla="val 22212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Because of its great distance from England,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one of the first “uses” of the British colony 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Australia was as a prison!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629400" y="1219200"/>
            <a:ext cx="2209800" cy="26670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would it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 desirable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put a prison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far away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your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homeland?</a:t>
            </a:r>
          </a:p>
        </p:txBody>
      </p:sp>
    </p:spTree>
    <p:extLst>
      <p:ext uri="{BB962C8B-B14F-4D97-AF65-F5344CB8AC3E}">
        <p14:creationId xmlns:p14="http://schemas.microsoft.com/office/powerpoint/2010/main" val="3104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7" y="1143000"/>
            <a:ext cx="5890812" cy="529589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86573" y="2057400"/>
            <a:ext cx="4471240" cy="2667000"/>
          </a:xfrm>
          <a:prstGeom prst="roundRect">
            <a:avLst>
              <a:gd name="adj" fmla="val 9728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Later, when more settlers came,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they had another big problem:</a:t>
            </a:r>
          </a:p>
          <a:p>
            <a:pPr algn="ctr"/>
            <a:endParaRPr lang="en-US" sz="8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they had to find some products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that they could ship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all the way to England,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order to earn money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buy the things they needed.</a:t>
            </a:r>
          </a:p>
        </p:txBody>
      </p:sp>
    </p:spTree>
    <p:extLst>
      <p:ext uri="{BB962C8B-B14F-4D97-AF65-F5344CB8AC3E}">
        <p14:creationId xmlns:p14="http://schemas.microsoft.com/office/powerpoint/2010/main" val="24273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7" y="1143000"/>
            <a:ext cx="5890812" cy="529589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14400" y="5451764"/>
            <a:ext cx="7315200" cy="1177636"/>
          </a:xfrm>
          <a:prstGeom prst="roundRect">
            <a:avLst>
              <a:gd name="adj" fmla="val 972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Textile mills in England needed a lot of wool and cotton. </a:t>
            </a:r>
          </a:p>
          <a:p>
            <a:pPr algn="ctr"/>
            <a:endParaRPr lang="en-US" sz="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Australia does not have enough rain for cotton, but sheep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can survive on the short grass around the central desert.</a:t>
            </a:r>
          </a:p>
        </p:txBody>
      </p:sp>
    </p:spTree>
    <p:extLst>
      <p:ext uri="{BB962C8B-B14F-4D97-AF65-F5344CB8AC3E}">
        <p14:creationId xmlns:p14="http://schemas.microsoft.com/office/powerpoint/2010/main" val="10453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7" y="1143000"/>
            <a:ext cx="5890812" cy="529589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14400" y="5451764"/>
            <a:ext cx="7315200" cy="1177636"/>
          </a:xfrm>
          <a:prstGeom prst="roundRect">
            <a:avLst>
              <a:gd name="adj" fmla="val 972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Textile mills in England needed a lot of wool and cotton. 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Australia does not have enough rain for cotton, but sheep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can survive on the short grass around the central desert.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77000" y="3810000"/>
            <a:ext cx="1981200" cy="2057400"/>
          </a:xfrm>
          <a:prstGeom prst="roundRect">
            <a:avLst>
              <a:gd name="adj" fmla="val 972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wool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does not spoil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when shipped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long distances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 a boat.</a:t>
            </a:r>
          </a:p>
        </p:txBody>
      </p:sp>
    </p:spTree>
    <p:extLst>
      <p:ext uri="{BB962C8B-B14F-4D97-AF65-F5344CB8AC3E}">
        <p14:creationId xmlns:p14="http://schemas.microsoft.com/office/powerpoint/2010/main" val="284828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7" y="1143000"/>
            <a:ext cx="5890812" cy="529589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14400" y="5451764"/>
            <a:ext cx="7315200" cy="1177636"/>
          </a:xfrm>
          <a:prstGeom prst="roundRect">
            <a:avLst>
              <a:gd name="adj" fmla="val 972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Textile mills in England needed a lot of wool and cotton. 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Australia does not have enough rain for cotton, but sheep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can survive on the short grass around the central desert.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77000" y="3810000"/>
            <a:ext cx="1981200" cy="2057400"/>
          </a:xfrm>
          <a:prstGeom prst="roundRect">
            <a:avLst>
              <a:gd name="adj" fmla="val 972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wool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does not spoil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when shipped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long distances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 a boat.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0" y="762000"/>
            <a:ext cx="3276600" cy="2133600"/>
          </a:xfrm>
          <a:prstGeom prst="roundRect">
            <a:avLst>
              <a:gd name="adj" fmla="val 742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Curriculum note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There is a presentation </a:t>
            </a:r>
            <a:b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and a graph activity 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about distance and trade.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It’s called “Counting Down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[to decide what to grow].”</a:t>
            </a:r>
            <a:endParaRPr lang="en-US" sz="24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38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7" y="1143000"/>
            <a:ext cx="5890812" cy="529589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71600" y="304800"/>
            <a:ext cx="7086600" cy="949036"/>
          </a:xfrm>
          <a:prstGeom prst="roundRect">
            <a:avLst>
              <a:gd name="adj" fmla="val 972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Raising cattle is another option for Australian ranchers,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especially in hot places, closer to the equator.</a:t>
            </a:r>
          </a:p>
        </p:txBody>
      </p:sp>
    </p:spTree>
    <p:extLst>
      <p:ext uri="{BB962C8B-B14F-4D97-AF65-F5344CB8AC3E}">
        <p14:creationId xmlns:p14="http://schemas.microsoft.com/office/powerpoint/2010/main" val="136841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BEB01074-87EC-4314-B9ED-5E4FBA51C226}"/>
              </a:ext>
            </a:extLst>
          </p:cNvPr>
          <p:cNvSpPr/>
          <p:nvPr/>
        </p:nvSpPr>
        <p:spPr>
          <a:xfrm>
            <a:off x="381000" y="381000"/>
            <a:ext cx="8382000" cy="6172200"/>
          </a:xfrm>
          <a:prstGeom prst="roundRect">
            <a:avLst>
              <a:gd name="adj" fmla="val 3772"/>
            </a:avLst>
          </a:prstGeom>
          <a:solidFill>
            <a:srgbClr val="002448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 b="1" strike="noStrike" spc="299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Note to Teachers</a:t>
            </a:r>
            <a:endParaRPr lang="en-US" sz="1800" b="0" strike="noStrike" spc="-1" dirty="0">
              <a:solidFill>
                <a:srgbClr val="9FBD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000" b="0" strike="noStrike" spc="-1" dirty="0">
              <a:solidFill>
                <a:srgbClr val="9FBD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1. </a:t>
            </a:r>
            <a:r>
              <a:rPr lang="en-US" sz="2000" b="1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presentation has a specific purpose.</a:t>
            </a:r>
            <a:r>
              <a:rPr lang="en-US" sz="20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          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 is </a:t>
            </a: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designed as an illustrated teacher guide to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provide content background  </a:t>
            </a: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about the “layers of information” on the clickable map </a:t>
            </a:r>
            <a:r>
              <a:rPr lang="en-US" sz="1600" b="0" strike="noStrike" spc="-1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 Australia.  </a:t>
            </a:r>
            <a:endParaRPr lang="en-US" sz="1600" b="0" strike="noStrike" spc="-1" dirty="0">
              <a:solidFill>
                <a:srgbClr val="9FBD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It is </a:t>
            </a:r>
            <a:r>
              <a:rPr lang="en-US" sz="1600" b="0" i="1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designed for use in class “as is” – to tailor it for a specific class, 
               you might shorten it, edit frames, add pictures or discussion questions, etc.</a:t>
            </a: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2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(see below)</a:t>
            </a: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 </a:t>
            </a:r>
            <a:r>
              <a:rPr lang="en-US" sz="2000" b="1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presentation has two parts </a:t>
            </a: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explanation and question.
         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You can cut-and-paste to put question frames where you want them
               in order to promote class discussion or identify misconceptions.</a:t>
            </a: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The question frames can also serve as reviews, assessments,</a:t>
            </a:r>
          </a:p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or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prompts for inquiry activities (</a:t>
            </a:r>
            <a:r>
              <a:rPr lang="en-US" sz="14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individual or group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).</a:t>
            </a:r>
          </a:p>
          <a:p>
            <a:pPr>
              <a:lnSpc>
                <a:spcPct val="100000"/>
              </a:lnSpc>
            </a:pPr>
            <a:r>
              <a:rPr lang="en-US" sz="11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1100" b="0" strike="noStrike" spc="-1" dirty="0">
              <a:solidFill>
                <a:srgbClr val="9FBD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3. </a:t>
            </a:r>
            <a:r>
              <a:rPr lang="en-US" sz="2000" b="1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presentation is much too long</a:t>
            </a: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 
         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There is a good reason for this – your computer has a DELETE key,</a:t>
            </a:r>
          </a:p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but it does not have a CREATE key.</a:t>
            </a: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This is important, because many teachers have reviewed this presentation.  
                If anyone suggested an addition (like a definition, explanation, or example), 
                we usually put it in – because other teachers might also find it useful, </a:t>
            </a:r>
          </a:p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it takes </a:t>
            </a: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much less time to </a:t>
            </a:r>
            <a:r>
              <a:rPr lang="en-US" sz="1600" i="1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delete</a:t>
            </a: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frame than to </a:t>
            </a:r>
            <a:r>
              <a:rPr lang="en-US" sz="1600" b="0" i="1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make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one!</a:t>
            </a: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                                                </a:t>
            </a:r>
            <a:r>
              <a:rPr lang="en-US" sz="1400" b="0" strike="noStrike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(PS. You can delete this frame now!)</a:t>
            </a:r>
            <a:endParaRPr lang="en-US" sz="1800" b="0" strike="noStrike" spc="-1" dirty="0">
              <a:solidFill>
                <a:schemeClr val="accent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BDF498-A67F-4DC4-9EBD-840F0D6D7CB6}"/>
              </a:ext>
            </a:extLst>
          </p:cNvPr>
          <p:cNvSpPr/>
          <p:nvPr/>
        </p:nvSpPr>
        <p:spPr>
          <a:xfrm>
            <a:off x="7620000" y="2971800"/>
            <a:ext cx="7136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trike="noStrike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Fill>
                  <a:solidFill>
                    <a:srgbClr val="FFFFFF"/>
                  </a:solidFill>
                </a:uFill>
                <a:latin typeface="Arial Rounded MT Bold" panose="020F0704030504030204" pitchFamily="34" charset="0"/>
              </a:rPr>
              <a:t>?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9999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B6EBD59-1D05-4C34-8A49-FA110D6556AE}"/>
              </a:ext>
            </a:extLst>
          </p:cNvPr>
          <p:cNvSpPr/>
          <p:nvPr/>
        </p:nvSpPr>
        <p:spPr>
          <a:xfrm>
            <a:off x="7543800" y="4419600"/>
            <a:ext cx="990600" cy="457200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CFFCC"/>
                </a:solidFill>
                <a:latin typeface="Arial Narrow" panose="020B0606020202030204" pitchFamily="34" charset="0"/>
              </a:rPr>
              <a:t>DELETE</a:t>
            </a:r>
          </a:p>
        </p:txBody>
      </p:sp>
    </p:spTree>
    <p:extLst>
      <p:ext uri="{BB962C8B-B14F-4D97-AF65-F5344CB8AC3E}">
        <p14:creationId xmlns:p14="http://schemas.microsoft.com/office/powerpoint/2010/main" val="241357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7" y="1143000"/>
            <a:ext cx="5890812" cy="5295898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4953000" y="1676400"/>
            <a:ext cx="3048000" cy="952935"/>
          </a:xfrm>
          <a:prstGeom prst="wedgeRoundRectCallout">
            <a:avLst>
              <a:gd name="adj1" fmla="val -14149"/>
              <a:gd name="adj2" fmla="val 28174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733800" y="1447800"/>
            <a:ext cx="5334000" cy="1235964"/>
          </a:xfrm>
          <a:prstGeom prst="wedgeRoundRectCallout">
            <a:avLst>
              <a:gd name="adj1" fmla="val -75043"/>
              <a:gd name="adj2" fmla="val 18624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Still later, Australians learned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that they could sell high-quality wine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grapes grown near the south coast.</a:t>
            </a:r>
          </a:p>
        </p:txBody>
      </p:sp>
    </p:spTree>
    <p:extLst>
      <p:ext uri="{BB962C8B-B14F-4D97-AF65-F5344CB8AC3E}">
        <p14:creationId xmlns:p14="http://schemas.microsoft.com/office/powerpoint/2010/main" val="117533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7" y="1143000"/>
            <a:ext cx="5890812" cy="5295898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76200" y="152400"/>
            <a:ext cx="4191000" cy="2895600"/>
          </a:xfrm>
          <a:prstGeom prst="wedgeRoundRectCallout">
            <a:avLst>
              <a:gd name="adj1" fmla="val 5490"/>
              <a:gd name="adj2" fmla="val 98080"/>
              <a:gd name="adj3" fmla="val 16667"/>
            </a:avLst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This area near the west coast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is about the same distance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from the Equator as California,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Spain, Italy, or central Chile.</a:t>
            </a:r>
          </a:p>
          <a:p>
            <a:pPr algn="ctr"/>
            <a:endParaRPr lang="en-US" sz="8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As a result, it has basically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the same kind of climate –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good for growing wine grapes.</a:t>
            </a:r>
          </a:p>
        </p:txBody>
      </p:sp>
    </p:spTree>
    <p:extLst>
      <p:ext uri="{BB962C8B-B14F-4D97-AF65-F5344CB8AC3E}">
        <p14:creationId xmlns:p14="http://schemas.microsoft.com/office/powerpoint/2010/main" val="1076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7" y="1143000"/>
            <a:ext cx="5890812" cy="529589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2400" y="223157"/>
            <a:ext cx="5029200" cy="1148443"/>
          </a:xfrm>
          <a:prstGeom prst="roundRect">
            <a:avLst>
              <a:gd name="adj" fmla="val 1091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 have to turn the U.S. upside-down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make this demonstration, because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Australia is in the southern hemisphere.</a:t>
            </a:r>
          </a:p>
        </p:txBody>
      </p:sp>
    </p:spTree>
    <p:extLst>
      <p:ext uri="{BB962C8B-B14F-4D97-AF65-F5344CB8AC3E}">
        <p14:creationId xmlns:p14="http://schemas.microsoft.com/office/powerpoint/2010/main" val="288602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7" y="1143000"/>
            <a:ext cx="5890812" cy="529589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81000" y="304800"/>
            <a:ext cx="4724400" cy="2133600"/>
          </a:xfrm>
          <a:prstGeom prst="roundRect">
            <a:avLst>
              <a:gd name="adj" fmla="val 1091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map makes it clear that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most of Australia is like Mexico,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closer to the equator than Texas.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Deserts tend to form at this latitude.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(Mexico is lucky to have higher mountains).</a:t>
            </a:r>
          </a:p>
        </p:txBody>
      </p:sp>
    </p:spTree>
    <p:extLst>
      <p:ext uri="{BB962C8B-B14F-4D97-AF65-F5344CB8AC3E}">
        <p14:creationId xmlns:p14="http://schemas.microsoft.com/office/powerpoint/2010/main" val="278523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7" y="1143000"/>
            <a:ext cx="5890812" cy="529589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2400" y="5029200"/>
            <a:ext cx="5181600" cy="1676400"/>
          </a:xfrm>
          <a:prstGeom prst="roundRect">
            <a:avLst>
              <a:gd name="adj" fmla="val 1091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Australia is lucky to have rich deposits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several important minerals –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including rare earths like neodymium</a:t>
            </a:r>
          </a:p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(which is used in hybrid cars and wind generators)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228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7" y="1143000"/>
            <a:ext cx="5890812" cy="529589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8600" y="2406586"/>
            <a:ext cx="3886200" cy="3156014"/>
          </a:xfrm>
          <a:prstGeom prst="roundRect">
            <a:avLst>
              <a:gd name="adj" fmla="val 815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Metal ores are a good trade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commodity for Australia,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because they are:</a:t>
            </a:r>
          </a:p>
          <a:p>
            <a:endParaRPr lang="en-US" sz="5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1) not perishable,</a:t>
            </a:r>
          </a:p>
          <a:p>
            <a:endParaRPr lang="en-US" sz="5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2) valuable per ton, 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and therefore </a:t>
            </a:r>
          </a:p>
          <a:p>
            <a:endParaRPr lang="en-US" sz="5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3) easy to transport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long distances.</a:t>
            </a:r>
          </a:p>
        </p:txBody>
      </p:sp>
    </p:spTree>
    <p:extLst>
      <p:ext uri="{BB962C8B-B14F-4D97-AF65-F5344CB8AC3E}">
        <p14:creationId xmlns:p14="http://schemas.microsoft.com/office/powerpoint/2010/main" val="33805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7" y="1143000"/>
            <a:ext cx="5890812" cy="529589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8600" y="2406586"/>
            <a:ext cx="3886200" cy="3156014"/>
          </a:xfrm>
          <a:prstGeom prst="roundRect">
            <a:avLst>
              <a:gd name="adj" fmla="val 815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Metal ores are a good trade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commodity for Australia,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because they are:</a:t>
            </a:r>
          </a:p>
          <a:p>
            <a:endParaRPr lang="en-US" sz="5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1) not perishable,</a:t>
            </a:r>
          </a:p>
          <a:p>
            <a:endParaRPr lang="en-US" sz="5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2) valuable per ton, 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and therefore </a:t>
            </a:r>
          </a:p>
          <a:p>
            <a:endParaRPr lang="en-US" sz="5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3) easy to transport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long distances.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81400" y="4735286"/>
            <a:ext cx="4114800" cy="1393792"/>
          </a:xfrm>
          <a:prstGeom prst="roundRect">
            <a:avLst>
              <a:gd name="adj" fmla="val 742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Curriculum note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There is a clickable map about the Economic Geology of the World.</a:t>
            </a:r>
          </a:p>
        </p:txBody>
      </p:sp>
    </p:spTree>
    <p:extLst>
      <p:ext uri="{BB962C8B-B14F-4D97-AF65-F5344CB8AC3E}">
        <p14:creationId xmlns:p14="http://schemas.microsoft.com/office/powerpoint/2010/main" val="366699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7" y="1143000"/>
            <a:ext cx="5890812" cy="5295898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435430" y="163284"/>
            <a:ext cx="5029200" cy="1066800"/>
          </a:xfrm>
          <a:prstGeom prst="wedgeRoundRectCallout">
            <a:avLst>
              <a:gd name="adj1" fmla="val 127"/>
              <a:gd name="adj2" fmla="val 29435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Most of the roads in the desert areas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were built to link mines with the coast.</a:t>
            </a:r>
          </a:p>
        </p:txBody>
      </p:sp>
    </p:spTree>
    <p:extLst>
      <p:ext uri="{BB962C8B-B14F-4D97-AF65-F5344CB8AC3E}">
        <p14:creationId xmlns:p14="http://schemas.microsoft.com/office/powerpoint/2010/main" val="310072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7" y="1143000"/>
            <a:ext cx="5890812" cy="529589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791200" y="4495800"/>
            <a:ext cx="2819400" cy="2133600"/>
          </a:xfrm>
          <a:prstGeom prst="wedgeRoundRectCallout">
            <a:avLst>
              <a:gd name="adj1" fmla="val -111474"/>
              <a:gd name="adj2" fmla="val -782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Otherwise, it is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just too expensive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build a long road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just to connect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few people.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791200" y="4495800"/>
            <a:ext cx="2819400" cy="2133600"/>
          </a:xfrm>
          <a:prstGeom prst="wedgeRoundRectCallout">
            <a:avLst>
              <a:gd name="adj1" fmla="val -71320"/>
              <a:gd name="adj2" fmla="val -9408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Otherwise, it is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just too expensive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build a long road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just to connect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few people.</a:t>
            </a:r>
          </a:p>
        </p:txBody>
      </p:sp>
    </p:spTree>
    <p:extLst>
      <p:ext uri="{BB962C8B-B14F-4D97-AF65-F5344CB8AC3E}">
        <p14:creationId xmlns:p14="http://schemas.microsoft.com/office/powerpoint/2010/main" val="411011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7" y="1143000"/>
            <a:ext cx="5890812" cy="529589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648200" y="5486400"/>
            <a:ext cx="4038600" cy="1219200"/>
          </a:xfrm>
          <a:prstGeom prst="roundRect">
            <a:avLst>
              <a:gd name="adj" fmla="val 815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Most Australian people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live in cities in the rainy areas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near the southern coast.</a:t>
            </a:r>
          </a:p>
        </p:txBody>
      </p:sp>
    </p:spTree>
    <p:extLst>
      <p:ext uri="{BB962C8B-B14F-4D97-AF65-F5344CB8AC3E}">
        <p14:creationId xmlns:p14="http://schemas.microsoft.com/office/powerpoint/2010/main" val="416211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7" y="1143000"/>
            <a:ext cx="5890812" cy="52958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775478" y="152400"/>
            <a:ext cx="3328813" cy="1219200"/>
          </a:xfrm>
          <a:prstGeom prst="roundRect">
            <a:avLst>
              <a:gd name="adj" fmla="val 9728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Australia is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only country that 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fills a whole continent.</a:t>
            </a:r>
          </a:p>
        </p:txBody>
      </p:sp>
    </p:spTree>
    <p:extLst>
      <p:ext uri="{BB962C8B-B14F-4D97-AF65-F5344CB8AC3E}">
        <p14:creationId xmlns:p14="http://schemas.microsoft.com/office/powerpoint/2010/main" val="329166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7" y="1143000"/>
            <a:ext cx="5890812" cy="52958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5249"/>
            <a:ext cx="3352800" cy="342053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19800" y="304800"/>
            <a:ext cx="2895601" cy="2895602"/>
          </a:xfrm>
          <a:prstGeom prst="roundRect">
            <a:avLst>
              <a:gd name="adj" fmla="val 815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Both maps use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one dot for every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million people,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 you can compare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Australia with China</a:t>
            </a:r>
          </a:p>
          <a:p>
            <a:pPr algn="ctr"/>
            <a:endParaRPr lang="en-US" sz="105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China has almost</a:t>
            </a:r>
          </a:p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60 times as many people</a:t>
            </a:r>
          </a:p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 about the same area.</a:t>
            </a:r>
          </a:p>
        </p:txBody>
      </p:sp>
    </p:spTree>
    <p:extLst>
      <p:ext uri="{BB962C8B-B14F-4D97-AF65-F5344CB8AC3E}">
        <p14:creationId xmlns:p14="http://schemas.microsoft.com/office/powerpoint/2010/main" val="136791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7" y="1143000"/>
            <a:ext cx="5890812" cy="529589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81001" y="457200"/>
            <a:ext cx="4648200" cy="1600200"/>
          </a:xfrm>
          <a:prstGeom prst="roundRect">
            <a:avLst>
              <a:gd name="adj" fmla="val 815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Overlaying three maps shows that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modern cities and grape growers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are in the same general areas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as the original prison colonies!</a:t>
            </a:r>
          </a:p>
        </p:txBody>
      </p:sp>
    </p:spTree>
    <p:extLst>
      <p:ext uri="{BB962C8B-B14F-4D97-AF65-F5344CB8AC3E}">
        <p14:creationId xmlns:p14="http://schemas.microsoft.com/office/powerpoint/2010/main" val="15648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7" y="1143000"/>
            <a:ext cx="5890812" cy="5295899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152400" y="5410200"/>
            <a:ext cx="4648200" cy="1235964"/>
          </a:xfrm>
          <a:prstGeom prst="wedgeRoundRectCallout">
            <a:avLst>
              <a:gd name="adj1" fmla="val 22119"/>
              <a:gd name="adj2" fmla="val -21560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Because, as you remember,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most of Australia is the right distance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the Equator to be a desert.</a:t>
            </a:r>
          </a:p>
        </p:txBody>
      </p:sp>
    </p:spTree>
    <p:extLst>
      <p:ext uri="{BB962C8B-B14F-4D97-AF65-F5344CB8AC3E}">
        <p14:creationId xmlns:p14="http://schemas.microsoft.com/office/powerpoint/2010/main" val="314484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"/>
            <a:ext cx="6967728" cy="31729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33216" y="2329544"/>
            <a:ext cx="788999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C00000"/>
                </a:solidFill>
                <a:latin typeface="Arial Narrow" panose="020B0606020202030204" pitchFamily="34" charset="0"/>
              </a:rPr>
              <a:t>AUSTRALIA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2844" y="905118"/>
            <a:ext cx="545313" cy="3637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C00000"/>
                </a:solidFill>
                <a:latin typeface="Arial Narrow" panose="020B0606020202030204" pitchFamily="34" charset="0"/>
              </a:rPr>
              <a:t>UNITED</a:t>
            </a:r>
            <a:br>
              <a:rPr lang="en-US" sz="1000" b="1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en-US" sz="1000" b="1" dirty="0">
                <a:solidFill>
                  <a:srgbClr val="C00000"/>
                </a:solidFill>
                <a:latin typeface="Arial Narrow" panose="020B0606020202030204" pitchFamily="34" charset="0"/>
              </a:rPr>
              <a:t>STATES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93178" y="1291748"/>
            <a:ext cx="468398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C00000"/>
                </a:solidFill>
                <a:latin typeface="Arial Narrow" panose="020B0606020202030204" pitchFamily="34" charset="0"/>
              </a:rPr>
              <a:t>INDIA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4201" y="1168638"/>
            <a:ext cx="514885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C00000"/>
                </a:solidFill>
                <a:latin typeface="Arial Narrow" panose="020B0606020202030204" pitchFamily="34" charset="0"/>
              </a:rPr>
              <a:t>CHINA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69719" y="796184"/>
            <a:ext cx="628698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C00000"/>
                </a:solidFill>
                <a:latin typeface="Arial Narrow" panose="020B0606020202030204" pitchFamily="34" charset="0"/>
              </a:rPr>
              <a:t>EUROPE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66800" y="2732422"/>
            <a:ext cx="7402900" cy="4049378"/>
          </a:xfrm>
          <a:prstGeom prst="roundRect">
            <a:avLst>
              <a:gd name="adj" fmla="val 815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big issue in Australia today: change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9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Australia’s population, language, culture, and trade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have long reflected its history as a British colony.</a:t>
            </a:r>
          </a:p>
          <a:p>
            <a:pPr algn="ctr"/>
            <a:endParaRPr lang="en-US" sz="9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Australia is much closer, however, to India and China,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with their large populations, growing economies,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rising demand for resources.</a:t>
            </a:r>
          </a:p>
          <a:p>
            <a:pPr algn="ctr"/>
            <a:endParaRPr lang="en-US" sz="9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 a result, Australia is selling more products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China, India, and other Asian countries,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many people are moving from Asia to Australia.</a:t>
            </a:r>
          </a:p>
          <a:p>
            <a:pPr algn="ctr"/>
            <a:endParaRPr lang="en-US" sz="9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is changing the population and economy of Australia.</a:t>
            </a:r>
          </a:p>
        </p:txBody>
      </p:sp>
    </p:spTree>
    <p:extLst>
      <p:ext uri="{BB962C8B-B14F-4D97-AF65-F5344CB8AC3E}">
        <p14:creationId xmlns:p14="http://schemas.microsoft.com/office/powerpoint/2010/main" val="21437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685800" y="304800"/>
            <a:ext cx="7696200" cy="63246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mini-Atlas -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resources,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 examples from Southwest Asia and north Africa.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Resources can affect:</a:t>
            </a: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" y="304800"/>
            <a:ext cx="8153400" cy="6324600"/>
          </a:xfrm>
          <a:prstGeom prst="roundRect">
            <a:avLst>
              <a:gd name="adj" fmla="val 522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Australia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distance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Distance can have an influence on: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5353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685800" y="304800"/>
            <a:ext cx="7696200" cy="63246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mini-Atlas -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resources,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 examples from Southwest Asia and north Africa.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Resources can affect:</a:t>
            </a: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" y="304800"/>
            <a:ext cx="8153400" cy="6324600"/>
          </a:xfrm>
          <a:prstGeom prst="roundRect">
            <a:avLst>
              <a:gd name="adj" fmla="val 522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Australia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distance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Distance can have an influence on 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90600" y="2010647"/>
            <a:ext cx="7118430" cy="755703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Climate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because Australia is the “right” distance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from the equator to have a large desert</a:t>
            </a:r>
          </a:p>
        </p:txBody>
      </p:sp>
    </p:spTree>
    <p:extLst>
      <p:ext uri="{BB962C8B-B14F-4D97-AF65-F5344CB8AC3E}">
        <p14:creationId xmlns:p14="http://schemas.microsoft.com/office/powerpoint/2010/main" val="10491196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685800" y="304800"/>
            <a:ext cx="7696200" cy="63246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mini-Atlas -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resources,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 examples from Southwest Asia and north Africa.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Resources can affect:</a:t>
            </a: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" y="304800"/>
            <a:ext cx="8153400" cy="6324600"/>
          </a:xfrm>
          <a:prstGeom prst="roundRect">
            <a:avLst>
              <a:gd name="adj" fmla="val 522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Australia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distance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Distance can have an influence on 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90600" y="2010647"/>
            <a:ext cx="7118430" cy="755703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Climate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because Australia is the “right” distance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from the equator to have a large desert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90600" y="2872233"/>
            <a:ext cx="6508830" cy="67444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Security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because a distant place is hard to defend, 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but also less likely to be attacked</a:t>
            </a:r>
          </a:p>
        </p:txBody>
      </p:sp>
    </p:spTree>
    <p:extLst>
      <p:ext uri="{BB962C8B-B14F-4D97-AF65-F5344CB8AC3E}">
        <p14:creationId xmlns:p14="http://schemas.microsoft.com/office/powerpoint/2010/main" val="20912001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685800" y="304800"/>
            <a:ext cx="7696200" cy="63246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mini-Atlas -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resources,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 examples from Southwest Asia and north Africa.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Resources can affect:</a:t>
            </a: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" y="304800"/>
            <a:ext cx="8153400" cy="6324600"/>
          </a:xfrm>
          <a:prstGeom prst="roundRect">
            <a:avLst>
              <a:gd name="adj" fmla="val 522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Australia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distance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Distance can have an influence on 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90600" y="2010647"/>
            <a:ext cx="7118430" cy="755703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Climate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because Australia is the “right” distance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from the equator to have a large desert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90600" y="2872233"/>
            <a:ext cx="6508830" cy="67444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Security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because a distant place is hard to defend, 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but also less likely to be attacked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90600" y="3657383"/>
            <a:ext cx="6966031" cy="67444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Economy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because what you produce in a distant place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has to be able to pay the cost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5586650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685800" y="304800"/>
            <a:ext cx="7696200" cy="63246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mini-Atlas -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resources,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 examples from Southwest Asia and north Africa.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Resources can affect:</a:t>
            </a: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" y="304800"/>
            <a:ext cx="8153400" cy="6324600"/>
          </a:xfrm>
          <a:prstGeom prst="roundRect">
            <a:avLst>
              <a:gd name="adj" fmla="val 522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Australia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distance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Distance can have an influence on 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90600" y="2010647"/>
            <a:ext cx="7118430" cy="755703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Climate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because Australia is the “right” distance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from the equator to have a large desert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90600" y="4452649"/>
            <a:ext cx="7391400" cy="987451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Infrastructure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because roads, electricity, mail, ambulances, 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and many other services cost a lot more per person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if there are fewer people per square mile to pay for them                     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90600" y="2872233"/>
            <a:ext cx="6508830" cy="67444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Security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because a distant place is hard to defend, 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but also less likely to be attacked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90600" y="3657383"/>
            <a:ext cx="6966031" cy="67444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Economy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because what you produce in a distant place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has to be able to pay the cost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211125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685800" y="304800"/>
            <a:ext cx="7696200" cy="63246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mini-Atlas -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resources,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 examples from Southwest Asia and north Africa.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Resources can affect:</a:t>
            </a: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" y="304800"/>
            <a:ext cx="8153400" cy="6324600"/>
          </a:xfrm>
          <a:prstGeom prst="roundRect">
            <a:avLst>
              <a:gd name="adj" fmla="val 522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Australia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distance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Distance can have an influence on 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90600" y="2010647"/>
            <a:ext cx="7118430" cy="755703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Climate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because Australia is the “right” distance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from the equator to have a large desert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90600" y="4452649"/>
            <a:ext cx="7391400" cy="987451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Infrastructure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because roads, electricity, mail, ambulances, 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and many other services cost a lot more per person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if there are fewer people per square mile to pay for them                     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90600" y="2872233"/>
            <a:ext cx="6508830" cy="67444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Security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because a distant place is hard to defend, 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but also less likely to be attacked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90600" y="3657383"/>
            <a:ext cx="6966031" cy="67444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Economy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because what you produce in a distant place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has to be able to pay the cost of transportation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90600" y="5554938"/>
            <a:ext cx="7118430" cy="933637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Land use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because people tend to want to be close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to things they like (parks, stores), and to push things 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they don’t like (prisons, smelly factories) farther away</a:t>
            </a:r>
          </a:p>
        </p:txBody>
      </p:sp>
    </p:spTree>
    <p:extLst>
      <p:ext uri="{BB962C8B-B14F-4D97-AF65-F5344CB8AC3E}">
        <p14:creationId xmlns:p14="http://schemas.microsoft.com/office/powerpoint/2010/main" val="1278556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7" y="1143000"/>
            <a:ext cx="5890812" cy="5295899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76199" y="4648200"/>
            <a:ext cx="4445993" cy="1524000"/>
          </a:xfrm>
          <a:prstGeom prst="wedgeRoundRectCallout">
            <a:avLst>
              <a:gd name="adj1" fmla="val 28632"/>
              <a:gd name="adj2" fmla="val -13932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It is just the right distance 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away from the Equator, 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 the Tropic of Capricorn runs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through the middle of the country.</a:t>
            </a:r>
          </a:p>
        </p:txBody>
      </p:sp>
    </p:spTree>
    <p:extLst>
      <p:ext uri="{BB962C8B-B14F-4D97-AF65-F5344CB8AC3E}">
        <p14:creationId xmlns:p14="http://schemas.microsoft.com/office/powerpoint/2010/main" val="253228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0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7" y="1143000"/>
            <a:ext cx="5890812" cy="529589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229600" cy="35814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3">
                    <a:lumMod val="75000"/>
                  </a:schemeClr>
                </a:solidFill>
              </a:rPr>
              <a:t>Questions</a:t>
            </a:r>
            <a:br>
              <a:rPr lang="en-US" sz="54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5400" dirty="0">
                <a:solidFill>
                  <a:schemeClr val="accent3">
                    <a:lumMod val="75000"/>
                  </a:schemeClr>
                </a:solidFill>
              </a:rPr>
              <a:t>VERSION</a:t>
            </a:r>
          </a:p>
        </p:txBody>
      </p:sp>
    </p:spTree>
    <p:extLst>
      <p:ext uri="{BB962C8B-B14F-4D97-AF65-F5344CB8AC3E}">
        <p14:creationId xmlns:p14="http://schemas.microsoft.com/office/powerpoint/2010/main" val="372988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7" y="1143000"/>
            <a:ext cx="5890812" cy="52958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81000" y="609600"/>
            <a:ext cx="2895600" cy="1219200"/>
          </a:xfrm>
          <a:prstGeom prst="roundRect">
            <a:avLst>
              <a:gd name="adj" fmla="val 9728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is Australia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different from all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other continents?</a:t>
            </a:r>
          </a:p>
        </p:txBody>
      </p:sp>
    </p:spTree>
    <p:extLst>
      <p:ext uri="{BB962C8B-B14F-4D97-AF65-F5344CB8AC3E}">
        <p14:creationId xmlns:p14="http://schemas.microsoft.com/office/powerpoint/2010/main" val="362492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7" y="1143000"/>
            <a:ext cx="5890812" cy="5295899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76200" y="4648200"/>
            <a:ext cx="4191000" cy="1379982"/>
          </a:xfrm>
          <a:prstGeom prst="wedgeRoundRectCallout">
            <a:avLst>
              <a:gd name="adj1" fmla="val 33529"/>
              <a:gd name="adj2" fmla="val -14361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is it important that the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Tropic of Capricorn runs through the middle of the country?</a:t>
            </a:r>
          </a:p>
        </p:txBody>
      </p:sp>
    </p:spTree>
    <p:extLst>
      <p:ext uri="{BB962C8B-B14F-4D97-AF65-F5344CB8AC3E}">
        <p14:creationId xmlns:p14="http://schemas.microsoft.com/office/powerpoint/2010/main" val="223686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7" y="1143000"/>
            <a:ext cx="5890812" cy="5295899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1143000" y="5410200"/>
            <a:ext cx="3657600" cy="1235964"/>
          </a:xfrm>
          <a:prstGeom prst="wedgeRoundRectCallout">
            <a:avLst>
              <a:gd name="adj1" fmla="val 22119"/>
              <a:gd name="adj2" fmla="val -21560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causes deserts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to form near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Tropic lines?</a:t>
            </a:r>
          </a:p>
        </p:txBody>
      </p:sp>
    </p:spTree>
    <p:extLst>
      <p:ext uri="{BB962C8B-B14F-4D97-AF65-F5344CB8AC3E}">
        <p14:creationId xmlns:p14="http://schemas.microsoft.com/office/powerpoint/2010/main" val="149181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7" y="1143000"/>
            <a:ext cx="5890812" cy="529589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419600" y="236818"/>
            <a:ext cx="3657600" cy="1235964"/>
          </a:xfrm>
          <a:prstGeom prst="wedgeRoundRectCallout">
            <a:avLst>
              <a:gd name="adj1" fmla="val 4596"/>
              <a:gd name="adj2" fmla="val 16468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Air sinking downward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tends to make deserts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around the Tropic lines.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4419600" y="228600"/>
            <a:ext cx="3657600" cy="1235964"/>
          </a:xfrm>
          <a:prstGeom prst="wedgeRoundRectCallout">
            <a:avLst>
              <a:gd name="adj1" fmla="val -99142"/>
              <a:gd name="adj2" fmla="val 17989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do the mountains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coastal areas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get more rain?</a:t>
            </a:r>
          </a:p>
        </p:txBody>
      </p:sp>
    </p:spTree>
    <p:extLst>
      <p:ext uri="{BB962C8B-B14F-4D97-AF65-F5344CB8AC3E}">
        <p14:creationId xmlns:p14="http://schemas.microsoft.com/office/powerpoint/2010/main" val="356981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7" y="1143000"/>
            <a:ext cx="5890811" cy="529589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33400" y="5181600"/>
            <a:ext cx="3733800" cy="1399188"/>
          </a:xfrm>
          <a:prstGeom prst="wedgeRoundRectCallout">
            <a:avLst>
              <a:gd name="adj1" fmla="val 87789"/>
              <a:gd name="adj2" fmla="val -95698"/>
              <a:gd name="adj3" fmla="val 16667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Why is it important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Australia has only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one major river system?</a:t>
            </a:r>
          </a:p>
        </p:txBody>
      </p:sp>
    </p:spTree>
    <p:extLst>
      <p:ext uri="{BB962C8B-B14F-4D97-AF65-F5344CB8AC3E}">
        <p14:creationId xmlns:p14="http://schemas.microsoft.com/office/powerpoint/2010/main" val="258844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7" y="1143000"/>
            <a:ext cx="5890813" cy="5231741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52400" y="457200"/>
            <a:ext cx="3657600" cy="1235964"/>
          </a:xfrm>
          <a:prstGeom prst="wedgeRoundRectCallout">
            <a:avLst>
              <a:gd name="adj1" fmla="val 9756"/>
              <a:gd name="adj2" fmla="val 27111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 satellite image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shows green vegetation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only around the edges.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52400" y="457200"/>
            <a:ext cx="3657600" cy="1235964"/>
          </a:xfrm>
          <a:prstGeom prst="wedgeRoundRectCallout">
            <a:avLst>
              <a:gd name="adj1" fmla="val 102260"/>
              <a:gd name="adj2" fmla="val 72033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 satellite image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shows green vegetation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only around the edges.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52400" y="465360"/>
            <a:ext cx="3657600" cy="1235964"/>
          </a:xfrm>
          <a:prstGeom prst="wedgeRoundRectCallout">
            <a:avLst>
              <a:gd name="adj1" fmla="val 102260"/>
              <a:gd name="adj2" fmla="val 72033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 satellite image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shows green vegetation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only around the edges.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52400" y="473520"/>
            <a:ext cx="3657600" cy="1235964"/>
          </a:xfrm>
          <a:prstGeom prst="wedgeRoundRectCallout">
            <a:avLst>
              <a:gd name="adj1" fmla="val 102260"/>
              <a:gd name="adj2" fmla="val 72033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 satellite image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shows green vegetation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only around the edges.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52400" y="481680"/>
            <a:ext cx="3657600" cy="1235964"/>
          </a:xfrm>
          <a:prstGeom prst="wedgeRoundRectCallout">
            <a:avLst>
              <a:gd name="adj1" fmla="val 102260"/>
              <a:gd name="adj2" fmla="val 72033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 satellite image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shows green vegetation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only around the edges.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152400" y="465746"/>
            <a:ext cx="3657600" cy="1235964"/>
          </a:xfrm>
          <a:prstGeom prst="wedgeRoundRectCallout">
            <a:avLst>
              <a:gd name="adj1" fmla="val 81232"/>
              <a:gd name="adj2" fmla="val 28361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 satellite image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shows green vegetation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only around the edges.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52400" y="457200"/>
            <a:ext cx="3657600" cy="1235964"/>
          </a:xfrm>
          <a:prstGeom prst="wedgeRoundRectCallout">
            <a:avLst>
              <a:gd name="adj1" fmla="val 134636"/>
              <a:gd name="adj2" fmla="val 26657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 satellite image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shows green vegetation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only around the edges.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52400" y="472748"/>
            <a:ext cx="3657600" cy="1235964"/>
          </a:xfrm>
          <a:prstGeom prst="wedgeRoundRectCallout">
            <a:avLst>
              <a:gd name="adj1" fmla="val 102260"/>
              <a:gd name="adj2" fmla="val 4208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the green color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near the coasts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on this satellite image?</a:t>
            </a:r>
          </a:p>
        </p:txBody>
      </p:sp>
    </p:spTree>
    <p:extLst>
      <p:ext uri="{BB962C8B-B14F-4D97-AF65-F5344CB8AC3E}">
        <p14:creationId xmlns:p14="http://schemas.microsoft.com/office/powerpoint/2010/main" val="238379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7" y="1143000"/>
            <a:ext cx="5890812" cy="529589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629400" y="1219200"/>
            <a:ext cx="2209800" cy="26670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would it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 desirable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put a prison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far away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your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homeland?</a:t>
            </a:r>
          </a:p>
        </p:txBody>
      </p:sp>
    </p:spTree>
    <p:extLst>
      <p:ext uri="{BB962C8B-B14F-4D97-AF65-F5344CB8AC3E}">
        <p14:creationId xmlns:p14="http://schemas.microsoft.com/office/powerpoint/2010/main" val="108916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7" y="1143000"/>
            <a:ext cx="5890812" cy="529589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86573" y="2288834"/>
            <a:ext cx="4471240" cy="2204132"/>
          </a:xfrm>
          <a:prstGeom prst="roundRect">
            <a:avLst>
              <a:gd name="adj" fmla="val 9728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was a big challenge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colonists trying to find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product to grow or make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a place like Australia?</a:t>
            </a:r>
          </a:p>
        </p:txBody>
      </p:sp>
    </p:spTree>
    <p:extLst>
      <p:ext uri="{BB962C8B-B14F-4D97-AF65-F5344CB8AC3E}">
        <p14:creationId xmlns:p14="http://schemas.microsoft.com/office/powerpoint/2010/main" val="133039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7" y="1143000"/>
            <a:ext cx="5890812" cy="5295899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1143000" y="5410200"/>
            <a:ext cx="3657600" cy="1235964"/>
          </a:xfrm>
          <a:prstGeom prst="wedgeRoundRectCallout">
            <a:avLst>
              <a:gd name="adj1" fmla="val 22119"/>
              <a:gd name="adj2" fmla="val -21560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Air sinking downward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tends to make deserts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around the Tropic lines . . .</a:t>
            </a:r>
          </a:p>
        </p:txBody>
      </p:sp>
    </p:spTree>
    <p:extLst>
      <p:ext uri="{BB962C8B-B14F-4D97-AF65-F5344CB8AC3E}">
        <p14:creationId xmlns:p14="http://schemas.microsoft.com/office/powerpoint/2010/main" val="268286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7" y="1143000"/>
            <a:ext cx="5890812" cy="529589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07493" y="5486400"/>
            <a:ext cx="6629400" cy="1131212"/>
          </a:xfrm>
          <a:prstGeom prst="roundRect">
            <a:avLst>
              <a:gd name="adj" fmla="val 9728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does an economy based on raising sheep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help solve the problem you just described?</a:t>
            </a:r>
          </a:p>
        </p:txBody>
      </p:sp>
    </p:spTree>
    <p:extLst>
      <p:ext uri="{BB962C8B-B14F-4D97-AF65-F5344CB8AC3E}">
        <p14:creationId xmlns:p14="http://schemas.microsoft.com/office/powerpoint/2010/main" val="134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7" y="1143000"/>
            <a:ext cx="5890812" cy="5295898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4038600" y="1447800"/>
            <a:ext cx="5029200" cy="1235964"/>
          </a:xfrm>
          <a:prstGeom prst="wedgeRoundRectCallout">
            <a:avLst>
              <a:gd name="adj1" fmla="val -11292"/>
              <a:gd name="adj2" fmla="val 20063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Still later, Australians learned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that they could sell high-quality wine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from grapes grown near the south coast.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4038600" y="1447800"/>
            <a:ext cx="5029200" cy="1235964"/>
          </a:xfrm>
          <a:prstGeom prst="wedgeRoundRectCallout">
            <a:avLst>
              <a:gd name="adj1" fmla="val -80961"/>
              <a:gd name="adj2" fmla="val 18888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conditions make the south coast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good place to grow grapes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wine production?</a:t>
            </a:r>
          </a:p>
        </p:txBody>
      </p:sp>
    </p:spTree>
    <p:extLst>
      <p:ext uri="{BB962C8B-B14F-4D97-AF65-F5344CB8AC3E}">
        <p14:creationId xmlns:p14="http://schemas.microsoft.com/office/powerpoint/2010/main" val="135824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7" y="1143000"/>
            <a:ext cx="5890812" cy="5295898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76200" y="609600"/>
            <a:ext cx="4191000" cy="2438400"/>
          </a:xfrm>
          <a:prstGeom prst="wedgeRoundRectCallout">
            <a:avLst>
              <a:gd name="adj1" fmla="val 5490"/>
              <a:gd name="adj2" fmla="val 98080"/>
              <a:gd name="adj3" fmla="val 16667"/>
            </a:avLst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Why is it significant that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this area on the west coast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is about the same distance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from the Equator as California,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Spain, Italy, or central Chile?</a:t>
            </a:r>
          </a:p>
        </p:txBody>
      </p:sp>
    </p:spTree>
    <p:extLst>
      <p:ext uri="{BB962C8B-B14F-4D97-AF65-F5344CB8AC3E}">
        <p14:creationId xmlns:p14="http://schemas.microsoft.com/office/powerpoint/2010/main" val="35884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7" y="1143000"/>
            <a:ext cx="5890812" cy="529589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2400" y="228600"/>
            <a:ext cx="5105400" cy="1131212"/>
          </a:xfrm>
          <a:prstGeom prst="roundRect">
            <a:avLst>
              <a:gd name="adj" fmla="val 9728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did we turn the U.S. upside-down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make this demonstration?</a:t>
            </a:r>
          </a:p>
        </p:txBody>
      </p:sp>
    </p:spTree>
    <p:extLst>
      <p:ext uri="{BB962C8B-B14F-4D97-AF65-F5344CB8AC3E}">
        <p14:creationId xmlns:p14="http://schemas.microsoft.com/office/powerpoint/2010/main" val="259929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7" y="1143000"/>
            <a:ext cx="5890812" cy="529589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410200" y="304800"/>
            <a:ext cx="3352800" cy="2362200"/>
          </a:xfrm>
          <a:prstGeom prst="roundRect">
            <a:avLst>
              <a:gd name="adj" fmla="val 9728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it more accurate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describe Australia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 being like Mexico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 like Canada?</a:t>
            </a: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21151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7" y="1143000"/>
            <a:ext cx="5890812" cy="5295898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28600" y="4953000"/>
            <a:ext cx="5029200" cy="1752600"/>
          </a:xfrm>
          <a:prstGeom prst="wedgeRoundRectCallout">
            <a:avLst>
              <a:gd name="adj1" fmla="val 8892"/>
              <a:gd name="adj2" fmla="val -10197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is Australia lucky to have deposits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several important minerals –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including rare earths like neodymium?</a:t>
            </a:r>
          </a:p>
        </p:txBody>
      </p:sp>
    </p:spTree>
    <p:extLst>
      <p:ext uri="{BB962C8B-B14F-4D97-AF65-F5344CB8AC3E}">
        <p14:creationId xmlns:p14="http://schemas.microsoft.com/office/powerpoint/2010/main" val="363183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7" y="1143000"/>
            <a:ext cx="5890812" cy="5295898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28600" y="4953000"/>
            <a:ext cx="5029200" cy="1752600"/>
          </a:xfrm>
          <a:prstGeom prst="wedgeRoundRectCallout">
            <a:avLst>
              <a:gd name="adj1" fmla="val 8892"/>
              <a:gd name="adj2" fmla="val -10197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is Australia lucky to have deposits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several important minerals –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including rare earths like neodymium?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29200" y="5644243"/>
            <a:ext cx="2971800" cy="1181100"/>
          </a:xfrm>
          <a:prstGeom prst="roundRect">
            <a:avLst>
              <a:gd name="adj" fmla="val 9728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neodymium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used to make?</a:t>
            </a:r>
          </a:p>
        </p:txBody>
      </p:sp>
    </p:spTree>
    <p:extLst>
      <p:ext uri="{BB962C8B-B14F-4D97-AF65-F5344CB8AC3E}">
        <p14:creationId xmlns:p14="http://schemas.microsoft.com/office/powerpoint/2010/main" val="188524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7" y="1143000"/>
            <a:ext cx="5890812" cy="5295898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457200" y="152400"/>
            <a:ext cx="5029200" cy="1066800"/>
          </a:xfrm>
          <a:prstGeom prst="wedgeRoundRectCallout">
            <a:avLst>
              <a:gd name="adj1" fmla="val 5105"/>
              <a:gd name="adj2" fmla="val 27904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are the roads in Australia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built in the places they are?</a:t>
            </a:r>
          </a:p>
        </p:txBody>
      </p:sp>
    </p:spTree>
    <p:extLst>
      <p:ext uri="{BB962C8B-B14F-4D97-AF65-F5344CB8AC3E}">
        <p14:creationId xmlns:p14="http://schemas.microsoft.com/office/powerpoint/2010/main" val="383349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7" y="1143000"/>
            <a:ext cx="5890812" cy="529589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04800" y="552450"/>
            <a:ext cx="3581400" cy="1181100"/>
          </a:xfrm>
          <a:prstGeom prst="roundRect">
            <a:avLst>
              <a:gd name="adj" fmla="val 9728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would you describe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geographic pattern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population in Australia?</a:t>
            </a:r>
          </a:p>
        </p:txBody>
      </p:sp>
    </p:spTree>
    <p:extLst>
      <p:ext uri="{BB962C8B-B14F-4D97-AF65-F5344CB8AC3E}">
        <p14:creationId xmlns:p14="http://schemas.microsoft.com/office/powerpoint/2010/main" val="327885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7" y="1143000"/>
            <a:ext cx="5890812" cy="529589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096000" y="155248"/>
            <a:ext cx="2895600" cy="2664151"/>
          </a:xfrm>
          <a:prstGeom prst="wedgeRoundRectCallout">
            <a:avLst>
              <a:gd name="adj1" fmla="val -143297"/>
              <a:gd name="adj2" fmla="val -179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how would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you compare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pattern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population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Australia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the pattern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China?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5249"/>
            <a:ext cx="3352800" cy="342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7" y="1143000"/>
            <a:ext cx="5890812" cy="5295898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1143000" y="5410200"/>
            <a:ext cx="3657600" cy="1235964"/>
          </a:xfrm>
          <a:prstGeom prst="wedgeRoundRectCallout">
            <a:avLst>
              <a:gd name="adj1" fmla="val 22119"/>
              <a:gd name="adj2" fmla="val -21560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Air sinking downward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tends to make deserts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around the Tropic lines . . 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419600" y="236818"/>
            <a:ext cx="3657600" cy="1235964"/>
          </a:xfrm>
          <a:prstGeom prst="wedgeRoundRectCallout">
            <a:avLst>
              <a:gd name="adj1" fmla="val 4596"/>
              <a:gd name="adj2" fmla="val 16468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Air sinking downward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tends to make deserts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around the Tropic lines.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4419600" y="228600"/>
            <a:ext cx="3657600" cy="1235964"/>
          </a:xfrm>
          <a:prstGeom prst="wedgeRoundRectCallout">
            <a:avLst>
              <a:gd name="adj1" fmla="val -99142"/>
              <a:gd name="adj2" fmla="val 17989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except near the east coast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where mountains 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can capture some rain.</a:t>
            </a:r>
          </a:p>
        </p:txBody>
      </p:sp>
    </p:spTree>
    <p:extLst>
      <p:ext uri="{BB962C8B-B14F-4D97-AF65-F5344CB8AC3E}">
        <p14:creationId xmlns:p14="http://schemas.microsoft.com/office/powerpoint/2010/main" val="366808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7" y="1143000"/>
            <a:ext cx="5890812" cy="529589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8600" y="228600"/>
            <a:ext cx="4471240" cy="1978366"/>
          </a:xfrm>
          <a:prstGeom prst="roundRect">
            <a:avLst>
              <a:gd name="adj" fmla="val 972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are the geographic patterns 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modern grape growers 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major urban areas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 similar to the patterns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original prison colonies?</a:t>
            </a:r>
          </a:p>
        </p:txBody>
      </p:sp>
    </p:spTree>
    <p:extLst>
      <p:ext uri="{BB962C8B-B14F-4D97-AF65-F5344CB8AC3E}">
        <p14:creationId xmlns:p14="http://schemas.microsoft.com/office/powerpoint/2010/main" val="78750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"/>
            <a:ext cx="6967728" cy="31729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33216" y="2355357"/>
            <a:ext cx="788999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C00000"/>
                </a:solidFill>
                <a:latin typeface="Arial Narrow" panose="020B0606020202030204" pitchFamily="34" charset="0"/>
              </a:rPr>
              <a:t>AUSTRALIA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2844" y="905118"/>
            <a:ext cx="545313" cy="3637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C00000"/>
                </a:solidFill>
                <a:latin typeface="Arial Narrow" panose="020B0606020202030204" pitchFamily="34" charset="0"/>
              </a:rPr>
              <a:t>UNITED</a:t>
            </a:r>
            <a:br>
              <a:rPr lang="en-US" sz="1000" b="1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en-US" sz="1000" b="1" dirty="0">
                <a:solidFill>
                  <a:srgbClr val="C00000"/>
                </a:solidFill>
                <a:latin typeface="Arial Narrow" panose="020B0606020202030204" pitchFamily="34" charset="0"/>
              </a:rPr>
              <a:t>STATES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93178" y="1291748"/>
            <a:ext cx="468398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C00000"/>
                </a:solidFill>
                <a:latin typeface="Arial Narrow" panose="020B0606020202030204" pitchFamily="34" charset="0"/>
              </a:rPr>
              <a:t>INDIA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4201" y="1168638"/>
            <a:ext cx="514885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C00000"/>
                </a:solidFill>
                <a:latin typeface="Arial Narrow" panose="020B0606020202030204" pitchFamily="34" charset="0"/>
              </a:rPr>
              <a:t>CHINA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69719" y="796184"/>
            <a:ext cx="628698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C00000"/>
                </a:solidFill>
                <a:latin typeface="Arial Narrow" panose="020B0606020202030204" pitchFamily="34" charset="0"/>
              </a:rPr>
              <a:t>EUROPE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286000" y="3013364"/>
            <a:ext cx="6553200" cy="3463636"/>
          </a:xfrm>
          <a:prstGeom prst="roundRect">
            <a:avLst>
              <a:gd name="adj" fmla="val 341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have the population, language, culture,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trading partners of Australia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reflected its history as a British colony?</a:t>
            </a:r>
          </a:p>
          <a:p>
            <a:pPr algn="ctr"/>
            <a:endParaRPr lang="en-US" sz="1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the significance of the fact that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Australia is much closer to India and China,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with their large populations, growing economies,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rising demand for resources?</a:t>
            </a:r>
          </a:p>
          <a:p>
            <a:pPr algn="ctr"/>
            <a:endParaRPr lang="en-US" sz="1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are things changing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 a result of that shorter distance?</a:t>
            </a:r>
          </a:p>
        </p:txBody>
      </p:sp>
    </p:spTree>
    <p:extLst>
      <p:ext uri="{BB962C8B-B14F-4D97-AF65-F5344CB8AC3E}">
        <p14:creationId xmlns:p14="http://schemas.microsoft.com/office/powerpoint/2010/main" val="317421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914400"/>
            <a:ext cx="7848600" cy="5029200"/>
          </a:xfrm>
          <a:prstGeom prst="roundRect">
            <a:avLst>
              <a:gd name="adj" fmla="val 341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Here are a few questions for individual inquiry: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1. Why do deserts tend to form near the Tropic lines?</a:t>
            </a:r>
          </a:p>
          <a:p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2. Why does Australia have “unusual” plants and animals?</a:t>
            </a: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3. Why did rabbits become a serious problem in Australia?</a:t>
            </a: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4. What foods do Americans buy from farmers in Australia?</a:t>
            </a: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5. What products do Americans sell to people in Australia?</a:t>
            </a: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6. What metals do people in Australia sell to factory managers</a:t>
            </a:r>
            <a:b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in China?  What are they used for?</a:t>
            </a: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7. What is the Australian policy about immigration? </a:t>
            </a: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8. How is global warming affecting the economy of Australia?</a:t>
            </a:r>
          </a:p>
        </p:txBody>
      </p:sp>
    </p:spTree>
    <p:extLst>
      <p:ext uri="{BB962C8B-B14F-4D97-AF65-F5344CB8AC3E}">
        <p14:creationId xmlns:p14="http://schemas.microsoft.com/office/powerpoint/2010/main" val="282760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12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57228" y="1041720"/>
            <a:ext cx="6514618" cy="5206679"/>
          </a:xfrm>
          <a:prstGeom prst="roundRect">
            <a:avLst>
              <a:gd name="adj" fmla="val 5189"/>
            </a:avLst>
          </a:prstGeom>
          <a:solidFill>
            <a:schemeClr val="tx1">
              <a:lumMod val="6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2019, Phil and Carol </a:t>
            </a:r>
            <a:r>
              <a:rPr lang="en-US" sz="1600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600" dirty="0">
              <a:solidFill>
                <a:schemeClr val="bg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solidFill>
                <a:schemeClr val="bg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who saw this presentation at a workshop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downloaded it from our internet site have permission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a copy on their own computers for these purposes: </a:t>
            </a:r>
          </a:p>
          <a:p>
            <a:pPr algn="ctr"/>
            <a:r>
              <a:rPr lang="en-US" sz="5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1. to help them review the workshop,</a:t>
            </a:r>
          </a:p>
          <a:p>
            <a:pPr algn="ctr"/>
            <a:r>
              <a:rPr lang="en-US" sz="5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2. to show the presentation in their own classrooms, </a:t>
            </a:r>
            <a:b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at sessions they present at teacher conferences,</a:t>
            </a:r>
            <a:b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or to administrators in their own school or district,</a:t>
            </a:r>
          </a:p>
          <a:p>
            <a:pPr algn="ctr"/>
            <a:r>
              <a:rPr lang="en-US" sz="5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to use individual frames (with attribution)</a:t>
            </a:r>
            <a:b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in their own class or conference presentations.</a:t>
            </a:r>
          </a:p>
          <a:p>
            <a:pPr algn="ctr"/>
            <a:endParaRPr lang="en-US" sz="1600" dirty="0">
              <a:solidFill>
                <a:schemeClr val="bg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permission for any other use, 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posting frames on a personal blog</a:t>
            </a:r>
            <a:b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uploading to any network or website</a:t>
            </a:r>
            <a:b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can be accessed from outside your school, 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pgersmehl@gmail.com </a:t>
            </a:r>
          </a:p>
        </p:txBody>
      </p:sp>
    </p:spTree>
    <p:extLst>
      <p:ext uri="{BB962C8B-B14F-4D97-AF65-F5344CB8AC3E}">
        <p14:creationId xmlns:p14="http://schemas.microsoft.com/office/powerpoint/2010/main" val="13446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7" y="1143000"/>
            <a:ext cx="5890812" cy="5295898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1143000" y="5410200"/>
            <a:ext cx="3657600" cy="1235964"/>
          </a:xfrm>
          <a:prstGeom prst="wedgeRoundRectCallout">
            <a:avLst>
              <a:gd name="adj1" fmla="val 22119"/>
              <a:gd name="adj2" fmla="val -21560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Air sinking downward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tends to make deserts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around the Tropic lines . . 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419600" y="236818"/>
            <a:ext cx="3657600" cy="1235964"/>
          </a:xfrm>
          <a:prstGeom prst="wedgeRoundRectCallout">
            <a:avLst>
              <a:gd name="adj1" fmla="val 4596"/>
              <a:gd name="adj2" fmla="val 16468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Air sinking downward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tends to make deserts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around the Tropic lines.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4419600" y="228600"/>
            <a:ext cx="3657600" cy="1235964"/>
          </a:xfrm>
          <a:prstGeom prst="wedgeRoundRectCallout">
            <a:avLst>
              <a:gd name="adj1" fmla="val -99142"/>
              <a:gd name="adj2" fmla="val 17989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except near the east coast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where mountains 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can capture some rain.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638800" y="4552950"/>
            <a:ext cx="3276600" cy="1714500"/>
          </a:xfrm>
          <a:prstGeom prst="roundRect">
            <a:avLst>
              <a:gd name="adj" fmla="val 742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Curriculum note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There is a presentation </a:t>
            </a:r>
            <a:b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and a map activity called </a:t>
            </a:r>
            <a:b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“What Makes Deserts.”</a:t>
            </a:r>
            <a:endParaRPr lang="en-US" sz="24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8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7" y="1143000"/>
            <a:ext cx="5890811" cy="529589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52400" y="5039710"/>
            <a:ext cx="5638800" cy="1616964"/>
          </a:xfrm>
          <a:prstGeom prst="wedgeRoundRectCallout">
            <a:avLst>
              <a:gd name="adj1" fmla="val 48651"/>
              <a:gd name="adj2" fmla="val -83609"/>
              <a:gd name="adj3" fmla="val 16667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Here is one consequence of its dry climate: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Australia has only one major river system.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carries water away from the rainy mountains along the east coast.</a:t>
            </a:r>
          </a:p>
        </p:txBody>
      </p:sp>
    </p:spTree>
    <p:extLst>
      <p:ext uri="{BB962C8B-B14F-4D97-AF65-F5344CB8AC3E}">
        <p14:creationId xmlns:p14="http://schemas.microsoft.com/office/powerpoint/2010/main" val="163932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7" y="1143000"/>
            <a:ext cx="5890811" cy="5295898"/>
          </a:xfrm>
          <a:prstGeom prst="rect">
            <a:avLst/>
          </a:prstGeom>
        </p:spPr>
      </p:pic>
      <p:sp>
        <p:nvSpPr>
          <p:cNvPr id="5" name="Snip Single Corner Rectangle 4"/>
          <p:cNvSpPr/>
          <p:nvPr/>
        </p:nvSpPr>
        <p:spPr>
          <a:xfrm>
            <a:off x="4648200" y="1295400"/>
            <a:ext cx="3886200" cy="1513114"/>
          </a:xfrm>
          <a:prstGeom prst="snip1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2060"/>
                </a:solidFill>
              </a:rPr>
              <a:t>   Definition: the </a:t>
            </a:r>
            <a:r>
              <a:rPr lang="en-US" b="1" dirty="0">
                <a:solidFill>
                  <a:srgbClr val="002060"/>
                </a:solidFill>
              </a:rPr>
              <a:t>outback </a:t>
            </a:r>
            <a:r>
              <a:rPr lang="en-US" dirty="0">
                <a:solidFill>
                  <a:srgbClr val="002060"/>
                </a:solidFill>
              </a:rPr>
              <a:t>is the dry</a:t>
            </a:r>
          </a:p>
          <a:p>
            <a:r>
              <a:rPr lang="en-US" dirty="0">
                <a:solidFill>
                  <a:srgbClr val="002060"/>
                </a:solidFill>
              </a:rPr>
              <a:t>      and sparsely populated area</a:t>
            </a:r>
          </a:p>
          <a:p>
            <a:r>
              <a:rPr lang="en-US" dirty="0">
                <a:solidFill>
                  <a:srgbClr val="002060"/>
                </a:solidFill>
              </a:rPr>
              <a:t>      in the interior of Australia.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52400" y="5039710"/>
            <a:ext cx="5638800" cy="1616964"/>
          </a:xfrm>
          <a:prstGeom prst="wedgeRoundRectCallout">
            <a:avLst>
              <a:gd name="adj1" fmla="val 48651"/>
              <a:gd name="adj2" fmla="val -83609"/>
              <a:gd name="adj3" fmla="val 16667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Here is one consequence of its dry climate: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Australia has only one major river system.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carries water away from the rainy mountains along the east coast.</a:t>
            </a:r>
          </a:p>
        </p:txBody>
      </p:sp>
    </p:spTree>
    <p:extLst>
      <p:ext uri="{BB962C8B-B14F-4D97-AF65-F5344CB8AC3E}">
        <p14:creationId xmlns:p14="http://schemas.microsoft.com/office/powerpoint/2010/main" val="276054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1124</TotalTime>
  <Words>2419</Words>
  <Application>Microsoft Office PowerPoint</Application>
  <PresentationFormat>On-screen Show (4:3)</PresentationFormat>
  <Paragraphs>638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Arial</vt:lpstr>
      <vt:lpstr>Arial Narrow</vt:lpstr>
      <vt:lpstr>Arial Rounded MT Bold</vt:lpstr>
      <vt:lpstr>Book Antiqua</vt:lpstr>
      <vt:lpstr>Lucida Sans</vt:lpstr>
      <vt:lpstr>Wingdings</vt:lpstr>
      <vt:lpstr>Wingdings 2</vt:lpstr>
      <vt:lpstr>Wingdings 3</vt:lpstr>
      <vt:lpstr>Apex</vt:lpstr>
      <vt:lpstr>distance: a geographic “big idea” with many consequences in AUSTRALIA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VERSION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PG</dc:creator>
  <cp:lastModifiedBy>phil gersmehl</cp:lastModifiedBy>
  <cp:revision>74</cp:revision>
  <dcterms:created xsi:type="dcterms:W3CDTF">2013-09-10T21:41:24Z</dcterms:created>
  <dcterms:modified xsi:type="dcterms:W3CDTF">2019-10-20T22:07:54Z</dcterms:modified>
</cp:coreProperties>
</file>