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3"/>
  </p:notesMasterIdLst>
  <p:sldIdLst>
    <p:sldId id="275" r:id="rId2"/>
    <p:sldId id="277" r:id="rId3"/>
    <p:sldId id="407" r:id="rId4"/>
    <p:sldId id="321" r:id="rId5"/>
    <p:sldId id="424" r:id="rId6"/>
    <p:sldId id="425" r:id="rId7"/>
    <p:sldId id="426" r:id="rId8"/>
    <p:sldId id="377" r:id="rId9"/>
    <p:sldId id="427" r:id="rId10"/>
    <p:sldId id="295" r:id="rId11"/>
    <p:sldId id="376" r:id="rId12"/>
    <p:sldId id="378" r:id="rId13"/>
    <p:sldId id="429" r:id="rId14"/>
    <p:sldId id="431" r:id="rId15"/>
    <p:sldId id="432" r:id="rId16"/>
    <p:sldId id="428" r:id="rId17"/>
    <p:sldId id="379" r:id="rId18"/>
    <p:sldId id="383" r:id="rId19"/>
    <p:sldId id="380" r:id="rId20"/>
    <p:sldId id="381" r:id="rId21"/>
    <p:sldId id="382" r:id="rId22"/>
    <p:sldId id="296" r:id="rId23"/>
    <p:sldId id="409" r:id="rId24"/>
    <p:sldId id="297" r:id="rId25"/>
    <p:sldId id="434" r:id="rId26"/>
    <p:sldId id="301" r:id="rId27"/>
    <p:sldId id="302" r:id="rId28"/>
    <p:sldId id="303" r:id="rId29"/>
    <p:sldId id="439" r:id="rId30"/>
    <p:sldId id="440" r:id="rId31"/>
    <p:sldId id="324" r:id="rId32"/>
    <p:sldId id="325" r:id="rId33"/>
    <p:sldId id="385" r:id="rId34"/>
    <p:sldId id="298" r:id="rId35"/>
    <p:sldId id="386" r:id="rId36"/>
    <p:sldId id="334" r:id="rId37"/>
    <p:sldId id="335" r:id="rId38"/>
    <p:sldId id="387" r:id="rId39"/>
    <p:sldId id="410" r:id="rId40"/>
    <p:sldId id="411" r:id="rId41"/>
    <p:sldId id="299" r:id="rId42"/>
    <p:sldId id="390" r:id="rId43"/>
    <p:sldId id="388" r:id="rId44"/>
    <p:sldId id="435" r:id="rId45"/>
    <p:sldId id="392" r:id="rId46"/>
    <p:sldId id="394" r:id="rId47"/>
    <p:sldId id="393" r:id="rId48"/>
    <p:sldId id="304" r:id="rId49"/>
    <p:sldId id="391" r:id="rId50"/>
    <p:sldId id="412" r:id="rId51"/>
    <p:sldId id="307" r:id="rId52"/>
    <p:sldId id="331" r:id="rId53"/>
    <p:sldId id="306" r:id="rId54"/>
    <p:sldId id="395" r:id="rId55"/>
    <p:sldId id="396" r:id="rId56"/>
    <p:sldId id="308" r:id="rId57"/>
    <p:sldId id="436" r:id="rId58"/>
    <p:sldId id="332" r:id="rId59"/>
    <p:sldId id="310" r:id="rId60"/>
    <p:sldId id="309" r:id="rId61"/>
    <p:sldId id="413" r:id="rId62"/>
    <p:sldId id="311" r:id="rId63"/>
    <p:sldId id="442" r:id="rId64"/>
    <p:sldId id="316" r:id="rId65"/>
    <p:sldId id="397" r:id="rId66"/>
    <p:sldId id="312" r:id="rId67"/>
    <p:sldId id="313" r:id="rId68"/>
    <p:sldId id="317" r:id="rId69"/>
    <p:sldId id="314" r:id="rId70"/>
    <p:sldId id="414" r:id="rId71"/>
    <p:sldId id="326" r:id="rId72"/>
    <p:sldId id="398" r:id="rId73"/>
    <p:sldId id="315" r:id="rId74"/>
    <p:sldId id="329" r:id="rId75"/>
    <p:sldId id="300" r:id="rId76"/>
    <p:sldId id="318" r:id="rId77"/>
    <p:sldId id="327" r:id="rId78"/>
    <p:sldId id="423" r:id="rId79"/>
    <p:sldId id="319" r:id="rId80"/>
    <p:sldId id="320" r:id="rId81"/>
    <p:sldId id="399" r:id="rId82"/>
    <p:sldId id="415" r:id="rId83"/>
    <p:sldId id="322" r:id="rId84"/>
    <p:sldId id="400" r:id="rId85"/>
    <p:sldId id="401" r:id="rId86"/>
    <p:sldId id="416" r:id="rId87"/>
    <p:sldId id="422" r:id="rId88"/>
    <p:sldId id="421" r:id="rId89"/>
    <p:sldId id="420" r:id="rId90"/>
    <p:sldId id="419" r:id="rId91"/>
    <p:sldId id="418" r:id="rId92"/>
    <p:sldId id="417" r:id="rId93"/>
    <p:sldId id="293" r:id="rId94"/>
    <p:sldId id="339" r:id="rId95"/>
    <p:sldId id="340" r:id="rId96"/>
    <p:sldId id="402" r:id="rId97"/>
    <p:sldId id="403" r:id="rId98"/>
    <p:sldId id="342" r:id="rId99"/>
    <p:sldId id="347" r:id="rId100"/>
    <p:sldId id="441" r:id="rId101"/>
    <p:sldId id="348" r:id="rId102"/>
    <p:sldId id="404" r:id="rId103"/>
    <p:sldId id="349" r:id="rId104"/>
    <p:sldId id="350" r:id="rId105"/>
    <p:sldId id="351" r:id="rId106"/>
    <p:sldId id="352" r:id="rId107"/>
    <p:sldId id="353" r:id="rId108"/>
    <p:sldId id="355" r:id="rId109"/>
    <p:sldId id="356" r:id="rId110"/>
    <p:sldId id="437" r:id="rId111"/>
    <p:sldId id="357" r:id="rId112"/>
    <p:sldId id="438" r:id="rId113"/>
    <p:sldId id="359" r:id="rId114"/>
    <p:sldId id="360" r:id="rId115"/>
    <p:sldId id="361" r:id="rId116"/>
    <p:sldId id="443" r:id="rId117"/>
    <p:sldId id="362" r:id="rId118"/>
    <p:sldId id="363" r:id="rId119"/>
    <p:sldId id="364" r:id="rId120"/>
    <p:sldId id="365" r:id="rId121"/>
    <p:sldId id="366" r:id="rId122"/>
    <p:sldId id="367" r:id="rId123"/>
    <p:sldId id="368" r:id="rId124"/>
    <p:sldId id="369" r:id="rId125"/>
    <p:sldId id="371" r:id="rId126"/>
    <p:sldId id="373" r:id="rId127"/>
    <p:sldId id="374" r:id="rId128"/>
    <p:sldId id="375" r:id="rId129"/>
    <p:sldId id="406" r:id="rId130"/>
    <p:sldId id="337" r:id="rId131"/>
    <p:sldId id="405" r:id="rId1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CCCC"/>
    <a:srgbClr val="800000"/>
    <a:srgbClr val="D9FFD9"/>
    <a:srgbClr val="CCFFCC"/>
    <a:srgbClr val="CCECFF"/>
    <a:srgbClr val="99CCFF"/>
    <a:srgbClr val="003300"/>
    <a:srgbClr val="FFFF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CBB41-9666-42CC-87F2-39406A6AA2E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B849C-F5C4-43CD-A10A-AD8FA793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7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849C-F5C4-43CD-A10A-AD8FA793B2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8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849C-F5C4-43CD-A10A-AD8FA793B2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0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849C-F5C4-43CD-A10A-AD8FA793B2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0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849C-F5C4-43CD-A10A-AD8FA793B22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0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849C-F5C4-43CD-A10A-AD8FA793B2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0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849C-F5C4-43CD-A10A-AD8FA793B2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0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849C-F5C4-43CD-A10A-AD8FA793B2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0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849C-F5C4-43CD-A10A-AD8FA793B2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83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849C-F5C4-43CD-A10A-AD8FA793B2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0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849C-F5C4-43CD-A10A-AD8FA793B227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83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849C-F5C4-43CD-A10A-AD8FA793B227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0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849C-F5C4-43CD-A10A-AD8FA793B227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0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849C-F5C4-43CD-A10A-AD8FA793B227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0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0A7-A42C-4113-8A30-76EBE70E6220}" type="datetime1">
              <a:rPr lang="en-US" smtClean="0"/>
              <a:t>10/20/2019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9726-EB15-4D83-B253-07A828256F62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58AE-DAFE-494B-9523-4278DDC916CE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3D35-FCF4-4209-8456-B9F7FE7A6FAB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EEA8-7618-4269-81FA-38B74A0F475F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9123-C60D-4DEB-ADCB-3D389198BE54}" type="datetime1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2ABB-47D7-42D9-9B3A-BF300FA07FE8}" type="datetime1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BD2C-6B0F-405C-88BB-7EC0103EA901}" type="datetime1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8323-4B3C-4B73-841C-1802629F487C}" type="datetime1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F562-96B6-4812-BA5D-0D4929A317D6}" type="datetime1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DF54-B795-4E85-A0DC-97EA1C0C7B72}" type="datetime1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7232F1-951A-484B-B589-966530ED8568}" type="datetime1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685800"/>
            <a:ext cx="8229600" cy="25146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LATITUDE</a:t>
            </a:r>
            <a:b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geographic “big idea”</a:t>
            </a:r>
            <a:b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with many consequences in</a:t>
            </a:r>
            <a:b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AfricA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8077200" cy="2743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Latitude is a big idea in geography.</a:t>
            </a:r>
          </a:p>
          <a:p>
            <a:endParaRPr lang="en-US" sz="1000" dirty="0"/>
          </a:p>
          <a:p>
            <a:r>
              <a:rPr lang="en-US" sz="2400" dirty="0"/>
              <a:t>It can help us understand</a:t>
            </a:r>
            <a:br>
              <a:rPr lang="en-US" sz="2400" dirty="0"/>
            </a:br>
            <a:r>
              <a:rPr lang="en-US" sz="2400" dirty="0"/>
              <a:t>many other geographic features in Africa,</a:t>
            </a:r>
          </a:p>
          <a:p>
            <a:r>
              <a:rPr lang="en-US" sz="2400" dirty="0"/>
              <a:t>including patterns of rainfall, plants, animals,</a:t>
            </a:r>
          </a:p>
          <a:p>
            <a:r>
              <a:rPr lang="en-US" sz="2400" dirty="0"/>
              <a:t>fires, floods, crops, early civilizations, trade,</a:t>
            </a:r>
          </a:p>
          <a:p>
            <a:r>
              <a:rPr lang="en-US" sz="2400" dirty="0"/>
              <a:t>languages, slavery, and diseases like malaria.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359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3956422" y="1131301"/>
            <a:ext cx="210075" cy="2667000"/>
          </a:xfrm>
          <a:prstGeom prst="upArrow">
            <a:avLst/>
          </a:prstGeom>
          <a:ln w="127000">
            <a:solidFill>
              <a:schemeClr val="accent1">
                <a:lumMod val="75000"/>
              </a:schemeClr>
            </a:solidFill>
          </a:ln>
          <a:effectLst>
            <a:outerShdw blurRad="76200" dist="63500" dir="2700000" algn="tl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10" name="Up Arrow 9"/>
          <p:cNvSpPr/>
          <p:nvPr/>
        </p:nvSpPr>
        <p:spPr>
          <a:xfrm flipH="1" flipV="1">
            <a:off x="4452649" y="4014390"/>
            <a:ext cx="210075" cy="2395670"/>
          </a:xfrm>
          <a:prstGeom prst="upArrow">
            <a:avLst/>
          </a:prstGeom>
          <a:ln w="127000">
            <a:solidFill>
              <a:schemeClr val="accent1">
                <a:lumMod val="75000"/>
              </a:schemeClr>
            </a:solidFill>
          </a:ln>
          <a:effectLst>
            <a:outerShdw blurRad="76200" dist="63500" dir="2700000" algn="tl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2667000"/>
            <a:ext cx="102303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North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1492" y="4724400"/>
            <a:ext cx="102143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South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86370" y="3539876"/>
            <a:ext cx="101822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Equator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9080" y="4191000"/>
            <a:ext cx="3468520" cy="1676400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continent extends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about the same distance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north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south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equator.</a:t>
            </a:r>
          </a:p>
        </p:txBody>
      </p:sp>
    </p:spTree>
    <p:extLst>
      <p:ext uri="{BB962C8B-B14F-4D97-AF65-F5344CB8AC3E}">
        <p14:creationId xmlns:p14="http://schemas.microsoft.com/office/powerpoint/2010/main" val="79896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09601" y="4953000"/>
            <a:ext cx="3004558" cy="1540764"/>
          </a:xfrm>
          <a:prstGeom prst="wedgeRoundRectCallout">
            <a:avLst>
              <a:gd name="adj1" fmla="val 119360"/>
              <a:gd name="adj2" fmla="val -3565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happens near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Zambezi River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this season?</a:t>
            </a:r>
          </a:p>
        </p:txBody>
      </p:sp>
    </p:spTree>
    <p:extLst>
      <p:ext uri="{BB962C8B-B14F-4D97-AF65-F5344CB8AC3E}">
        <p14:creationId xmlns:p14="http://schemas.microsoft.com/office/powerpoint/2010/main" val="9290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743200" y="457200"/>
            <a:ext cx="1600200" cy="1447800"/>
          </a:xfrm>
          <a:prstGeom prst="wedgeRoundRectCallout">
            <a:avLst>
              <a:gd name="adj1" fmla="val 107515"/>
              <a:gd name="adj2" fmla="val 4550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219200" y="381000"/>
            <a:ext cx="3200400" cy="1524000"/>
          </a:xfrm>
          <a:prstGeom prst="wedgeRoundRectCallout">
            <a:avLst>
              <a:gd name="adj1" fmla="val 4508"/>
              <a:gd name="adj2" fmla="val 8798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happens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 Nile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Niger Rivers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this season?</a:t>
            </a:r>
          </a:p>
        </p:txBody>
      </p:sp>
    </p:spTree>
    <p:extLst>
      <p:ext uri="{BB962C8B-B14F-4D97-AF65-F5344CB8AC3E}">
        <p14:creationId xmlns:p14="http://schemas.microsoft.com/office/powerpoint/2010/main" val="3270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743200" y="457200"/>
            <a:ext cx="1600200" cy="1447800"/>
          </a:xfrm>
          <a:prstGeom prst="wedgeRoundRectCallout">
            <a:avLst>
              <a:gd name="adj1" fmla="val 107515"/>
              <a:gd name="adj2" fmla="val 4550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219200" y="381000"/>
            <a:ext cx="3200400" cy="1524000"/>
          </a:xfrm>
          <a:prstGeom prst="wedgeRoundRectCallout">
            <a:avLst>
              <a:gd name="adj1" fmla="val 4508"/>
              <a:gd name="adj2" fmla="val 8798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happens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 Nile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Niger Rivers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this season?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4191000"/>
            <a:ext cx="3011320" cy="1626762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were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these river events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important in history?</a:t>
            </a:r>
          </a:p>
        </p:txBody>
      </p:sp>
    </p:spTree>
    <p:extLst>
      <p:ext uri="{BB962C8B-B14F-4D97-AF65-F5344CB8AC3E}">
        <p14:creationId xmlns:p14="http://schemas.microsoft.com/office/powerpoint/2010/main" val="69358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451309" y="3035912"/>
            <a:ext cx="1524000" cy="2749243"/>
          </a:xfrm>
          <a:prstGeom prst="wedgeRoundRectCallout">
            <a:avLst>
              <a:gd name="adj1" fmla="val -192770"/>
              <a:gd name="adj2" fmla="val -2236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climate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equator.</a:t>
            </a:r>
          </a:p>
        </p:txBody>
      </p:sp>
    </p:spTree>
    <p:extLst>
      <p:ext uri="{BB962C8B-B14F-4D97-AF65-F5344CB8AC3E}">
        <p14:creationId xmlns:p14="http://schemas.microsoft.com/office/powerpoint/2010/main" val="37286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28800" y="19812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57150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7315200" y="1143000"/>
            <a:ext cx="1524000" cy="3276600"/>
          </a:xfrm>
          <a:prstGeom prst="wedgeRoundRectCallout">
            <a:avLst>
              <a:gd name="adj1" fmla="val -180677"/>
              <a:gd name="adj2" fmla="val -2409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Cancer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Capricorn,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hardly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ever rains.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315200" y="1143000"/>
            <a:ext cx="1752600" cy="3276600"/>
          </a:xfrm>
          <a:prstGeom prst="wedgeRoundRectCallout">
            <a:avLst>
              <a:gd name="adj1" fmla="val -215315"/>
              <a:gd name="adj2" fmla="val 8912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climate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Cancer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Capricorn.</a:t>
            </a:r>
          </a:p>
        </p:txBody>
      </p:sp>
    </p:spTree>
    <p:extLst>
      <p:ext uri="{BB962C8B-B14F-4D97-AF65-F5344CB8AC3E}">
        <p14:creationId xmlns:p14="http://schemas.microsoft.com/office/powerpoint/2010/main" val="139021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15200" y="1905000"/>
            <a:ext cx="1524000" cy="3276600"/>
          </a:xfrm>
          <a:prstGeom prst="wedgeRoundRectCallout">
            <a:avLst>
              <a:gd name="adj1" fmla="val -274494"/>
              <a:gd name="adj2" fmla="val -1129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Cancer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Capricorn,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hardly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ever rains.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315200" y="1905000"/>
            <a:ext cx="1676400" cy="3276600"/>
          </a:xfrm>
          <a:prstGeom prst="wedgeRoundRectCallout">
            <a:avLst>
              <a:gd name="adj1" fmla="val -231046"/>
              <a:gd name="adj2" fmla="val 3345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 the climate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equator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lines.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28800" y="19812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" y="57150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00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828800" y="19812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57150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50371" y="4191000"/>
            <a:ext cx="3331029" cy="1828800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Interpret the colors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this satellite image.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Focus especially on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influence of latitude.</a:t>
            </a:r>
          </a:p>
        </p:txBody>
      </p:sp>
    </p:spTree>
    <p:extLst>
      <p:ext uri="{BB962C8B-B14F-4D97-AF65-F5344CB8AC3E}">
        <p14:creationId xmlns:p14="http://schemas.microsoft.com/office/powerpoint/2010/main" val="31688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629400" y="2438400"/>
            <a:ext cx="2438400" cy="2286000"/>
          </a:xfrm>
          <a:prstGeom prst="wedgeRoundRectCallout">
            <a:avLst>
              <a:gd name="adj1" fmla="val -74472"/>
              <a:gd name="adj2" fmla="val 728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do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grasslands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grow near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equator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east Africa?</a:t>
            </a:r>
          </a:p>
        </p:txBody>
      </p:sp>
    </p:spTree>
    <p:extLst>
      <p:ext uri="{BB962C8B-B14F-4D97-AF65-F5344CB8AC3E}">
        <p14:creationId xmlns:p14="http://schemas.microsoft.com/office/powerpoint/2010/main" val="4124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04800" y="4343400"/>
            <a:ext cx="3331029" cy="1828800"/>
          </a:xfrm>
          <a:prstGeom prst="roundRect">
            <a:avLst>
              <a:gd name="adj" fmla="val 7093"/>
            </a:avLst>
          </a:prstGeom>
          <a:solidFill>
            <a:srgbClr val="FFCC9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Why do fires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occur in these latitudes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at this time of year?</a:t>
            </a:r>
          </a:p>
        </p:txBody>
      </p:sp>
    </p:spTree>
    <p:extLst>
      <p:ext uri="{BB962C8B-B14F-4D97-AF65-F5344CB8AC3E}">
        <p14:creationId xmlns:p14="http://schemas.microsoft.com/office/powerpoint/2010/main" val="7778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4800" y="4343400"/>
            <a:ext cx="3331029" cy="1828800"/>
          </a:xfrm>
          <a:prstGeom prst="roundRect">
            <a:avLst>
              <a:gd name="adj" fmla="val 7093"/>
            </a:avLst>
          </a:prstGeom>
          <a:solidFill>
            <a:srgbClr val="FFCC9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Why do fires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occur in these latitudes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at this time of year?</a:t>
            </a:r>
          </a:p>
        </p:txBody>
      </p:sp>
    </p:spTree>
    <p:extLst>
      <p:ext uri="{BB962C8B-B14F-4D97-AF65-F5344CB8AC3E}">
        <p14:creationId xmlns:p14="http://schemas.microsoft.com/office/powerpoint/2010/main" val="13495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86370" y="3539876"/>
            <a:ext cx="101822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Equator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9080" y="4191000"/>
            <a:ext cx="3468520" cy="1676400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continent extends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about the same distance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north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south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equator.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67415" y="173282"/>
            <a:ext cx="3324185" cy="2678383"/>
          </a:xfrm>
          <a:prstGeom prst="roundRect">
            <a:avLst>
              <a:gd name="adj" fmla="val 709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a result, Africa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a good place to study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effects of latitude.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Any process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depends on latitude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will occur </a:t>
            </a:r>
            <a:r>
              <a:rPr lang="en-US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twice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 Africa,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once north and once south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equator.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7200" y="2667000"/>
            <a:ext cx="102303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North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41492" y="4724400"/>
            <a:ext cx="102143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South</a:t>
            </a:r>
          </a:p>
        </p:txBody>
      </p:sp>
      <p:sp>
        <p:nvSpPr>
          <p:cNvPr id="11" name="Up Arrow 10"/>
          <p:cNvSpPr/>
          <p:nvPr/>
        </p:nvSpPr>
        <p:spPr>
          <a:xfrm>
            <a:off x="3956422" y="1131301"/>
            <a:ext cx="210075" cy="2667000"/>
          </a:xfrm>
          <a:prstGeom prst="upArrow">
            <a:avLst/>
          </a:prstGeom>
          <a:ln w="127000">
            <a:solidFill>
              <a:schemeClr val="accent1">
                <a:lumMod val="75000"/>
              </a:schemeClr>
            </a:solidFill>
          </a:ln>
          <a:effectLst>
            <a:outerShdw blurRad="76200" dist="63500" dir="2700000" algn="tl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16" name="Up Arrow 15"/>
          <p:cNvSpPr/>
          <p:nvPr/>
        </p:nvSpPr>
        <p:spPr>
          <a:xfrm flipH="1" flipV="1">
            <a:off x="4452649" y="4014390"/>
            <a:ext cx="210075" cy="2395670"/>
          </a:xfrm>
          <a:prstGeom prst="upArrow">
            <a:avLst/>
          </a:prstGeom>
          <a:ln w="127000">
            <a:solidFill>
              <a:schemeClr val="accent1">
                <a:lumMod val="75000"/>
              </a:schemeClr>
            </a:solidFill>
          </a:ln>
          <a:effectLst>
            <a:outerShdw blurRad="76200" dist="63500" dir="2700000" algn="tl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9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181600" y="2743200"/>
            <a:ext cx="3817121" cy="1752600"/>
          </a:xfrm>
          <a:prstGeom prst="wedgeRoundRectCallout">
            <a:avLst>
              <a:gd name="adj1" fmla="val -86939"/>
              <a:gd name="adj2" fmla="val -19898"/>
              <a:gd name="adj3" fmla="val 16667"/>
            </a:avLst>
          </a:prstGeom>
          <a:solidFill>
            <a:srgbClr val="FFCC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desert areas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near the Tropic of Cancer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do not have enough plants 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provide fuel for a wildfire.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203371" y="2743200"/>
            <a:ext cx="3817121" cy="1752600"/>
          </a:xfrm>
          <a:prstGeom prst="wedgeRoundRectCallout">
            <a:avLst>
              <a:gd name="adj1" fmla="val -66976"/>
              <a:gd name="adj2" fmla="val 48425"/>
              <a:gd name="adj3" fmla="val 16667"/>
            </a:avLst>
          </a:prstGeom>
          <a:solidFill>
            <a:srgbClr val="FFCC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Why do fires occur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mainly in these areas?</a:t>
            </a:r>
          </a:p>
        </p:txBody>
      </p:sp>
    </p:spTree>
    <p:extLst>
      <p:ext uri="{BB962C8B-B14F-4D97-AF65-F5344CB8AC3E}">
        <p14:creationId xmlns:p14="http://schemas.microsoft.com/office/powerpoint/2010/main" val="10677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181600" y="304800"/>
            <a:ext cx="3817121" cy="1752600"/>
          </a:xfrm>
          <a:prstGeom prst="wedgeRoundRectCallout">
            <a:avLst>
              <a:gd name="adj1" fmla="val -90932"/>
              <a:gd name="adj2" fmla="val 63332"/>
              <a:gd name="adj3" fmla="val 16667"/>
            </a:avLst>
          </a:prstGeom>
          <a:solidFill>
            <a:srgbClr val="FFFF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are fires rare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this area?</a:t>
            </a:r>
          </a:p>
        </p:txBody>
      </p:sp>
    </p:spTree>
    <p:extLst>
      <p:ext uri="{BB962C8B-B14F-4D97-AF65-F5344CB8AC3E}">
        <p14:creationId xmlns:p14="http://schemas.microsoft.com/office/powerpoint/2010/main" val="20642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181600" y="304800"/>
            <a:ext cx="3817121" cy="1752600"/>
          </a:xfrm>
          <a:prstGeom prst="wedgeRoundRectCallout">
            <a:avLst>
              <a:gd name="adj1" fmla="val -90932"/>
              <a:gd name="adj2" fmla="val 63332"/>
              <a:gd name="adj3" fmla="val 16667"/>
            </a:avLst>
          </a:prstGeom>
          <a:solidFill>
            <a:srgbClr val="FFFF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are fires rare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this area?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14100" y="4663440"/>
            <a:ext cx="3276600" cy="2133600"/>
          </a:xfrm>
          <a:prstGeom prst="wedgeRoundRectCallout">
            <a:avLst>
              <a:gd name="adj1" fmla="val 69643"/>
              <a:gd name="adj2" fmla="val -86711"/>
              <a:gd name="adj3" fmla="val 16667"/>
            </a:avLst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are fires rare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this area?</a:t>
            </a:r>
          </a:p>
          <a:p>
            <a:pPr algn="ctr"/>
            <a:endParaRPr lang="en-US" sz="2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(It’s a different reason!)</a:t>
            </a:r>
          </a:p>
        </p:txBody>
      </p:sp>
    </p:spTree>
    <p:extLst>
      <p:ext uri="{BB962C8B-B14F-4D97-AF65-F5344CB8AC3E}">
        <p14:creationId xmlns:p14="http://schemas.microsoft.com/office/powerpoint/2010/main" val="74329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15000" y="381000"/>
            <a:ext cx="3352800" cy="1600200"/>
          </a:xfrm>
          <a:prstGeom prst="wedgeRoundRectCallout">
            <a:avLst>
              <a:gd name="adj1" fmla="val -93468"/>
              <a:gd name="adj2" fmla="val 14236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do chimpanzees,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gorillas, and many birds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live here?</a:t>
            </a:r>
          </a:p>
        </p:txBody>
      </p:sp>
    </p:spTree>
    <p:extLst>
      <p:ext uri="{BB962C8B-B14F-4D97-AF65-F5344CB8AC3E}">
        <p14:creationId xmlns:p14="http://schemas.microsoft.com/office/powerpoint/2010/main" val="309247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15000" y="381000"/>
            <a:ext cx="3352800" cy="1600200"/>
          </a:xfrm>
          <a:prstGeom prst="wedgeRoundRectCallout">
            <a:avLst>
              <a:gd name="adj1" fmla="val -77234"/>
              <a:gd name="adj2" fmla="val 85906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is it important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these animals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could live in these areas?</a:t>
            </a:r>
          </a:p>
        </p:txBody>
      </p:sp>
    </p:spTree>
    <p:extLst>
      <p:ext uri="{BB962C8B-B14F-4D97-AF65-F5344CB8AC3E}">
        <p14:creationId xmlns:p14="http://schemas.microsoft.com/office/powerpoint/2010/main" val="41746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15000" y="304800"/>
            <a:ext cx="3352800" cy="1981200"/>
          </a:xfrm>
          <a:prstGeom prst="wedgeRoundRectCallout">
            <a:avLst>
              <a:gd name="adj1" fmla="val -81780"/>
              <a:gd name="adj2" fmla="val 81065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are large cats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like lions and cheetahs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common in this area?</a:t>
            </a:r>
          </a:p>
        </p:txBody>
      </p:sp>
    </p:spTree>
    <p:extLst>
      <p:ext uri="{BB962C8B-B14F-4D97-AF65-F5344CB8AC3E}">
        <p14:creationId xmlns:p14="http://schemas.microsoft.com/office/powerpoint/2010/main" val="36907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09600" y="3733800"/>
            <a:ext cx="2590800" cy="1524000"/>
          </a:xfrm>
          <a:prstGeom prst="wedgeRoundRectCallout">
            <a:avLst>
              <a:gd name="adj1" fmla="val 106643"/>
              <a:gd name="adj2" fmla="val -10978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Pastoral nomads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people who move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place to place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their cattle.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09600" y="3733800"/>
            <a:ext cx="2590800" cy="1524000"/>
          </a:xfrm>
          <a:prstGeom prst="wedgeRoundRectCallout">
            <a:avLst>
              <a:gd name="adj1" fmla="val 88099"/>
              <a:gd name="adj2" fmla="val 5292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do we call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people who move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place to place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their cattle?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87440" y="381000"/>
            <a:ext cx="2590800" cy="2057400"/>
          </a:xfrm>
          <a:prstGeom prst="roundRect">
            <a:avLst>
              <a:gd name="adj" fmla="val 709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 the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relationships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 rainfall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animal life.</a:t>
            </a:r>
          </a:p>
        </p:txBody>
      </p:sp>
    </p:spTree>
    <p:extLst>
      <p:ext uri="{BB962C8B-B14F-4D97-AF65-F5344CB8AC3E}">
        <p14:creationId xmlns:p14="http://schemas.microsoft.com/office/powerpoint/2010/main" val="252432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90600" y="304800"/>
            <a:ext cx="3048000" cy="1752600"/>
          </a:xfrm>
          <a:prstGeom prst="roundRect">
            <a:avLst>
              <a:gd name="adj" fmla="val 709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 the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relationships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 rainfall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food crops.</a:t>
            </a:r>
          </a:p>
        </p:txBody>
      </p:sp>
    </p:spTree>
    <p:extLst>
      <p:ext uri="{BB962C8B-B14F-4D97-AF65-F5344CB8AC3E}">
        <p14:creationId xmlns:p14="http://schemas.microsoft.com/office/powerpoint/2010/main" val="114225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19812" y="4267200"/>
            <a:ext cx="3048000" cy="2286000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do these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numbered stars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represent?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do they occur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this line pattern?</a:t>
            </a:r>
          </a:p>
        </p:txBody>
      </p:sp>
    </p:spTree>
    <p:extLst>
      <p:ext uri="{BB962C8B-B14F-4D97-AF65-F5344CB8AC3E}">
        <p14:creationId xmlns:p14="http://schemas.microsoft.com/office/powerpoint/2010/main" val="39622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60020"/>
            <a:ext cx="5806440" cy="669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057400" y="2997438"/>
            <a:ext cx="4572000" cy="19568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272900" y="1017814"/>
            <a:ext cx="4306720" cy="1447800"/>
          </a:xfrm>
          <a:prstGeom prst="roundRect">
            <a:avLst>
              <a:gd name="adj" fmla="val 7093"/>
            </a:avLst>
          </a:prstGeom>
          <a:solidFill>
            <a:srgbClr val="CCEC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There is a belt of rainy weather</a:t>
            </a:r>
            <a:endParaRPr lang="en-US" sz="2000" dirty="0"/>
          </a:p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that is always close to</a:t>
            </a:r>
            <a:b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b="1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equator</a:t>
            </a:r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9551998"/>
      </p:ext>
    </p:extLst>
  </p:cSld>
  <p:clrMapOvr>
    <a:masterClrMapping/>
  </p:clrMapOvr>
  <p:transition spd="med">
    <p:fade thruBlk="1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8600" y="4876800"/>
            <a:ext cx="3471119" cy="1524000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Make a generalization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about ancient empires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millet farming.</a:t>
            </a:r>
          </a:p>
        </p:txBody>
      </p:sp>
    </p:spTree>
    <p:extLst>
      <p:ext uri="{BB962C8B-B14F-4D97-AF65-F5344CB8AC3E}">
        <p14:creationId xmlns:p14="http://schemas.microsoft.com/office/powerpoint/2010/main" val="111707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867400" y="304800"/>
            <a:ext cx="3013919" cy="1524000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the link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 the climate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 disease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called malaria?</a:t>
            </a:r>
          </a:p>
        </p:txBody>
      </p:sp>
    </p:spTree>
    <p:extLst>
      <p:ext uri="{BB962C8B-B14F-4D97-AF65-F5344CB8AC3E}">
        <p14:creationId xmlns:p14="http://schemas.microsoft.com/office/powerpoint/2010/main" val="344643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096000" y="304800"/>
            <a:ext cx="2971800" cy="1828800"/>
          </a:xfrm>
          <a:prstGeom prst="wedgeRoundRectCallout">
            <a:avLst>
              <a:gd name="adj1" fmla="val -73174"/>
              <a:gd name="adj2" fmla="val 3243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can malaria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occur in this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desert area?</a:t>
            </a:r>
          </a:p>
        </p:txBody>
      </p:sp>
    </p:spTree>
    <p:extLst>
      <p:ext uri="{BB962C8B-B14F-4D97-AF65-F5344CB8AC3E}">
        <p14:creationId xmlns:p14="http://schemas.microsoft.com/office/powerpoint/2010/main" val="37986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7391400" y="1981200"/>
            <a:ext cx="16764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to India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1000 miles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" y="4876800"/>
            <a:ext cx="3471119" cy="1524000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Make a generalization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about the pattern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trade in Africa.</a:t>
            </a:r>
          </a:p>
        </p:txBody>
      </p:sp>
    </p:spTree>
    <p:extLst>
      <p:ext uri="{BB962C8B-B14F-4D97-AF65-F5344CB8AC3E}">
        <p14:creationId xmlns:p14="http://schemas.microsoft.com/office/powerpoint/2010/main" val="5965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715000" y="304800"/>
            <a:ext cx="3318719" cy="1371600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the link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 these animals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ancient empires?</a:t>
            </a:r>
          </a:p>
        </p:txBody>
      </p:sp>
    </p:spTree>
    <p:extLst>
      <p:ext uri="{BB962C8B-B14F-4D97-AF65-F5344CB8AC3E}">
        <p14:creationId xmlns:p14="http://schemas.microsoft.com/office/powerpoint/2010/main" val="22448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8600" y="4343400"/>
            <a:ext cx="3429000" cy="2257099"/>
          </a:xfrm>
          <a:prstGeom prst="wedgeRoundRectCallout">
            <a:avLst>
              <a:gd name="adj1" fmla="val 65713"/>
              <a:gd name="adj2" fmla="val -80053"/>
              <a:gd name="adj3" fmla="val 16667"/>
            </a:avLst>
          </a:prstGeom>
          <a:solidFill>
            <a:srgbClr val="FFCCCC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Make a generalization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about the relationship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between languages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the length of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the rainy season?</a:t>
            </a:r>
          </a:p>
        </p:txBody>
      </p:sp>
    </p:spTree>
    <p:extLst>
      <p:ext uri="{BB962C8B-B14F-4D97-AF65-F5344CB8AC3E}">
        <p14:creationId xmlns:p14="http://schemas.microsoft.com/office/powerpoint/2010/main" val="10328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2928"/>
            <a:ext cx="5363151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791200" y="228600"/>
            <a:ext cx="3166319" cy="1676400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Finally,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can languages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 an important part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colonial era?</a:t>
            </a:r>
          </a:p>
        </p:txBody>
      </p:sp>
    </p:spTree>
    <p:extLst>
      <p:ext uri="{BB962C8B-B14F-4D97-AF65-F5344CB8AC3E}">
        <p14:creationId xmlns:p14="http://schemas.microsoft.com/office/powerpoint/2010/main" val="34308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15" y="142928"/>
            <a:ext cx="5357238" cy="66979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91200" y="228600"/>
            <a:ext cx="3166319" cy="1676400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did so many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European countries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claim colonies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Africa? </a:t>
            </a:r>
          </a:p>
        </p:txBody>
      </p:sp>
    </p:spTree>
    <p:extLst>
      <p:ext uri="{BB962C8B-B14F-4D97-AF65-F5344CB8AC3E}">
        <p14:creationId xmlns:p14="http://schemas.microsoft.com/office/powerpoint/2010/main" val="280800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38400" y="2286000"/>
            <a:ext cx="3724379" cy="3200400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the relationship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 colonial borders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 natural borders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 ecoregions?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is this important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foreign policy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Africa today?</a:t>
            </a:r>
          </a:p>
        </p:txBody>
      </p:sp>
    </p:spTree>
    <p:extLst>
      <p:ext uri="{BB962C8B-B14F-4D97-AF65-F5344CB8AC3E}">
        <p14:creationId xmlns:p14="http://schemas.microsoft.com/office/powerpoint/2010/main" val="23098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914400"/>
            <a:ext cx="7848600" cy="5029200"/>
          </a:xfrm>
          <a:prstGeom prst="roundRect">
            <a:avLst>
              <a:gd name="adj" fmla="val 341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are a few questions for individual inquiry: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1. Why does the Equatorial Rainy Belt “follow the sun”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and move north and south in different seasons?</a:t>
            </a:r>
          </a:p>
          <a:p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2. Why was salt an important trade good in the desert?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3. Why were floods important in early civilizations?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4. Why was Timbuktu an important trading center?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5. Do chimpanzees and monkeys get malaria?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6. Do lions and cheetahs get burned by wildfires?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7. What ecoregion has the best potential for solar electricity? 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8. Is the malaria area expanding due to global warming?</a:t>
            </a:r>
          </a:p>
        </p:txBody>
      </p:sp>
    </p:spTree>
    <p:extLst>
      <p:ext uri="{BB962C8B-B14F-4D97-AF65-F5344CB8AC3E}">
        <p14:creationId xmlns:p14="http://schemas.microsoft.com/office/powerpoint/2010/main" val="132726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60020"/>
            <a:ext cx="5806440" cy="669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057400" y="2997438"/>
            <a:ext cx="4572000" cy="19568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272900" y="1017814"/>
            <a:ext cx="4306720" cy="1447800"/>
          </a:xfrm>
          <a:prstGeom prst="roundRect">
            <a:avLst>
              <a:gd name="adj" fmla="val 7093"/>
            </a:avLst>
          </a:prstGeom>
          <a:solidFill>
            <a:srgbClr val="CCEC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There is a belt of rainy weather</a:t>
            </a:r>
            <a:endParaRPr lang="en-US" sz="2000" dirty="0"/>
          </a:p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that is always close to</a:t>
            </a:r>
            <a:b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b="1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equator</a:t>
            </a:r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4267200" y="1371600"/>
            <a:ext cx="4411980" cy="1625838"/>
          </a:xfrm>
          <a:prstGeom prst="roundRect">
            <a:avLst>
              <a:gd name="adj" fmla="val 709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It’s caused by the simple fact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the sun provides more energy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places near the equator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 at any other latitude.</a:t>
            </a:r>
          </a:p>
        </p:txBody>
      </p:sp>
    </p:spTree>
    <p:extLst>
      <p:ext uri="{BB962C8B-B14F-4D97-AF65-F5344CB8AC3E}">
        <p14:creationId xmlns:p14="http://schemas.microsoft.com/office/powerpoint/2010/main" val="1753106114"/>
      </p:ext>
    </p:extLst>
  </p:cSld>
  <p:clrMapOvr>
    <a:masterClrMapping/>
  </p:clrMapOvr>
  <p:transition spd="med">
    <p:fade thruBlk="1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8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7228" y="1041720"/>
            <a:ext cx="6514618" cy="5206679"/>
          </a:xfrm>
          <a:prstGeom prst="roundRect">
            <a:avLst>
              <a:gd name="adj" fmla="val 5189"/>
            </a:avLst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2018, Phil and Carol </a:t>
            </a:r>
            <a:r>
              <a:rPr lang="en-US" sz="16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1. to help them review the workshop,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2. to show the presentation in their own classrooms, 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at sessions they present at teacher conferences,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or to administrators in their own school or district,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to use individual frames (with attribution)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in their own class or conference presentations.</a:t>
            </a:r>
          </a:p>
          <a:p>
            <a:pPr algn="ctr"/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any other use,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posting frames on a personal blog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be accessed from outside your school,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</a:p>
        </p:txBody>
      </p:sp>
    </p:spTree>
    <p:extLst>
      <p:ext uri="{BB962C8B-B14F-4D97-AF65-F5344CB8AC3E}">
        <p14:creationId xmlns:p14="http://schemas.microsoft.com/office/powerpoint/2010/main" val="35854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60020"/>
            <a:ext cx="5806440" cy="669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057400" y="2997438"/>
            <a:ext cx="4572000" cy="19568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272900" y="1017814"/>
            <a:ext cx="4306720" cy="1447800"/>
          </a:xfrm>
          <a:prstGeom prst="roundRect">
            <a:avLst>
              <a:gd name="adj" fmla="val 7093"/>
            </a:avLst>
          </a:prstGeom>
          <a:solidFill>
            <a:srgbClr val="CCEC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There is a belt of rainy weather</a:t>
            </a:r>
            <a:endParaRPr lang="en-US" sz="2000" dirty="0"/>
          </a:p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that is always close to</a:t>
            </a:r>
            <a:b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b="1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equator</a:t>
            </a:r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4267200" y="1371600"/>
            <a:ext cx="4411980" cy="1625838"/>
          </a:xfrm>
          <a:prstGeom prst="roundRect">
            <a:avLst>
              <a:gd name="adj" fmla="val 709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It’s caused by the simple fact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the sun provides more energy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places near the equator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 at any other latitude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57800" y="2514600"/>
            <a:ext cx="3726180" cy="3581400"/>
          </a:xfrm>
          <a:prstGeom prst="roundRect">
            <a:avLst>
              <a:gd name="adj" fmla="val 709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sun heats the ground,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evaporates a lot of water,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causes the air to rise.</a:t>
            </a:r>
          </a:p>
          <a:p>
            <a:pPr algn="ctr"/>
            <a:endParaRPr lang="en-US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Rising humid air makes clouds,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which make thunderstorms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later in the afternoon.</a:t>
            </a:r>
          </a:p>
          <a:p>
            <a:pPr algn="ctr"/>
            <a:endParaRPr lang="en-US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They cool the ground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 little!)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 remember,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energy is more than heat –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it’s also clouds and rain!</a:t>
            </a:r>
          </a:p>
        </p:txBody>
      </p:sp>
    </p:spTree>
    <p:extLst>
      <p:ext uri="{BB962C8B-B14F-4D97-AF65-F5344CB8AC3E}">
        <p14:creationId xmlns:p14="http://schemas.microsoft.com/office/powerpoint/2010/main" val="2786132231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60020"/>
            <a:ext cx="5806440" cy="669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057400" y="2997438"/>
            <a:ext cx="4572000" cy="19568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272900" y="1017814"/>
            <a:ext cx="4306720" cy="1447800"/>
          </a:xfrm>
          <a:prstGeom prst="roundRect">
            <a:avLst>
              <a:gd name="adj" fmla="val 7093"/>
            </a:avLst>
          </a:prstGeom>
          <a:solidFill>
            <a:srgbClr val="CCEC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There is a belt of rainy weather</a:t>
            </a:r>
            <a:endParaRPr lang="en-US" sz="2000" dirty="0"/>
          </a:p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that is always close to</a:t>
            </a:r>
            <a:b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b="1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equator</a:t>
            </a:r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4267200" y="1371600"/>
            <a:ext cx="4411980" cy="1625838"/>
          </a:xfrm>
          <a:prstGeom prst="roundRect">
            <a:avLst>
              <a:gd name="adj" fmla="val 709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It’s caused by the simple fact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the sun provides more energy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places near the equator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 at any other latitude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57800" y="2514600"/>
            <a:ext cx="3726180" cy="3581400"/>
          </a:xfrm>
          <a:prstGeom prst="roundRect">
            <a:avLst>
              <a:gd name="adj" fmla="val 709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sun heats the ground,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evaporates a lot of water,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causes the air to rise.</a:t>
            </a:r>
          </a:p>
          <a:p>
            <a:pPr algn="ctr"/>
            <a:endParaRPr lang="en-US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Rising humid air makes clouds,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which make thunderstorms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later in the afternoon.</a:t>
            </a:r>
          </a:p>
          <a:p>
            <a:pPr algn="ctr"/>
            <a:endParaRPr lang="en-US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They cool the ground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 little!)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 remember,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energy is more than heat –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it’s also clouds and rain!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276600" y="5181600"/>
            <a:ext cx="5525003" cy="1420163"/>
          </a:xfrm>
          <a:prstGeom prst="wedgeRoundRectCallout">
            <a:avLst>
              <a:gd name="adj1" fmla="val -33053"/>
              <a:gd name="adj2" fmla="val -139241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 it’s still hot.  Here are the midday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temperatures for each month in this area.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88 89 89   88 88 86   86 85 86   86 87 87</a:t>
            </a:r>
          </a:p>
        </p:txBody>
      </p:sp>
    </p:spTree>
    <p:extLst>
      <p:ext uri="{BB962C8B-B14F-4D97-AF65-F5344CB8AC3E}">
        <p14:creationId xmlns:p14="http://schemas.microsoft.com/office/powerpoint/2010/main" val="4250457015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60020"/>
            <a:ext cx="5806440" cy="669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057400" y="2997438"/>
            <a:ext cx="4572000" cy="19568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272900" y="1017814"/>
            <a:ext cx="4306720" cy="1447800"/>
          </a:xfrm>
          <a:prstGeom prst="roundRect">
            <a:avLst>
              <a:gd name="adj" fmla="val 7093"/>
            </a:avLst>
          </a:prstGeom>
          <a:solidFill>
            <a:srgbClr val="CCEC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So, the sun makes hot days</a:t>
            </a:r>
          </a:p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and afternoon thunderstorms</a:t>
            </a:r>
            <a:b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at places close to the equator.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7622679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60020"/>
            <a:ext cx="5806440" cy="669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981200" y="2355638"/>
            <a:ext cx="4572000" cy="19568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533400" y="457200"/>
            <a:ext cx="4046220" cy="1600200"/>
          </a:xfrm>
          <a:prstGeom prst="roundRect">
            <a:avLst>
              <a:gd name="adj" fmla="val 7093"/>
            </a:avLst>
          </a:prstGeom>
          <a:solidFill>
            <a:srgbClr val="CCEC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 summer, </a:t>
            </a:r>
          </a:p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the Equatorial Rainy Belt</a:t>
            </a:r>
          </a:p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moves a few hundred miles</a:t>
            </a:r>
          </a:p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north of the equator.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6009672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60020"/>
            <a:ext cx="5806440" cy="669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981200" y="2355638"/>
            <a:ext cx="4572000" cy="19568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533400" y="457200"/>
            <a:ext cx="4046220" cy="1600200"/>
          </a:xfrm>
          <a:prstGeom prst="roundRect">
            <a:avLst>
              <a:gd name="adj" fmla="val 7093"/>
            </a:avLst>
          </a:prstGeom>
          <a:solidFill>
            <a:srgbClr val="CCEC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 summer, </a:t>
            </a:r>
          </a:p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the Equatorial Rainy Belt</a:t>
            </a:r>
          </a:p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moves a few hundred miles</a:t>
            </a:r>
          </a:p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north of the equator.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4343400" y="105590"/>
            <a:ext cx="4046220" cy="1875610"/>
          </a:xfrm>
          <a:prstGeom prst="roundRect">
            <a:avLst>
              <a:gd name="adj" fmla="val 7093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Science note</a:t>
            </a:r>
            <a:r>
              <a:rPr lang="en-US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lvl="0" algn="ctr"/>
            <a:r>
              <a:rPr lang="en-US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Because the Rainy Belt</a:t>
            </a:r>
          </a:p>
          <a:p>
            <a:pPr lvl="0" algn="ctr"/>
            <a:r>
              <a:rPr lang="en-US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is caused by the heat of the sun,</a:t>
            </a:r>
          </a:p>
          <a:p>
            <a:pPr lvl="0" algn="ctr"/>
            <a:r>
              <a:rPr lang="en-US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it “follows the sun” and moves</a:t>
            </a:r>
          </a:p>
          <a:p>
            <a:pPr lvl="0" algn="ctr"/>
            <a:r>
              <a:rPr lang="en-US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toward the Tropic of Cancer</a:t>
            </a:r>
          </a:p>
          <a:p>
            <a:pPr lvl="0" algn="ctr"/>
            <a:r>
              <a:rPr lang="en-US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in May, June, July, and August.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34440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60020"/>
            <a:ext cx="5806440" cy="669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057400" y="2997438"/>
            <a:ext cx="4572000" cy="19568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762000" y="1066800"/>
            <a:ext cx="4046220" cy="1600200"/>
          </a:xfrm>
          <a:prstGeom prst="roundRect">
            <a:avLst>
              <a:gd name="adj" fmla="val 7093"/>
            </a:avLst>
          </a:prstGeom>
          <a:solidFill>
            <a:srgbClr val="CCEC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 September and October,</a:t>
            </a:r>
          </a:p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the Rainy Belt is back</a:t>
            </a:r>
          </a:p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over the equator.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2569744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A22ABE3B-97E8-4AC1-B258-42A010F0D1D7}"/>
              </a:ext>
            </a:extLst>
          </p:cNvPr>
          <p:cNvSpPr/>
          <p:nvPr/>
        </p:nvSpPr>
        <p:spPr>
          <a:xfrm>
            <a:off x="381000" y="381000"/>
            <a:ext cx="8382000" cy="6172200"/>
          </a:xfrm>
          <a:prstGeom prst="roundRect">
            <a:avLst>
              <a:gd name="adj" fmla="val 3772"/>
            </a:avLst>
          </a:prstGeom>
          <a:solidFill>
            <a:srgbClr val="002448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strike="noStrike" spc="299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 to Teachers</a:t>
            </a:r>
            <a:endParaRPr lang="en-US" sz="18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0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1.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has a specific purpose.</a:t>
            </a:r>
            <a:r>
              <a:rPr lang="en-US" sz="20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is 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designed as an illustrated teacher guide to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provide content background  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about the “layers of information” on the clickable map </a:t>
            </a:r>
            <a:r>
              <a:rPr lang="en-US" sz="1600" b="0" strike="noStrike" spc="-1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Africa.  </a:t>
            </a:r>
            <a:endParaRPr lang="en-US" sz="16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It is </a:t>
            </a:r>
            <a:r>
              <a:rPr lang="en-US" sz="1600" b="0" i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designed for use in class “as is” – to tailor it for a specific class, 
               you might shorten it, edit frames, add pictures or discussion questions, etc.</a:t>
            </a: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2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(see below)</a:t>
            </a: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has two parts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explanation and question.
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 can cut-and-paste to put question frames where you want them
               in order to promote class discussion or identify misconceptions.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The question frames can also serve as reviews, assessments,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or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prompts for inquiry activities (</a:t>
            </a:r>
            <a:r>
              <a:rPr lang="en-US" sz="14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individual or group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en-US" sz="11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1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3.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is much too long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 
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 is a good reason for this – your computer has a DELETE key,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but it does not have a CREATE key.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This is important, because many teachers have reviewed this presentation.  
                If anyone suggested an addition (like a definition, explanation, or example), 
                we usually put it in – because other teachers might also find it useful, 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it takes 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much less time to </a:t>
            </a:r>
            <a:r>
              <a:rPr lang="en-US" sz="1600" i="1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delete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frame than to </a:t>
            </a:r>
            <a:r>
              <a:rPr lang="en-US" sz="1600" b="0" i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one!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</a:t>
            </a:r>
            <a:r>
              <a:rPr lang="en-US" sz="14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(PS. You can delete this frame now!)</a:t>
            </a:r>
            <a:endParaRPr lang="en-US" sz="18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C947D3-707A-44DE-A92E-2E07903839A1}"/>
              </a:ext>
            </a:extLst>
          </p:cNvPr>
          <p:cNvSpPr/>
          <p:nvPr/>
        </p:nvSpPr>
        <p:spPr>
          <a:xfrm>
            <a:off x="7620000" y="2971800"/>
            <a:ext cx="7136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trike="noStrike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Fill>
                  <a:solidFill>
                    <a:srgbClr val="FFFFFF"/>
                  </a:solidFill>
                </a:uFill>
                <a:latin typeface="Arial Rounded MT Bold" panose="020F0704030504030204" pitchFamily="34" charset="0"/>
              </a:rPr>
              <a:t>?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9999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CD26D6-E94B-4980-8F13-05B09600B7D5}"/>
              </a:ext>
            </a:extLst>
          </p:cNvPr>
          <p:cNvSpPr/>
          <p:nvPr/>
        </p:nvSpPr>
        <p:spPr>
          <a:xfrm>
            <a:off x="7543800" y="4419600"/>
            <a:ext cx="990600" cy="45720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CFFCC"/>
                </a:solidFill>
                <a:latin typeface="Arial Narrow" panose="020B0606020202030204" pitchFamily="34" charset="0"/>
              </a:rPr>
              <a:t>DELETE</a:t>
            </a:r>
          </a:p>
        </p:txBody>
      </p:sp>
    </p:spTree>
    <p:extLst>
      <p:ext uri="{BB962C8B-B14F-4D97-AF65-F5344CB8AC3E}">
        <p14:creationId xmlns:p14="http://schemas.microsoft.com/office/powerpoint/2010/main" val="32916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60020"/>
            <a:ext cx="5806440" cy="669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057400" y="3529584"/>
            <a:ext cx="4572000" cy="19568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914400" y="1527266"/>
            <a:ext cx="4046220" cy="1600200"/>
          </a:xfrm>
          <a:prstGeom prst="roundRect">
            <a:avLst>
              <a:gd name="adj" fmla="val 7093"/>
            </a:avLst>
          </a:prstGeom>
          <a:solidFill>
            <a:srgbClr val="CCEC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 November, December,</a:t>
            </a:r>
          </a:p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January, and February,</a:t>
            </a:r>
          </a:p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the Rainy Belt</a:t>
            </a:r>
          </a:p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is south of the equator.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8421430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60020"/>
            <a:ext cx="5806440" cy="669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057400" y="2997438"/>
            <a:ext cx="4572000" cy="19568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881743" y="990600"/>
            <a:ext cx="4046220" cy="1600200"/>
          </a:xfrm>
          <a:prstGeom prst="roundRect">
            <a:avLst>
              <a:gd name="adj" fmla="val 7093"/>
            </a:avLst>
          </a:prstGeom>
          <a:solidFill>
            <a:srgbClr val="CCEC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 March and April,</a:t>
            </a:r>
          </a:p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the Rainy Belt is back</a:t>
            </a:r>
          </a:p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over the equator.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5870229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97438"/>
            <a:ext cx="4572000" cy="195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953000" y="838200"/>
            <a:ext cx="2971800" cy="1752600"/>
          </a:xfrm>
          <a:prstGeom prst="roundRect">
            <a:avLst>
              <a:gd name="adj" fmla="val 7093"/>
            </a:avLst>
          </a:prstGeom>
          <a:solidFill>
            <a:schemeClr val="tx2">
              <a:lumMod val="60000"/>
              <a:lumOff val="40000"/>
            </a:schemeClr>
          </a:solidFill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If your computer can run</a:t>
            </a:r>
          </a:p>
          <a:p>
            <a:pPr lvl="0" algn="ctr"/>
            <a:r>
              <a:rPr lang="en-US" sz="1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 Microsoft </a:t>
            </a:r>
            <a:r>
              <a:rPr lang="en-US" sz="16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r>
              <a:rPr lang="en-US" sz="1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lvl="0" algn="ctr"/>
            <a:r>
              <a:rPr lang="en-US" sz="16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you can click to see</a:t>
            </a:r>
          </a:p>
          <a:p>
            <a:pPr lvl="0" algn="ctr"/>
            <a:r>
              <a:rPr lang="en-US" sz="16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an animation that shows</a:t>
            </a:r>
          </a:p>
          <a:p>
            <a:pPr lvl="0" algn="ctr"/>
            <a:r>
              <a:rPr lang="en-US" sz="16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the seasonal movement</a:t>
            </a:r>
          </a:p>
          <a:p>
            <a:pPr lvl="0" algn="ctr"/>
            <a:r>
              <a:rPr lang="en-US" sz="16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of the Rainy Belt.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359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35369E-6 C -0.00156 -0.01088 -0.00225 -0.02129 -0.00277 -0.03239 C -0.00243 -0.05483 -0.00243 -0.07704 -0.00191 -0.09947 C -0.00156 -0.10919 -4.44444E-6 -0.0997 -4.44444E-6 -0.09947 C -0.00138 -0.06616 -0.00086 -0.0317 0.00191 0.00138 C 0.00191 0.00832 0.00539 0.06685 0.00278 0.09229 C 0.00209 0.08581 0.00139 0.08188 -4.44444E-6 0.0761 C -0.00138 0.034 -0.00104 0.05944 -4.44444E-6 -7.35369E-6 Z " pathEditMode="relative" ptsTypes="ffffffff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60020"/>
            <a:ext cx="5806440" cy="669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057400" y="2997438"/>
            <a:ext cx="4572000" cy="19568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4615246" y="990600"/>
            <a:ext cx="3200400" cy="17145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also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 student activity called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“Equatorial Rainy Belt.”</a:t>
            </a:r>
          </a:p>
        </p:txBody>
      </p:sp>
    </p:spTree>
    <p:extLst>
      <p:ext uri="{BB962C8B-B14F-4D97-AF65-F5344CB8AC3E}">
        <p14:creationId xmlns:p14="http://schemas.microsoft.com/office/powerpoint/2010/main" val="1747007736"/>
      </p:ext>
    </p:extLst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5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76400" y="160020"/>
            <a:ext cx="5806440" cy="66979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3048000" y="1905000"/>
            <a:ext cx="3048000" cy="1338943"/>
          </a:xfrm>
          <a:prstGeom prst="roundRect">
            <a:avLst>
              <a:gd name="adj" fmla="val 7093"/>
            </a:avLst>
          </a:prstGeom>
          <a:solidFill>
            <a:srgbClr val="CCECFF"/>
          </a:solidFill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 next four maps</a:t>
            </a:r>
          </a:p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show the actual pattern</a:t>
            </a:r>
          </a:p>
          <a:p>
            <a:pPr lvl="0" algn="ctr"/>
            <a:r>
              <a:rPr lang="en-US" sz="20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of rain in Africa.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5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943600" y="381000"/>
            <a:ext cx="2895600" cy="1524000"/>
          </a:xfrm>
          <a:prstGeom prst="wedgeRoundRectCallout">
            <a:avLst>
              <a:gd name="adj1" fmla="val -85676"/>
              <a:gd name="adj2" fmla="val 16287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March,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Rainy Belt is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the equator.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" y="4572000"/>
            <a:ext cx="2438400" cy="1600200"/>
          </a:xfrm>
          <a:prstGeom prst="roundRect">
            <a:avLst>
              <a:gd name="adj" fmla="val 7093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Map Key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blue area gets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more than 4 inches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rain per month.</a:t>
            </a:r>
          </a:p>
        </p:txBody>
      </p:sp>
    </p:spTree>
    <p:extLst>
      <p:ext uri="{BB962C8B-B14F-4D97-AF65-F5344CB8AC3E}">
        <p14:creationId xmlns:p14="http://schemas.microsoft.com/office/powerpoint/2010/main" val="258002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943600" y="381000"/>
            <a:ext cx="2895600" cy="1524000"/>
          </a:xfrm>
          <a:prstGeom prst="wedgeRoundRectCallout">
            <a:avLst>
              <a:gd name="adj1" fmla="val -103345"/>
              <a:gd name="adj2" fmla="val 13430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June,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Rainy Belt is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of the equator.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4572000"/>
            <a:ext cx="2438400" cy="1600200"/>
          </a:xfrm>
          <a:prstGeom prst="roundRect">
            <a:avLst>
              <a:gd name="adj" fmla="val 7093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Map Key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blue area gets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more than 4 inches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rain per month.</a:t>
            </a:r>
          </a:p>
        </p:txBody>
      </p:sp>
    </p:spTree>
    <p:extLst>
      <p:ext uri="{BB962C8B-B14F-4D97-AF65-F5344CB8AC3E}">
        <p14:creationId xmlns:p14="http://schemas.microsoft.com/office/powerpoint/2010/main" val="339636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943600" y="381000"/>
            <a:ext cx="2895600" cy="1524000"/>
          </a:xfrm>
          <a:prstGeom prst="wedgeRoundRectCallout">
            <a:avLst>
              <a:gd name="adj1" fmla="val -98458"/>
              <a:gd name="adj2" fmla="val 17002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September,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rain is mostly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the equator.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4572000"/>
            <a:ext cx="2438400" cy="1600200"/>
          </a:xfrm>
          <a:prstGeom prst="roundRect">
            <a:avLst>
              <a:gd name="adj" fmla="val 7093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Map Key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blue area gets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more than 4 inches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rain per month.</a:t>
            </a:r>
          </a:p>
        </p:txBody>
      </p:sp>
    </p:spTree>
    <p:extLst>
      <p:ext uri="{BB962C8B-B14F-4D97-AF65-F5344CB8AC3E}">
        <p14:creationId xmlns:p14="http://schemas.microsoft.com/office/powerpoint/2010/main" val="93680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943600" y="381000"/>
            <a:ext cx="2895600" cy="1524000"/>
          </a:xfrm>
          <a:prstGeom prst="wedgeRoundRectCallout">
            <a:avLst>
              <a:gd name="adj1" fmla="val -91315"/>
              <a:gd name="adj2" fmla="val 22073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December,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rain has moved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of the equator.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4572000"/>
            <a:ext cx="2438400" cy="1600200"/>
          </a:xfrm>
          <a:prstGeom prst="roundRect">
            <a:avLst>
              <a:gd name="adj" fmla="val 7093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Map Key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blue area gets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more than 4 inches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rain per month.</a:t>
            </a:r>
          </a:p>
        </p:txBody>
      </p:sp>
    </p:spTree>
    <p:extLst>
      <p:ext uri="{BB962C8B-B14F-4D97-AF65-F5344CB8AC3E}">
        <p14:creationId xmlns:p14="http://schemas.microsoft.com/office/powerpoint/2010/main" val="212368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" y="3733800"/>
            <a:ext cx="3429000" cy="2667000"/>
          </a:xfrm>
          <a:prstGeom prst="wedgeRoundRectCallout">
            <a:avLst>
              <a:gd name="adj1" fmla="val 88563"/>
              <a:gd name="adj2" fmla="val -39568"/>
              <a:gd name="adj3" fmla="val 16667"/>
            </a:avLst>
          </a:prstGeom>
          <a:solidFill>
            <a:srgbClr val="CCE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If we click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show the rainfall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all of the months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the same time,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 can see that it rains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every month of the year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 equator.</a:t>
            </a:r>
          </a:p>
        </p:txBody>
      </p:sp>
    </p:spTree>
    <p:extLst>
      <p:ext uri="{BB962C8B-B14F-4D97-AF65-F5344CB8AC3E}">
        <p14:creationId xmlns:p14="http://schemas.microsoft.com/office/powerpoint/2010/main" val="180323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38400" y="2362200"/>
            <a:ext cx="3886200" cy="2209800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Africa is the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second largest continent.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It’s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three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times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as big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the United States.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2400" y="4114800"/>
            <a:ext cx="2819400" cy="1752600"/>
          </a:xfrm>
          <a:prstGeom prst="wedgeRoundRectCallout">
            <a:avLst>
              <a:gd name="adj1" fmla="val 95127"/>
              <a:gd name="adj2" fmla="val -56959"/>
              <a:gd name="adj3" fmla="val 16667"/>
            </a:avLst>
          </a:prstGeom>
          <a:solidFill>
            <a:srgbClr val="CCE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a result,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Congo River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has a lot of water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 year long.</a:t>
            </a:r>
          </a:p>
        </p:txBody>
      </p:sp>
    </p:spTree>
    <p:extLst>
      <p:ext uri="{BB962C8B-B14F-4D97-AF65-F5344CB8AC3E}">
        <p14:creationId xmlns:p14="http://schemas.microsoft.com/office/powerpoint/2010/main" val="57028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81000" y="4953000"/>
            <a:ext cx="3233159" cy="1540764"/>
          </a:xfrm>
          <a:prstGeom prst="wedgeRoundRectCallout">
            <a:avLst>
              <a:gd name="adj1" fmla="val 111279"/>
              <a:gd name="adj2" fmla="val -32829"/>
              <a:gd name="adj3" fmla="val 16667"/>
            </a:avLst>
          </a:prstGeom>
          <a:solidFill>
            <a:srgbClr val="CCE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Zambezi River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tends to make floods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the Rainy Belt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south of the equator.</a:t>
            </a:r>
          </a:p>
        </p:txBody>
      </p:sp>
    </p:spTree>
    <p:extLst>
      <p:ext uri="{BB962C8B-B14F-4D97-AF65-F5344CB8AC3E}">
        <p14:creationId xmlns:p14="http://schemas.microsoft.com/office/powerpoint/2010/main" val="5737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81000" y="435429"/>
            <a:ext cx="2209800" cy="1371600"/>
          </a:xfrm>
          <a:prstGeom prst="wedgeRoundRectCallout">
            <a:avLst>
              <a:gd name="adj1" fmla="val 63832"/>
              <a:gd name="adj2" fmla="val 101777"/>
              <a:gd name="adj3" fmla="val 16667"/>
            </a:avLst>
          </a:prstGeom>
          <a:solidFill>
            <a:srgbClr val="CCE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6200" y="381000"/>
            <a:ext cx="4343400" cy="1524000"/>
          </a:xfrm>
          <a:prstGeom prst="wedgeRoundRectCallout">
            <a:avLst>
              <a:gd name="adj1" fmla="val 71103"/>
              <a:gd name="adj2" fmla="val 57983"/>
              <a:gd name="adj3" fmla="val 16667"/>
            </a:avLst>
          </a:prstGeom>
          <a:solidFill>
            <a:srgbClr val="CCE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the Rainy Belt moves north,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famous Nile River of Egypt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 rivers of West Africa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(like the Niger)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likely to flood.</a:t>
            </a:r>
          </a:p>
        </p:txBody>
      </p:sp>
    </p:spTree>
    <p:extLst>
      <p:ext uri="{BB962C8B-B14F-4D97-AF65-F5344CB8AC3E}">
        <p14:creationId xmlns:p14="http://schemas.microsoft.com/office/powerpoint/2010/main" val="20663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81000" y="435429"/>
            <a:ext cx="2209800" cy="1371600"/>
          </a:xfrm>
          <a:prstGeom prst="wedgeRoundRectCallout">
            <a:avLst>
              <a:gd name="adj1" fmla="val 63832"/>
              <a:gd name="adj2" fmla="val 101777"/>
              <a:gd name="adj3" fmla="val 16667"/>
            </a:avLst>
          </a:prstGeom>
          <a:solidFill>
            <a:srgbClr val="CCE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6200" y="381000"/>
            <a:ext cx="4343400" cy="1524000"/>
          </a:xfrm>
          <a:prstGeom prst="wedgeRoundRectCallout">
            <a:avLst>
              <a:gd name="adj1" fmla="val 71103"/>
              <a:gd name="adj2" fmla="val 57983"/>
              <a:gd name="adj3" fmla="val 16667"/>
            </a:avLst>
          </a:prstGeom>
          <a:solidFill>
            <a:srgbClr val="CCE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the Rainy Belt moves north,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famous Nile River of Egypt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 rivers of West Africa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(like the Niger)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likely to flood.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4191000"/>
            <a:ext cx="2971800" cy="2209800"/>
          </a:xfrm>
          <a:prstGeom prst="roundRect">
            <a:avLst>
              <a:gd name="adj" fmla="val 7093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Historic Fact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These floods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were important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the development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ancient civilizations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Egypt and Mali.</a:t>
            </a:r>
          </a:p>
        </p:txBody>
      </p:sp>
    </p:spTree>
    <p:extLst>
      <p:ext uri="{BB962C8B-B14F-4D97-AF65-F5344CB8AC3E}">
        <p14:creationId xmlns:p14="http://schemas.microsoft.com/office/powerpoint/2010/main" val="86393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67400" y="152401"/>
            <a:ext cx="3048000" cy="1828800"/>
          </a:xfrm>
          <a:prstGeom prst="roundRect">
            <a:avLst>
              <a:gd name="adj" fmla="val 7093"/>
            </a:avLst>
          </a:prstGeom>
          <a:solidFill>
            <a:srgbClr val="CCECFF"/>
          </a:solidFill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Important fact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number of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rainy days per year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depends on latitude.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686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543800" y="3035913"/>
            <a:ext cx="1524000" cy="2221888"/>
          </a:xfrm>
          <a:prstGeom prst="wedgeRoundRectCallout">
            <a:avLst>
              <a:gd name="adj1" fmla="val -212056"/>
              <a:gd name="adj2" fmla="val -1109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equator,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hot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rainy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every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month.</a:t>
            </a:r>
          </a:p>
        </p:txBody>
      </p:sp>
    </p:spTree>
    <p:extLst>
      <p:ext uri="{BB962C8B-B14F-4D97-AF65-F5344CB8AC3E}">
        <p14:creationId xmlns:p14="http://schemas.microsoft.com/office/powerpoint/2010/main" val="42765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28800" y="1981200"/>
            <a:ext cx="38862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/>
          <p:cNvSpPr/>
          <p:nvPr/>
        </p:nvSpPr>
        <p:spPr>
          <a:xfrm>
            <a:off x="7315200" y="1143000"/>
            <a:ext cx="1524000" cy="3276600"/>
          </a:xfrm>
          <a:prstGeom prst="wedgeRoundRectCallout">
            <a:avLst>
              <a:gd name="adj1" fmla="val -182105"/>
              <a:gd name="adj2" fmla="val -2409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Cancer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Capricorn,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hardly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ever rains.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315200" y="1143000"/>
            <a:ext cx="1676400" cy="3276600"/>
          </a:xfrm>
          <a:prstGeom prst="wedgeRoundRectCallout">
            <a:avLst>
              <a:gd name="adj1" fmla="val -222627"/>
              <a:gd name="adj2" fmla="val 894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Cancer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Capricorn,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hardly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ever rains.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28800" y="57150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80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15200" y="1905000"/>
            <a:ext cx="1524000" cy="3276600"/>
          </a:xfrm>
          <a:prstGeom prst="wedgeRoundRectCallout">
            <a:avLst>
              <a:gd name="adj1" fmla="val -274494"/>
              <a:gd name="adj2" fmla="val -1129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Cancer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Capricorn,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hardly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ever rains.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315200" y="1905000"/>
            <a:ext cx="1676400" cy="3276600"/>
          </a:xfrm>
          <a:prstGeom prst="wedgeRoundRectCallout">
            <a:avLst>
              <a:gd name="adj1" fmla="val -231046"/>
              <a:gd name="adj2" fmla="val 3345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in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number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rainy days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depends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mainly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latitude.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19812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57150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15200" y="1905000"/>
            <a:ext cx="1524000" cy="3276600"/>
          </a:xfrm>
          <a:prstGeom prst="wedgeRoundRectCallout">
            <a:avLst>
              <a:gd name="adj1" fmla="val -274494"/>
              <a:gd name="adj2" fmla="val -1129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Cancer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Capricorn,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hardly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ever rains.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315200" y="1905000"/>
            <a:ext cx="1676400" cy="3276600"/>
          </a:xfrm>
          <a:prstGeom prst="wedgeRoundRectCallout">
            <a:avLst>
              <a:gd name="adj1" fmla="val -231046"/>
              <a:gd name="adj2" fmla="val 3345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in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number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rainy days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depends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mainly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latitude.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73040" y="2514600"/>
            <a:ext cx="2209800" cy="2100943"/>
          </a:xfrm>
          <a:prstGeom prst="roundRect">
            <a:avLst>
              <a:gd name="adj" fmla="val 7093"/>
            </a:avLst>
          </a:prstGeom>
          <a:solidFill>
            <a:srgbClr val="CCECFF"/>
          </a:solidFill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you go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farther from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equator,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places have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fewer days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rain.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19812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57150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2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828800" y="19812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28800" y="57150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81000" y="4648200"/>
            <a:ext cx="3200400" cy="19431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For additional practice,</a:t>
            </a:r>
            <a:b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an activity called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“Africa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Climagraphs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23140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15000" y="870857"/>
            <a:ext cx="3124200" cy="2886342"/>
          </a:xfrm>
          <a:prstGeom prst="wedgeRoundRectCallout">
            <a:avLst>
              <a:gd name="adj1" fmla="val -82062"/>
              <a:gd name="adj2" fmla="val -2604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is Texas,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the correct size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latitude. 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Most of Africa is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closer to the equator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 any part of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United States.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6370" y="3539876"/>
            <a:ext cx="101822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Equator</a:t>
            </a:r>
          </a:p>
        </p:txBody>
      </p:sp>
    </p:spTree>
    <p:extLst>
      <p:ext uri="{BB962C8B-B14F-4D97-AF65-F5344CB8AC3E}">
        <p14:creationId xmlns:p14="http://schemas.microsoft.com/office/powerpoint/2010/main" val="1275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28800" y="19812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57150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81000" y="4648200"/>
            <a:ext cx="3200400" cy="19431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For additional practice,</a:t>
            </a:r>
            <a:b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an activity called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“Africa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Climagraphs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5800" y="4267200"/>
            <a:ext cx="2590800" cy="2438400"/>
          </a:xfrm>
          <a:prstGeom prst="roundRect">
            <a:avLst>
              <a:gd name="adj" fmla="val 7093"/>
            </a:avLst>
          </a:prstGeom>
          <a:solidFill>
            <a:srgbClr val="FFC000"/>
          </a:solidFill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map is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really important.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Take a good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“mental snapshot”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it for future use.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41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828800" y="19812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57150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04800" y="4419600"/>
            <a:ext cx="3291840" cy="1828800"/>
          </a:xfrm>
          <a:prstGeom prst="roundRect">
            <a:avLst>
              <a:gd name="adj" fmla="val 7093"/>
            </a:avLst>
          </a:prstGeom>
          <a:solidFill>
            <a:srgbClr val="CCECFF"/>
          </a:solidFill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clearly shows the effect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different numbers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rainy days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different latitudes.</a:t>
            </a:r>
          </a:p>
        </p:txBody>
      </p:sp>
    </p:spTree>
    <p:extLst>
      <p:ext uri="{BB962C8B-B14F-4D97-AF65-F5344CB8AC3E}">
        <p14:creationId xmlns:p14="http://schemas.microsoft.com/office/powerpoint/2010/main" val="8237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876800" y="3330011"/>
            <a:ext cx="1600200" cy="479989"/>
          </a:xfrm>
          <a:prstGeom prst="wedgeRoundRectCallout">
            <a:avLst>
              <a:gd name="adj1" fmla="val -76152"/>
              <a:gd name="adj2" fmla="val 273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Rainforest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0" y="19812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57150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04800" y="4419600"/>
            <a:ext cx="3291840" cy="1828800"/>
          </a:xfrm>
          <a:prstGeom prst="roundRect">
            <a:avLst>
              <a:gd name="adj" fmla="val 7093"/>
            </a:avLst>
          </a:prstGeom>
          <a:solidFill>
            <a:srgbClr val="CCECFF"/>
          </a:solidFill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clearly shows the effect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different numbers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rainy days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different latitudes.</a:t>
            </a:r>
          </a:p>
        </p:txBody>
      </p:sp>
    </p:spTree>
    <p:extLst>
      <p:ext uri="{BB962C8B-B14F-4D97-AF65-F5344CB8AC3E}">
        <p14:creationId xmlns:p14="http://schemas.microsoft.com/office/powerpoint/2010/main" val="23394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876800" y="3330011"/>
            <a:ext cx="1600200" cy="479989"/>
          </a:xfrm>
          <a:prstGeom prst="wedgeRoundRectCallout">
            <a:avLst>
              <a:gd name="adj1" fmla="val -76152"/>
              <a:gd name="adj2" fmla="val 273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Rainforest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828800" y="19812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28800" y="57150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04800" y="4419600"/>
            <a:ext cx="3291840" cy="1828800"/>
          </a:xfrm>
          <a:prstGeom prst="roundRect">
            <a:avLst>
              <a:gd name="adj" fmla="val 7093"/>
            </a:avLst>
          </a:prstGeom>
          <a:solidFill>
            <a:srgbClr val="CCECFF"/>
          </a:solidFill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clearly shows the effect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different numbers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rainy days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different latitudes.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733798" y="1676400"/>
            <a:ext cx="1192637" cy="479989"/>
          </a:xfrm>
          <a:prstGeom prst="wedgeRoundRectCallout">
            <a:avLst>
              <a:gd name="adj1" fmla="val -90229"/>
              <a:gd name="adj2" fmla="val 242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Desert</a:t>
            </a:r>
          </a:p>
        </p:txBody>
      </p:sp>
    </p:spTree>
    <p:extLst>
      <p:ext uri="{BB962C8B-B14F-4D97-AF65-F5344CB8AC3E}">
        <p14:creationId xmlns:p14="http://schemas.microsoft.com/office/powerpoint/2010/main" val="11740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876800" y="3330011"/>
            <a:ext cx="1600200" cy="479989"/>
          </a:xfrm>
          <a:prstGeom prst="wedgeRoundRectCallout">
            <a:avLst>
              <a:gd name="adj1" fmla="val -76152"/>
              <a:gd name="adj2" fmla="val 273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Rainforest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114800" y="2514600"/>
            <a:ext cx="1524000" cy="479989"/>
          </a:xfrm>
          <a:prstGeom prst="wedgeRoundRectCallout">
            <a:avLst>
              <a:gd name="adj1" fmla="val -85580"/>
              <a:gd name="adj2" fmla="val -478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Grassland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828800" y="19812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28800" y="5715000"/>
            <a:ext cx="54864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04800" y="4419600"/>
            <a:ext cx="3291840" cy="1828800"/>
          </a:xfrm>
          <a:prstGeom prst="roundRect">
            <a:avLst>
              <a:gd name="adj" fmla="val 7093"/>
            </a:avLst>
          </a:prstGeom>
          <a:solidFill>
            <a:srgbClr val="CCECFF"/>
          </a:solidFill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clearly shows the effect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different numbers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rainy days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different latitudes.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733798" y="1676400"/>
            <a:ext cx="1192637" cy="479989"/>
          </a:xfrm>
          <a:prstGeom prst="wedgeRoundRectCallout">
            <a:avLst>
              <a:gd name="adj1" fmla="val -90229"/>
              <a:gd name="adj2" fmla="val 242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Desert</a:t>
            </a:r>
          </a:p>
        </p:txBody>
      </p:sp>
    </p:spTree>
    <p:extLst>
      <p:ext uri="{BB962C8B-B14F-4D97-AF65-F5344CB8AC3E}">
        <p14:creationId xmlns:p14="http://schemas.microsoft.com/office/powerpoint/2010/main" val="6180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2400" y="381000"/>
            <a:ext cx="3429000" cy="1251857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latitude bands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also very obvious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map of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ecoregions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704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134175" y="1777931"/>
            <a:ext cx="1192637" cy="479989"/>
          </a:xfrm>
          <a:prstGeom prst="wedgeRoundRectCallout">
            <a:avLst>
              <a:gd name="adj1" fmla="val -90229"/>
              <a:gd name="adj2" fmla="val 242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Desert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2400" y="381000"/>
            <a:ext cx="3429000" cy="1251857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latitude bands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also very obvious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map of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ecoregions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668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886200" y="2483267"/>
            <a:ext cx="1524000" cy="479989"/>
          </a:xfrm>
          <a:prstGeom prst="wedgeRoundRectCallout">
            <a:avLst>
              <a:gd name="adj1" fmla="val -78390"/>
              <a:gd name="adj2" fmla="val -1239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Grassland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2400" y="381000"/>
            <a:ext cx="3429000" cy="1251857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latitude bands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also very obvious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map of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ecoregions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134175" y="1777931"/>
            <a:ext cx="1192637" cy="479989"/>
          </a:xfrm>
          <a:prstGeom prst="wedgeRoundRectCallout">
            <a:avLst>
              <a:gd name="adj1" fmla="val -90229"/>
              <a:gd name="adj2" fmla="val 242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Desert</a:t>
            </a:r>
          </a:p>
        </p:txBody>
      </p:sp>
    </p:spTree>
    <p:extLst>
      <p:ext uri="{BB962C8B-B14F-4D97-AF65-F5344CB8AC3E}">
        <p14:creationId xmlns:p14="http://schemas.microsoft.com/office/powerpoint/2010/main" val="330747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267200" y="3269015"/>
            <a:ext cx="1447800" cy="479989"/>
          </a:xfrm>
          <a:prstGeom prst="wedgeRoundRectCallout">
            <a:avLst>
              <a:gd name="adj1" fmla="val -75562"/>
              <a:gd name="adj2" fmla="val 5054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Rainforest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2400" y="381000"/>
            <a:ext cx="3429000" cy="1251857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latitude bands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also very obvious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map of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ecoregions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886200" y="2483267"/>
            <a:ext cx="1524000" cy="479989"/>
          </a:xfrm>
          <a:prstGeom prst="wedgeRoundRectCallout">
            <a:avLst>
              <a:gd name="adj1" fmla="val -78390"/>
              <a:gd name="adj2" fmla="val -1239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Grassland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4134175" y="1777931"/>
            <a:ext cx="1192637" cy="479989"/>
          </a:xfrm>
          <a:prstGeom prst="wedgeRoundRectCallout">
            <a:avLst>
              <a:gd name="adj1" fmla="val -90229"/>
              <a:gd name="adj2" fmla="val 242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Desert</a:t>
            </a:r>
          </a:p>
        </p:txBody>
      </p:sp>
    </p:spTree>
    <p:extLst>
      <p:ext uri="{BB962C8B-B14F-4D97-AF65-F5344CB8AC3E}">
        <p14:creationId xmlns:p14="http://schemas.microsoft.com/office/powerpoint/2010/main" val="260181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553200" y="3962400"/>
            <a:ext cx="2438400" cy="2773823"/>
          </a:xfrm>
          <a:prstGeom prst="wedgeRoundRectCallout">
            <a:avLst>
              <a:gd name="adj1" fmla="val -75319"/>
              <a:gd name="adj2" fmla="val -6340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main thing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“messes up”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latitude bands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natural regions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the cooler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highland areas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east Africa.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2400" y="381000"/>
            <a:ext cx="3429000" cy="1251857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latitude bands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also very obvious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map of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ecoregions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03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15000" y="870857"/>
            <a:ext cx="3124200" cy="2886342"/>
          </a:xfrm>
          <a:prstGeom prst="wedgeRoundRectCallout">
            <a:avLst>
              <a:gd name="adj1" fmla="val -82062"/>
              <a:gd name="adj2" fmla="val -2604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is Texas,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the correct size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latitude. 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Most of Africa is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closer to the equator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 any part of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United States.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6370" y="3539876"/>
            <a:ext cx="101822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Equator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704596" y="2895600"/>
            <a:ext cx="5906003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a result, most of Africa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has higher average temperature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than Texas.</a:t>
            </a:r>
          </a:p>
        </p:txBody>
      </p:sp>
    </p:spTree>
    <p:extLst>
      <p:ext uri="{BB962C8B-B14F-4D97-AF65-F5344CB8AC3E}">
        <p14:creationId xmlns:p14="http://schemas.microsoft.com/office/powerpoint/2010/main" val="331146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2400" y="381000"/>
            <a:ext cx="3429000" cy="1251857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latitude bands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also very obvious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map of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ecoregions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0" y="1752600"/>
            <a:ext cx="3200400" cy="19812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are student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activities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about African environments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a clickable map called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“Ecoregions of the World.”</a:t>
            </a:r>
          </a:p>
        </p:txBody>
      </p:sp>
    </p:spTree>
    <p:extLst>
      <p:ext uri="{BB962C8B-B14F-4D97-AF65-F5344CB8AC3E}">
        <p14:creationId xmlns:p14="http://schemas.microsoft.com/office/powerpoint/2010/main" val="354798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62200" y="2590800"/>
            <a:ext cx="3429000" cy="2209800"/>
          </a:xfrm>
          <a:prstGeom prst="roundRect">
            <a:avLst>
              <a:gd name="adj" fmla="val 7093"/>
            </a:avLst>
          </a:prstGeom>
          <a:solidFill>
            <a:srgbClr val="FFCC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influence of latitude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especially obvious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when we look at maps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places where fires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are likely to occur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in each season. </a:t>
            </a:r>
          </a:p>
        </p:txBody>
      </p:sp>
    </p:spTree>
    <p:extLst>
      <p:ext uri="{BB962C8B-B14F-4D97-AF65-F5344CB8AC3E}">
        <p14:creationId xmlns:p14="http://schemas.microsoft.com/office/powerpoint/2010/main" val="34032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" y="4191000"/>
            <a:ext cx="3429000" cy="2209800"/>
          </a:xfrm>
          <a:prstGeom prst="roundRect">
            <a:avLst>
              <a:gd name="adj" fmla="val 7093"/>
            </a:avLst>
          </a:prstGeom>
          <a:solidFill>
            <a:srgbClr val="FFCC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July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when the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Equatorial Rainy Belt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000" u="sng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north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of the equator,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there are a lot of fires 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the savannas</a:t>
            </a:r>
          </a:p>
          <a:p>
            <a:pPr algn="ctr"/>
            <a:r>
              <a:rPr lang="en-US" sz="2000" u="sng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south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of the equator. </a:t>
            </a:r>
          </a:p>
        </p:txBody>
      </p:sp>
    </p:spTree>
    <p:extLst>
      <p:ext uri="{BB962C8B-B14F-4D97-AF65-F5344CB8AC3E}">
        <p14:creationId xmlns:p14="http://schemas.microsoft.com/office/powerpoint/2010/main" val="8246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8600" y="4191000"/>
            <a:ext cx="3429000" cy="2209800"/>
          </a:xfrm>
          <a:prstGeom prst="roundRect">
            <a:avLst>
              <a:gd name="adj" fmla="val 7093"/>
            </a:avLst>
          </a:prstGeom>
          <a:solidFill>
            <a:srgbClr val="FFCC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January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when the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Equatorial Rainy Belt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000" u="sng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south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of the equator,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fires are more common</a:t>
            </a:r>
          </a:p>
          <a:p>
            <a:pPr algn="ctr"/>
            <a:r>
              <a:rPr lang="en-US" sz="2000" u="sng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north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of the equator. </a:t>
            </a:r>
          </a:p>
        </p:txBody>
      </p:sp>
    </p:spTree>
    <p:extLst>
      <p:ext uri="{BB962C8B-B14F-4D97-AF65-F5344CB8AC3E}">
        <p14:creationId xmlns:p14="http://schemas.microsoft.com/office/powerpoint/2010/main" val="37256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8600" y="304800"/>
            <a:ext cx="3733800" cy="1676400"/>
          </a:xfrm>
          <a:prstGeom prst="roundRect">
            <a:avLst>
              <a:gd name="adj" fmla="val 7093"/>
            </a:avLst>
          </a:prstGeom>
          <a:solidFill>
            <a:srgbClr val="FFCC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If we show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just the two fire maps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the same time, we see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three basic principles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4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181600" y="304800"/>
            <a:ext cx="3817121" cy="1752600"/>
          </a:xfrm>
          <a:prstGeom prst="wedgeRoundRectCallout">
            <a:avLst>
              <a:gd name="adj1" fmla="val -90932"/>
              <a:gd name="adj2" fmla="val 63332"/>
              <a:gd name="adj3" fmla="val 16667"/>
            </a:avLst>
          </a:prstGeom>
          <a:solidFill>
            <a:srgbClr val="FFFF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desert areas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near the Tropic of Cancer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do not have enough plants 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provide fuel for a wildfire.</a:t>
            </a:r>
          </a:p>
        </p:txBody>
      </p:sp>
    </p:spTree>
    <p:extLst>
      <p:ext uri="{BB962C8B-B14F-4D97-AF65-F5344CB8AC3E}">
        <p14:creationId xmlns:p14="http://schemas.microsoft.com/office/powerpoint/2010/main" val="32493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181600" y="304800"/>
            <a:ext cx="3817121" cy="1752600"/>
          </a:xfrm>
          <a:prstGeom prst="wedgeRoundRectCallout">
            <a:avLst>
              <a:gd name="adj1" fmla="val -90932"/>
              <a:gd name="adj2" fmla="val 63332"/>
              <a:gd name="adj3" fmla="val 16667"/>
            </a:avLst>
          </a:prstGeom>
          <a:solidFill>
            <a:srgbClr val="FFFF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desert areas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near the Tropic of Cancer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do not have enough plants 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provide fuel for a wildfire.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14100" y="4495800"/>
            <a:ext cx="3276600" cy="2133600"/>
          </a:xfrm>
          <a:prstGeom prst="wedgeRoundRectCallout">
            <a:avLst>
              <a:gd name="adj1" fmla="val 64327"/>
              <a:gd name="adj2" fmla="val -82119"/>
              <a:gd name="adj3" fmla="val 16667"/>
            </a:avLst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rainforest areas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 the Equator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so much rain, 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trees growing there are too wet to burn.</a:t>
            </a:r>
          </a:p>
        </p:txBody>
      </p:sp>
    </p:spTree>
    <p:extLst>
      <p:ext uri="{BB962C8B-B14F-4D97-AF65-F5344CB8AC3E}">
        <p14:creationId xmlns:p14="http://schemas.microsoft.com/office/powerpoint/2010/main" val="63397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181600" y="304800"/>
            <a:ext cx="3817121" cy="1752600"/>
          </a:xfrm>
          <a:prstGeom prst="wedgeRoundRectCallout">
            <a:avLst>
              <a:gd name="adj1" fmla="val -90932"/>
              <a:gd name="adj2" fmla="val 63332"/>
              <a:gd name="adj3" fmla="val 16667"/>
            </a:avLst>
          </a:prstGeom>
          <a:solidFill>
            <a:srgbClr val="FFFF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desert areas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near the Tropic of Cancer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do not have enough plants 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provide fuel for a wildfire.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14100" y="4495800"/>
            <a:ext cx="3276600" cy="2133600"/>
          </a:xfrm>
          <a:prstGeom prst="wedgeRoundRectCallout">
            <a:avLst>
              <a:gd name="adj1" fmla="val 64327"/>
              <a:gd name="adj2" fmla="val -82119"/>
              <a:gd name="adj3" fmla="val 16667"/>
            </a:avLst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rainforest areas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 the Equator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so much rain, 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trees growing there are too wet to burn.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181600" y="2743200"/>
            <a:ext cx="3817121" cy="1752600"/>
          </a:xfrm>
          <a:prstGeom prst="wedgeRoundRectCallout">
            <a:avLst>
              <a:gd name="adj1" fmla="val -86939"/>
              <a:gd name="adj2" fmla="val -19898"/>
              <a:gd name="adj3" fmla="val 16667"/>
            </a:avLst>
          </a:prstGeom>
          <a:solidFill>
            <a:srgbClr val="FFCC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desert areas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near the Tropic of Cancer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do not have enough plants 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provide fuel for a wildfire.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203371" y="2743200"/>
            <a:ext cx="3817121" cy="1752600"/>
          </a:xfrm>
          <a:prstGeom prst="wedgeRoundRectCallout">
            <a:avLst>
              <a:gd name="adj1" fmla="val -66976"/>
              <a:gd name="adj2" fmla="val 48425"/>
              <a:gd name="adj3" fmla="val 16667"/>
            </a:avLst>
          </a:prstGeom>
          <a:solidFill>
            <a:srgbClr val="FFCC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fires occur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mainly in the places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where it rains in just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part of the year.</a:t>
            </a:r>
          </a:p>
        </p:txBody>
      </p:sp>
    </p:spTree>
    <p:extLst>
      <p:ext uri="{BB962C8B-B14F-4D97-AF65-F5344CB8AC3E}">
        <p14:creationId xmlns:p14="http://schemas.microsoft.com/office/powerpoint/2010/main" val="338069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95600" y="3048000"/>
            <a:ext cx="3505200" cy="1981200"/>
          </a:xfrm>
          <a:prstGeom prst="roundRect">
            <a:avLst>
              <a:gd name="adj" fmla="val 709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influence of latitude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also obvious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we look at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where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different kinds of animals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likely to be found. </a:t>
            </a:r>
          </a:p>
        </p:txBody>
      </p:sp>
    </p:spTree>
    <p:extLst>
      <p:ext uri="{BB962C8B-B14F-4D97-AF65-F5344CB8AC3E}">
        <p14:creationId xmlns:p14="http://schemas.microsoft.com/office/powerpoint/2010/main" val="4652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715000" y="152400"/>
            <a:ext cx="3276600" cy="1600200"/>
          </a:xfrm>
          <a:prstGeom prst="roundRect">
            <a:avLst>
              <a:gd name="adj" fmla="val 7093"/>
            </a:avLst>
          </a:prstGeom>
          <a:solidFill>
            <a:srgbClr val="CC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Chimpanzees, monkeys,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many kinds of birds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live in the tall trees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 the equator.</a:t>
            </a:r>
          </a:p>
        </p:txBody>
      </p:sp>
    </p:spTree>
    <p:extLst>
      <p:ext uri="{BB962C8B-B14F-4D97-AF65-F5344CB8AC3E}">
        <p14:creationId xmlns:p14="http://schemas.microsoft.com/office/powerpoint/2010/main" val="153561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6370" y="3539876"/>
            <a:ext cx="101822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Equator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569508" y="2362200"/>
            <a:ext cx="5525003" cy="1724963"/>
          </a:xfrm>
          <a:prstGeom prst="wedgeRoundRectCallout">
            <a:avLst>
              <a:gd name="adj1" fmla="val -34629"/>
              <a:gd name="adj2" fmla="val -9713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Want proof?  Here’s the average temperature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each month in Austin, the capital of Texas 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(annual average 67 degrees):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51 55 61   69 77 82   88 85 80   71 61 52</a:t>
            </a:r>
          </a:p>
        </p:txBody>
      </p:sp>
    </p:spTree>
    <p:extLst>
      <p:ext uri="{BB962C8B-B14F-4D97-AF65-F5344CB8AC3E}">
        <p14:creationId xmlns:p14="http://schemas.microsoft.com/office/powerpoint/2010/main" val="374164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715000" y="160020"/>
            <a:ext cx="3276600" cy="1600200"/>
          </a:xfrm>
          <a:prstGeom prst="roundRect">
            <a:avLst>
              <a:gd name="adj" fmla="val 709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Camels are by far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largest animals you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might see in the desert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 the Tropic of Cancer.</a:t>
            </a:r>
          </a:p>
        </p:txBody>
      </p:sp>
    </p:spTree>
    <p:extLst>
      <p:ext uri="{BB962C8B-B14F-4D97-AF65-F5344CB8AC3E}">
        <p14:creationId xmlns:p14="http://schemas.microsoft.com/office/powerpoint/2010/main" val="23437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715000" y="160020"/>
            <a:ext cx="3276600" cy="1600200"/>
          </a:xfrm>
          <a:prstGeom prst="roundRect">
            <a:avLst>
              <a:gd name="adj" fmla="val 709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Camels are by far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largest animals you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might see in the desert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 the Tropic of Cancer.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" y="3657600"/>
            <a:ext cx="3352800" cy="29718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 earlier grades,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students might have seen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some maps like these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 a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readalong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activity.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If not, show them how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to draw a line around </a:t>
            </a:r>
            <a:b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“the camel region.”</a:t>
            </a:r>
          </a:p>
        </p:txBody>
      </p:sp>
    </p:spTree>
    <p:extLst>
      <p:ext uri="{BB962C8B-B14F-4D97-AF65-F5344CB8AC3E}">
        <p14:creationId xmlns:p14="http://schemas.microsoft.com/office/powerpoint/2010/main" val="5838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715000" y="160020"/>
            <a:ext cx="3276600" cy="2125980"/>
          </a:xfrm>
          <a:prstGeom prst="roundRect">
            <a:avLst>
              <a:gd name="adj" fmla="val 709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Many large animals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live in the savannas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grasslands,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including giraffes, zebras,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antelope, elephants,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lions, and cheetahs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620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715000" y="160020"/>
            <a:ext cx="3276600" cy="2125980"/>
          </a:xfrm>
          <a:prstGeom prst="roundRect">
            <a:avLst>
              <a:gd name="adj" fmla="val 709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tropical savannas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grasslands are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natural environments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where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pastoral nomads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could make a living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by herding livestock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09600" y="3733800"/>
            <a:ext cx="2590800" cy="1524000"/>
          </a:xfrm>
          <a:prstGeom prst="wedgeRoundRectCallout">
            <a:avLst>
              <a:gd name="adj1" fmla="val 106643"/>
              <a:gd name="adj2" fmla="val -10978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Pastoral nomads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people who move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place to place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their cattle.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09600" y="3733800"/>
            <a:ext cx="2590800" cy="1524000"/>
          </a:xfrm>
          <a:prstGeom prst="wedgeRoundRectCallout">
            <a:avLst>
              <a:gd name="adj1" fmla="val 88099"/>
              <a:gd name="adj2" fmla="val 5292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Pastoral nomads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people who move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place to place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their cattle.</a:t>
            </a:r>
          </a:p>
        </p:txBody>
      </p:sp>
    </p:spTree>
    <p:extLst>
      <p:ext uri="{BB962C8B-B14F-4D97-AF65-F5344CB8AC3E}">
        <p14:creationId xmlns:p14="http://schemas.microsoft.com/office/powerpoint/2010/main" val="386521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15000" y="160020"/>
            <a:ext cx="3276600" cy="1973580"/>
          </a:xfrm>
          <a:prstGeom prst="roundRect">
            <a:avLst>
              <a:gd name="adj" fmla="val 709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Show all the animals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the map of rainy days,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you can see how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different animals live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different environments</a:t>
            </a:r>
          </a:p>
        </p:txBody>
      </p:sp>
    </p:spTree>
    <p:extLst>
      <p:ext uri="{BB962C8B-B14F-4D97-AF65-F5344CB8AC3E}">
        <p14:creationId xmlns:p14="http://schemas.microsoft.com/office/powerpoint/2010/main" val="46453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858000" y="3429000"/>
            <a:ext cx="2133600" cy="2286000"/>
          </a:xfrm>
          <a:prstGeom prst="wedgeRoundRectCallout">
            <a:avLst>
              <a:gd name="adj1" fmla="val -103712"/>
              <a:gd name="adj2" fmla="val -362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Remember,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highlands 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east Africa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cooler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drier than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lowland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rainforest.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15000" y="160020"/>
            <a:ext cx="3276600" cy="1973580"/>
          </a:xfrm>
          <a:prstGeom prst="roundRect">
            <a:avLst>
              <a:gd name="adj" fmla="val 709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Show all the animals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the map of rainy days,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you can see how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different animals live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different environments</a:t>
            </a:r>
          </a:p>
        </p:txBody>
      </p:sp>
    </p:spTree>
    <p:extLst>
      <p:ext uri="{BB962C8B-B14F-4D97-AF65-F5344CB8AC3E}">
        <p14:creationId xmlns:p14="http://schemas.microsoft.com/office/powerpoint/2010/main" val="11274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81000" y="304800"/>
            <a:ext cx="3276600" cy="1600200"/>
          </a:xfrm>
          <a:prstGeom prst="roundRect">
            <a:avLst>
              <a:gd name="adj" fmla="val 7093"/>
            </a:avLst>
          </a:prstGeom>
          <a:solidFill>
            <a:srgbClr val="CC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main food crops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also tend to grow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specific latitudes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(where each crop can get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the amount of rain it needs).</a:t>
            </a:r>
          </a:p>
        </p:txBody>
      </p:sp>
    </p:spTree>
    <p:extLst>
      <p:ext uri="{BB962C8B-B14F-4D97-AF65-F5344CB8AC3E}">
        <p14:creationId xmlns:p14="http://schemas.microsoft.com/office/powerpoint/2010/main" val="6862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" y="3733800"/>
            <a:ext cx="3429000" cy="2667000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ancient times, people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lived in the latitudes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 they could hunt,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grow food, or raise cattle.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stars show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major cities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ancient empires.</a:t>
            </a:r>
          </a:p>
        </p:txBody>
      </p:sp>
    </p:spTree>
    <p:extLst>
      <p:ext uri="{BB962C8B-B14F-4D97-AF65-F5344CB8AC3E}">
        <p14:creationId xmlns:p14="http://schemas.microsoft.com/office/powerpoint/2010/main" val="283828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8264" y="4800600"/>
            <a:ext cx="3117273" cy="1600200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ancient empires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 had their centers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grasslands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 fields of millet.</a:t>
            </a:r>
          </a:p>
        </p:txBody>
      </p:sp>
    </p:spTree>
    <p:extLst>
      <p:ext uri="{BB962C8B-B14F-4D97-AF65-F5344CB8AC3E}">
        <p14:creationId xmlns:p14="http://schemas.microsoft.com/office/powerpoint/2010/main" val="259105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04800" y="304800"/>
            <a:ext cx="3810000" cy="1905000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Those places are dry enough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prevent the diseases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(like malaria)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are common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 rainier places.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7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6370" y="3539876"/>
            <a:ext cx="101822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Equator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569508" y="2362200"/>
            <a:ext cx="5525003" cy="1724963"/>
          </a:xfrm>
          <a:prstGeom prst="wedgeRoundRectCallout">
            <a:avLst>
              <a:gd name="adj1" fmla="val -34629"/>
              <a:gd name="adj2" fmla="val -9713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Want proof?  Here’s the average temperature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each month in Austin, the capital of Texas 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(annual average 67 degrees):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51 55 61   69 77 82   88 85 80   71 61 52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286000" y="4419600"/>
            <a:ext cx="2667000" cy="862481"/>
          </a:xfrm>
          <a:prstGeom prst="wedgeRoundRectCallout">
            <a:avLst>
              <a:gd name="adj1" fmla="val -3388"/>
              <a:gd name="adj2" fmla="val -30412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60311" y="3941865"/>
            <a:ext cx="6934200" cy="14972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58 63 72   80 89 96  101 99 94   86 69 61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here are the temperatures for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InSalah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Algeria  (annual average 80 degrees)</a:t>
            </a:r>
          </a:p>
        </p:txBody>
      </p:sp>
    </p:spTree>
    <p:extLst>
      <p:ext uri="{BB962C8B-B14F-4D97-AF65-F5344CB8AC3E}">
        <p14:creationId xmlns:p14="http://schemas.microsoft.com/office/powerpoint/2010/main" val="13013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04800" y="304800"/>
            <a:ext cx="3810000" cy="1905000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Those places are dry enough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prevent the diseases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(like malaria)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are common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 rainier places.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4648200"/>
            <a:ext cx="3200400" cy="19431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For additional practice,</a:t>
            </a:r>
            <a:b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an activity called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“Malaria Association.”</a:t>
            </a:r>
          </a:p>
        </p:txBody>
      </p:sp>
    </p:spTree>
    <p:extLst>
      <p:ext uri="{BB962C8B-B14F-4D97-AF65-F5344CB8AC3E}">
        <p14:creationId xmlns:p14="http://schemas.microsoft.com/office/powerpoint/2010/main" val="376531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5943" y="4495800"/>
            <a:ext cx="3505200" cy="1905000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Malaria is transmitted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mosquitoes that live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latitudes that have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long rainy seasons.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(It makes sense, no?)</a:t>
            </a:r>
          </a:p>
        </p:txBody>
      </p:sp>
    </p:spTree>
    <p:extLst>
      <p:ext uri="{BB962C8B-B14F-4D97-AF65-F5344CB8AC3E}">
        <p14:creationId xmlns:p14="http://schemas.microsoft.com/office/powerpoint/2010/main" val="30341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019800" y="304800"/>
            <a:ext cx="3048000" cy="2133600"/>
          </a:xfrm>
          <a:prstGeom prst="wedgeRoundRectCallout">
            <a:avLst>
              <a:gd name="adj1" fmla="val -73889"/>
              <a:gd name="adj2" fmla="val 20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Nile River floods made the soil better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ancient Egypt,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 they also allowed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malaria mosquitoes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live in a desert.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5943" y="4495800"/>
            <a:ext cx="3505200" cy="1905000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Malaria is transmitted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mosquitoes that live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latitudes that have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long rainy seasons.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(It makes sense, no?)</a:t>
            </a:r>
          </a:p>
        </p:txBody>
      </p:sp>
    </p:spTree>
    <p:extLst>
      <p:ext uri="{BB962C8B-B14F-4D97-AF65-F5344CB8AC3E}">
        <p14:creationId xmlns:p14="http://schemas.microsoft.com/office/powerpoint/2010/main" val="38372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7391400" y="1981200"/>
            <a:ext cx="16764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to India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1000 miles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41763" y="4191000"/>
            <a:ext cx="3505200" cy="1905000"/>
          </a:xfrm>
          <a:prstGeom prst="roundRect">
            <a:avLst>
              <a:gd name="adj" fmla="val 7093"/>
            </a:avLst>
          </a:prstGeom>
          <a:solidFill>
            <a:srgbClr val="FFCC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ancient cities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were the centers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trading networks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reached all the way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India and China.</a:t>
            </a:r>
          </a:p>
        </p:txBody>
      </p:sp>
    </p:spTree>
    <p:extLst>
      <p:ext uri="{BB962C8B-B14F-4D97-AF65-F5344CB8AC3E}">
        <p14:creationId xmlns:p14="http://schemas.microsoft.com/office/powerpoint/2010/main" val="196057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096000" y="457200"/>
            <a:ext cx="2634343" cy="1752600"/>
          </a:xfrm>
          <a:prstGeom prst="roundRect">
            <a:avLst>
              <a:gd name="adj" fmla="val 7093"/>
            </a:avLst>
          </a:prstGeom>
          <a:solidFill>
            <a:srgbClr val="FFCC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surprisingly,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they traders used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camel caravans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carry the goods.</a:t>
            </a:r>
          </a:p>
        </p:txBody>
      </p:sp>
    </p:spTree>
    <p:extLst>
      <p:ext uri="{BB962C8B-B14F-4D97-AF65-F5344CB8AC3E}">
        <p14:creationId xmlns:p14="http://schemas.microsoft.com/office/powerpoint/2010/main" val="10170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" y="4495800"/>
            <a:ext cx="3396343" cy="1371600"/>
          </a:xfrm>
          <a:prstGeom prst="roundRect">
            <a:avLst>
              <a:gd name="adj" fmla="val 7093"/>
            </a:avLst>
          </a:prstGeom>
          <a:solidFill>
            <a:srgbClr val="FFCC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very interesting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influence of latitude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on human languages.</a:t>
            </a:r>
          </a:p>
        </p:txBody>
      </p:sp>
    </p:spTree>
    <p:extLst>
      <p:ext uri="{BB962C8B-B14F-4D97-AF65-F5344CB8AC3E}">
        <p14:creationId xmlns:p14="http://schemas.microsoft.com/office/powerpoint/2010/main" val="29295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89336" y="3991301"/>
            <a:ext cx="3568264" cy="2816319"/>
          </a:xfrm>
          <a:prstGeom prst="wedgeRoundRectCallout">
            <a:avLst>
              <a:gd name="adj1" fmla="val 68253"/>
              <a:gd name="adj2" fmla="val -68960"/>
              <a:gd name="adj3" fmla="val 16667"/>
            </a:avLst>
          </a:prstGeom>
          <a:solidFill>
            <a:srgbClr val="FFCCCC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rainy environments,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people could find almost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everything they needed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close to home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people don’t travel,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languages of different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communities are likely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become different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276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334000" y="76200"/>
            <a:ext cx="3733800" cy="2514600"/>
          </a:xfrm>
          <a:prstGeom prst="wedgeRoundRectCallout">
            <a:avLst>
              <a:gd name="adj1" fmla="val -91319"/>
              <a:gd name="adj2" fmla="val 4019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Dryland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people were lucky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have horses and camels,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they </a:t>
            </a:r>
            <a:r>
              <a:rPr lang="en-US" u="sng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had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travel,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often very long distances,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order to find food 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to trade for things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they couldn’t get at home.</a:t>
            </a:r>
          </a:p>
        </p:txBody>
      </p:sp>
    </p:spTree>
    <p:extLst>
      <p:ext uri="{BB962C8B-B14F-4D97-AF65-F5344CB8AC3E}">
        <p14:creationId xmlns:p14="http://schemas.microsoft.com/office/powerpoint/2010/main" val="2860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334000" y="76200"/>
            <a:ext cx="3733800" cy="2514600"/>
          </a:xfrm>
          <a:prstGeom prst="wedgeRoundRectCallout">
            <a:avLst>
              <a:gd name="adj1" fmla="val -91319"/>
              <a:gd name="adj2" fmla="val 4019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Dryland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people were lucky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have horses and camels,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they </a:t>
            </a:r>
            <a:r>
              <a:rPr lang="en-US" u="sng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had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travel,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often very long distances,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order to find food 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to trade for things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they couldn’t get at home.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72200" y="2438400"/>
            <a:ext cx="2819400" cy="1752600"/>
          </a:xfrm>
          <a:prstGeom prst="roundRect">
            <a:avLst>
              <a:gd name="adj" fmla="val 709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do their trading,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they needed to know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 least one language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they could use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over a large area.</a:t>
            </a:r>
          </a:p>
        </p:txBody>
      </p:sp>
    </p:spTree>
    <p:extLst>
      <p:ext uri="{BB962C8B-B14F-4D97-AF65-F5344CB8AC3E}">
        <p14:creationId xmlns:p14="http://schemas.microsoft.com/office/powerpoint/2010/main" val="71988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2928"/>
            <a:ext cx="5363151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715000" y="304800"/>
            <a:ext cx="3243943" cy="1981200"/>
          </a:xfrm>
          <a:prstGeom prst="roundRect">
            <a:avLst>
              <a:gd name="adj" fmla="val 709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language map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especially important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we “fast forward”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the colonial claims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the slave trade. </a:t>
            </a:r>
          </a:p>
        </p:txBody>
      </p:sp>
    </p:spTree>
    <p:extLst>
      <p:ext uri="{BB962C8B-B14F-4D97-AF65-F5344CB8AC3E}">
        <p14:creationId xmlns:p14="http://schemas.microsoft.com/office/powerpoint/2010/main" val="208881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86370" y="3539876"/>
            <a:ext cx="101822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Equator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9080" y="4191000"/>
            <a:ext cx="3468520" cy="2381142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equator runs through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middle of Africa.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15" y="142928"/>
            <a:ext cx="5357238" cy="66979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715000" y="304800"/>
            <a:ext cx="3243943" cy="1905000"/>
          </a:xfrm>
          <a:prstGeom prst="roundRect">
            <a:avLst>
              <a:gd name="adj" fmla="val 709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Seven different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European countries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claimed colonies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different parts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Africa. </a:t>
            </a:r>
          </a:p>
        </p:txBody>
      </p:sp>
    </p:spTree>
    <p:extLst>
      <p:ext uri="{BB962C8B-B14F-4D97-AF65-F5344CB8AC3E}">
        <p14:creationId xmlns:p14="http://schemas.microsoft.com/office/powerpoint/2010/main" val="394890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15" y="142928"/>
            <a:ext cx="5357238" cy="66979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77000" y="1219200"/>
            <a:ext cx="2438400" cy="3048000"/>
          </a:xfrm>
          <a:prstGeom prst="roundRect">
            <a:avLst>
              <a:gd name="adj" fmla="val 709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plausible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it was easier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capture slaves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areas where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people lived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small groups and spoke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many different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languages.</a:t>
            </a:r>
          </a:p>
        </p:txBody>
      </p:sp>
    </p:spTree>
    <p:extLst>
      <p:ext uri="{BB962C8B-B14F-4D97-AF65-F5344CB8AC3E}">
        <p14:creationId xmlns:p14="http://schemas.microsoft.com/office/powerpoint/2010/main" val="216205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15" y="142928"/>
            <a:ext cx="5357238" cy="66979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77000" y="1219200"/>
            <a:ext cx="2438400" cy="3048000"/>
          </a:xfrm>
          <a:prstGeom prst="roundRect">
            <a:avLst>
              <a:gd name="adj" fmla="val 709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plausible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it was easier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capture slaves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areas where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people lived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small groups and spoke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many different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languages.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4648200"/>
            <a:ext cx="3276600" cy="19431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clickable map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related activities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about European Colonies.</a:t>
            </a:r>
          </a:p>
        </p:txBody>
      </p:sp>
    </p:spTree>
    <p:extLst>
      <p:ext uri="{BB962C8B-B14F-4D97-AF65-F5344CB8AC3E}">
        <p14:creationId xmlns:p14="http://schemas.microsoft.com/office/powerpoint/2010/main" val="316728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98420" y="1832610"/>
            <a:ext cx="3962400" cy="3352800"/>
          </a:xfrm>
          <a:prstGeom prst="roundRect">
            <a:avLst>
              <a:gd name="adj" fmla="val 709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European countries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divided Africa into colonies,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they did not pay much attention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the natural dividing lines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 environments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 language regions.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might that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 a problem?</a:t>
            </a:r>
          </a:p>
        </p:txBody>
      </p:sp>
    </p:spTree>
    <p:extLst>
      <p:ext uri="{BB962C8B-B14F-4D97-AF65-F5344CB8AC3E}">
        <p14:creationId xmlns:p14="http://schemas.microsoft.com/office/powerpoint/2010/main" val="229209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98420" y="1832610"/>
            <a:ext cx="3962400" cy="3352800"/>
          </a:xfrm>
          <a:prstGeom prst="roundRect">
            <a:avLst>
              <a:gd name="adj" fmla="val 709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natural borders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 environments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language regions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run mainly east-west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(following lines of latitude),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 the colonial borders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often go north-south,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especially in West Africa.</a:t>
            </a:r>
          </a:p>
        </p:txBody>
      </p:sp>
    </p:spTree>
    <p:extLst>
      <p:ext uri="{BB962C8B-B14F-4D97-AF65-F5344CB8AC3E}">
        <p14:creationId xmlns:p14="http://schemas.microsoft.com/office/powerpoint/2010/main" val="1025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98420" y="1832610"/>
            <a:ext cx="3962400" cy="3352800"/>
          </a:xfrm>
          <a:prstGeom prst="roundRect">
            <a:avLst>
              <a:gd name="adj" fmla="val 709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natural borders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 environments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language regions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run mainly east-west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(following lines of latitude),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 the colonial borders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often go north-south,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especially in West Africa.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42210" y="5029200"/>
            <a:ext cx="4230189" cy="1524000"/>
          </a:xfrm>
          <a:prstGeom prst="roundRect">
            <a:avLst>
              <a:gd name="adj" fmla="val 709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Think about what that means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governments and businesses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these countries.</a:t>
            </a:r>
          </a:p>
        </p:txBody>
      </p:sp>
    </p:spTree>
    <p:extLst>
      <p:ext uri="{BB962C8B-B14F-4D97-AF65-F5344CB8AC3E}">
        <p14:creationId xmlns:p14="http://schemas.microsoft.com/office/powerpoint/2010/main" val="243269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228600"/>
            <a:ext cx="8382000" cy="6400800"/>
          </a:xfrm>
          <a:prstGeom prst="roundRect">
            <a:avLst>
              <a:gd name="adj" fmla="val 352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Africa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latitude.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Latitude has an effect on: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51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228600"/>
            <a:ext cx="8382000" cy="6400800"/>
          </a:xfrm>
          <a:prstGeom prst="roundRect">
            <a:avLst>
              <a:gd name="adj" fmla="val 352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Africa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latitude.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Latitude has an effect on: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4400" y="1905000"/>
            <a:ext cx="7467600" cy="685800"/>
          </a:xfrm>
          <a:prstGeom prst="roundRect">
            <a:avLst>
              <a:gd name="adj" fmla="val 3522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Climate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because the rainy season gets shorter and shorter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as you go from the equator to the Tropic lines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7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228600"/>
            <a:ext cx="8382000" cy="6400800"/>
          </a:xfrm>
          <a:prstGeom prst="roundRect">
            <a:avLst>
              <a:gd name="adj" fmla="val 352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Africa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latitude.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Latitude has an effect on: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4400" y="1905000"/>
            <a:ext cx="7467600" cy="685800"/>
          </a:xfrm>
          <a:prstGeom prst="roundRect">
            <a:avLst>
              <a:gd name="adj" fmla="val 3522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Climate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because the rainy season gets shorter and shorter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as you go from the equator to the Tropic lines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2667000"/>
            <a:ext cx="7467600" cy="685800"/>
          </a:xfrm>
          <a:prstGeom prst="roundRect">
            <a:avLst>
              <a:gd name="adj" fmla="val 3522"/>
            </a:avLst>
          </a:prstGeom>
          <a:solidFill>
            <a:srgbClr val="D9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Plants and animals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because different plants need different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amounts of rain, and are eaten by different animals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228600"/>
            <a:ext cx="8382000" cy="6400800"/>
          </a:xfrm>
          <a:prstGeom prst="roundRect">
            <a:avLst>
              <a:gd name="adj" fmla="val 352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Africa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latitude.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Latitude has an effect on: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4400" y="1905000"/>
            <a:ext cx="7467600" cy="685800"/>
          </a:xfrm>
          <a:prstGeom prst="roundRect">
            <a:avLst>
              <a:gd name="adj" fmla="val 3522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Climate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because the rainy season gets shorter and shorter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as you go from the equator to the Tropic lines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2667000"/>
            <a:ext cx="7467600" cy="685800"/>
          </a:xfrm>
          <a:prstGeom prst="roundRect">
            <a:avLst>
              <a:gd name="adj" fmla="val 3522"/>
            </a:avLst>
          </a:prstGeom>
          <a:solidFill>
            <a:srgbClr val="D9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Plants and animals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because different plants need different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amounts of rain, and are eaten by different animals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3429000"/>
            <a:ext cx="7467600" cy="685800"/>
          </a:xfrm>
          <a:prstGeom prst="roundRect">
            <a:avLst>
              <a:gd name="adj" fmla="val 3522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Floods and fires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these “natural hazards” occur 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at specific latitudes and specific times of the year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5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86370" y="3539876"/>
            <a:ext cx="101822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Equator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81600" y="1219200"/>
            <a:ext cx="3200400" cy="19431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note.</a:t>
            </a:r>
          </a:p>
          <a:p>
            <a:pPr algn="ctr"/>
            <a:endParaRPr lang="en-US" sz="9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If students need a review,</a:t>
            </a:r>
          </a:p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another</a:t>
            </a:r>
          </a:p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presentation called </a:t>
            </a:r>
            <a:b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 “Where is the Equator?”</a:t>
            </a:r>
          </a:p>
        </p:txBody>
      </p:sp>
    </p:spTree>
    <p:extLst>
      <p:ext uri="{BB962C8B-B14F-4D97-AF65-F5344CB8AC3E}">
        <p14:creationId xmlns:p14="http://schemas.microsoft.com/office/powerpoint/2010/main" val="122949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228600"/>
            <a:ext cx="8382000" cy="6400800"/>
          </a:xfrm>
          <a:prstGeom prst="roundRect">
            <a:avLst>
              <a:gd name="adj" fmla="val 352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Africa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latitude.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Latitude has an effect on: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4400" y="1905000"/>
            <a:ext cx="7467600" cy="685800"/>
          </a:xfrm>
          <a:prstGeom prst="roundRect">
            <a:avLst>
              <a:gd name="adj" fmla="val 3522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Climate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because the rainy season gets shorter and shorter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as you go from the equator to the Tropic lines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2667000"/>
            <a:ext cx="7467600" cy="685800"/>
          </a:xfrm>
          <a:prstGeom prst="roundRect">
            <a:avLst>
              <a:gd name="adj" fmla="val 3522"/>
            </a:avLst>
          </a:prstGeom>
          <a:solidFill>
            <a:srgbClr val="D9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Plants and animals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because different plants need different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amounts of rain, and are eaten by different animals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3429000"/>
            <a:ext cx="7467600" cy="685800"/>
          </a:xfrm>
          <a:prstGeom prst="roundRect">
            <a:avLst>
              <a:gd name="adj" fmla="val 3522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Floods and fires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these “natural hazards” occur 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at specific latitudes and specific times of the year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14400" y="4191000"/>
            <a:ext cx="7467600" cy="685800"/>
          </a:xfrm>
          <a:prstGeom prst="roundRect">
            <a:avLst>
              <a:gd name="adj" fmla="val 3522"/>
            </a:avLst>
          </a:prstGeom>
          <a:solidFill>
            <a:srgbClr val="D9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Human economies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people grow different crops 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and hunt/herd different animals at different latitudes</a:t>
            </a:r>
          </a:p>
        </p:txBody>
      </p:sp>
    </p:spTree>
    <p:extLst>
      <p:ext uri="{BB962C8B-B14F-4D97-AF65-F5344CB8AC3E}">
        <p14:creationId xmlns:p14="http://schemas.microsoft.com/office/powerpoint/2010/main" val="7207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228600"/>
            <a:ext cx="8382000" cy="6400800"/>
          </a:xfrm>
          <a:prstGeom prst="roundRect">
            <a:avLst>
              <a:gd name="adj" fmla="val 352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Africa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latitude.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Latitude has an effect on: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4400" y="1905000"/>
            <a:ext cx="7467600" cy="685800"/>
          </a:xfrm>
          <a:prstGeom prst="roundRect">
            <a:avLst>
              <a:gd name="adj" fmla="val 3522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Climate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because the rainy season gets shorter and shorter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as you go from the equator to the Tropic lines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2667000"/>
            <a:ext cx="7467600" cy="685800"/>
          </a:xfrm>
          <a:prstGeom prst="roundRect">
            <a:avLst>
              <a:gd name="adj" fmla="val 3522"/>
            </a:avLst>
          </a:prstGeom>
          <a:solidFill>
            <a:srgbClr val="D9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Plants and animals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because different plants need different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amounts of rain, and are eaten by different animals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3429000"/>
            <a:ext cx="7467600" cy="685800"/>
          </a:xfrm>
          <a:prstGeom prst="roundRect">
            <a:avLst>
              <a:gd name="adj" fmla="val 3522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Floods and fires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these “natural hazards” occur 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at specific latitudes and specific times of the year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14400" y="4191000"/>
            <a:ext cx="7467600" cy="685800"/>
          </a:xfrm>
          <a:prstGeom prst="roundRect">
            <a:avLst>
              <a:gd name="adj" fmla="val 3522"/>
            </a:avLst>
          </a:prstGeom>
          <a:solidFill>
            <a:srgbClr val="D9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Human economies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people grow different crops 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and hunt/herd different animals at different latitudes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14400" y="4953000"/>
            <a:ext cx="7467600" cy="685800"/>
          </a:xfrm>
          <a:prstGeom prst="roundRect">
            <a:avLst>
              <a:gd name="adj" fmla="val 3522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Health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the insects that carry diseases like malaria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live in hot, rainy places close to the equator</a:t>
            </a:r>
          </a:p>
        </p:txBody>
      </p:sp>
    </p:spTree>
    <p:extLst>
      <p:ext uri="{BB962C8B-B14F-4D97-AF65-F5344CB8AC3E}">
        <p14:creationId xmlns:p14="http://schemas.microsoft.com/office/powerpoint/2010/main" val="61440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228600"/>
            <a:ext cx="8382000" cy="6400800"/>
          </a:xfrm>
          <a:prstGeom prst="roundRect">
            <a:avLst>
              <a:gd name="adj" fmla="val 352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Africa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latitude.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Latitude has an effect on: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4400" y="1905000"/>
            <a:ext cx="7467600" cy="685800"/>
          </a:xfrm>
          <a:prstGeom prst="roundRect">
            <a:avLst>
              <a:gd name="adj" fmla="val 3522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Climate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because the rainy season gets shorter and shorter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as you go from the equator to the Tropic lines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2667000"/>
            <a:ext cx="7467600" cy="685800"/>
          </a:xfrm>
          <a:prstGeom prst="roundRect">
            <a:avLst>
              <a:gd name="adj" fmla="val 3522"/>
            </a:avLst>
          </a:prstGeom>
          <a:solidFill>
            <a:srgbClr val="D9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Plants and animals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because different plants need different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amounts of rain, and are eaten by different animals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3429000"/>
            <a:ext cx="7467600" cy="685800"/>
          </a:xfrm>
          <a:prstGeom prst="roundRect">
            <a:avLst>
              <a:gd name="adj" fmla="val 3522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Floods and fires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these “natural hazards” occur 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at specific latitudes and specific times of the year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14400" y="4191000"/>
            <a:ext cx="7467600" cy="685800"/>
          </a:xfrm>
          <a:prstGeom prst="roundRect">
            <a:avLst>
              <a:gd name="adj" fmla="val 3522"/>
            </a:avLst>
          </a:prstGeom>
          <a:solidFill>
            <a:srgbClr val="D9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Human economies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people grow different crops 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and hunt/herd different animals at different latitudes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14400" y="4953000"/>
            <a:ext cx="7467600" cy="685800"/>
          </a:xfrm>
          <a:prstGeom prst="roundRect">
            <a:avLst>
              <a:gd name="adj" fmla="val 3522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Health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the insects that carry diseases like malaria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live in hot, rainy places close to the equator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14400" y="5715000"/>
            <a:ext cx="7467600" cy="685800"/>
          </a:xfrm>
          <a:prstGeom prst="roundRect">
            <a:avLst>
              <a:gd name="adj" fmla="val 3522"/>
            </a:avLst>
          </a:prstGeom>
          <a:solidFill>
            <a:srgbClr val="D9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Languages, empires, colonization, slave trading, and many other aspects </a:t>
            </a:r>
            <a:b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  of African history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are affected by rain, floods, fires, insects, etc.</a:t>
            </a:r>
          </a:p>
        </p:txBody>
      </p:sp>
    </p:spTree>
    <p:extLst>
      <p:ext uri="{BB962C8B-B14F-4D97-AF65-F5344CB8AC3E}">
        <p14:creationId xmlns:p14="http://schemas.microsoft.com/office/powerpoint/2010/main" val="12577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33097" y="1588061"/>
            <a:ext cx="8229600" cy="22014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Question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version</a:t>
            </a:r>
          </a:p>
        </p:txBody>
      </p:sp>
    </p:spTree>
    <p:extLst>
      <p:ext uri="{BB962C8B-B14F-4D97-AF65-F5344CB8AC3E}">
        <p14:creationId xmlns:p14="http://schemas.microsoft.com/office/powerpoint/2010/main" val="10710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638800" y="160020"/>
            <a:ext cx="3394841" cy="2430780"/>
          </a:xfrm>
          <a:prstGeom prst="wedgeRoundRectCallout">
            <a:avLst>
              <a:gd name="adj1" fmla="val -76565"/>
              <a:gd name="adj2" fmla="val 928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one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consequence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fact that most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continent of Africa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closer to the equator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than the state of Texas?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6370" y="3539876"/>
            <a:ext cx="101822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Equator</a:t>
            </a:r>
          </a:p>
        </p:txBody>
      </p:sp>
    </p:spTree>
    <p:extLst>
      <p:ext uri="{BB962C8B-B14F-4D97-AF65-F5344CB8AC3E}">
        <p14:creationId xmlns:p14="http://schemas.microsoft.com/office/powerpoint/2010/main" val="28020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3956422" y="1131301"/>
            <a:ext cx="210075" cy="2667000"/>
          </a:xfrm>
          <a:prstGeom prst="upArrow">
            <a:avLst/>
          </a:prstGeom>
          <a:ln w="127000">
            <a:solidFill>
              <a:schemeClr val="accent1">
                <a:lumMod val="75000"/>
              </a:schemeClr>
            </a:solidFill>
          </a:ln>
          <a:effectLst>
            <a:outerShdw blurRad="76200" dist="63500" dir="2700000" algn="tl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flipH="1" flipV="1">
            <a:off x="4452649" y="4014390"/>
            <a:ext cx="210075" cy="2395670"/>
          </a:xfrm>
          <a:prstGeom prst="upArrow">
            <a:avLst/>
          </a:prstGeom>
          <a:ln w="127000">
            <a:solidFill>
              <a:schemeClr val="accent1">
                <a:lumMod val="75000"/>
              </a:schemeClr>
            </a:solidFill>
          </a:ln>
          <a:effectLst>
            <a:outerShdw blurRad="76200" dist="63500" dir="2700000" algn="tl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2667000"/>
            <a:ext cx="102303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North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1492" y="4724400"/>
            <a:ext cx="102143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South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86370" y="3539876"/>
            <a:ext cx="101822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Equator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9080" y="4191000"/>
            <a:ext cx="3468520" cy="2381142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equator runs through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middle of Africa.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1738" y="5130936"/>
            <a:ext cx="3405217" cy="1279124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continent extends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about the same distance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north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south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equator.</a:t>
            </a:r>
          </a:p>
        </p:txBody>
      </p:sp>
    </p:spTree>
    <p:extLst>
      <p:ext uri="{BB962C8B-B14F-4D97-AF65-F5344CB8AC3E}">
        <p14:creationId xmlns:p14="http://schemas.microsoft.com/office/powerpoint/2010/main" val="130091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2667000"/>
            <a:ext cx="102303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North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1492" y="4724400"/>
            <a:ext cx="102143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South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86370" y="3539876"/>
            <a:ext cx="101822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Equator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9080" y="4191000"/>
            <a:ext cx="3468520" cy="2381142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equator runs through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middle of Africa.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1738" y="5130936"/>
            <a:ext cx="3405217" cy="1279124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continent extends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about the same distance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north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south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equator.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19800" y="160020"/>
            <a:ext cx="3011320" cy="2381142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does this fact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make Africa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good “laboratory”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study the effects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latitude?</a:t>
            </a:r>
          </a:p>
        </p:txBody>
      </p:sp>
      <p:sp>
        <p:nvSpPr>
          <p:cNvPr id="16" name="Up Arrow 15"/>
          <p:cNvSpPr/>
          <p:nvPr/>
        </p:nvSpPr>
        <p:spPr>
          <a:xfrm>
            <a:off x="3956422" y="1131301"/>
            <a:ext cx="210075" cy="2667000"/>
          </a:xfrm>
          <a:prstGeom prst="upArrow">
            <a:avLst/>
          </a:prstGeom>
          <a:ln w="127000">
            <a:solidFill>
              <a:schemeClr val="accent1">
                <a:lumMod val="75000"/>
              </a:schemeClr>
            </a:solidFill>
          </a:ln>
          <a:effectLst>
            <a:outerShdw blurRad="76200" dist="63500" dir="2700000" algn="tl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flipH="1" flipV="1">
            <a:off x="4452649" y="4014390"/>
            <a:ext cx="210075" cy="2395670"/>
          </a:xfrm>
          <a:prstGeom prst="upArrow">
            <a:avLst/>
          </a:prstGeom>
          <a:ln w="127000">
            <a:solidFill>
              <a:schemeClr val="accent1">
                <a:lumMod val="75000"/>
              </a:schemeClr>
            </a:solidFill>
          </a:ln>
          <a:effectLst>
            <a:outerShdw blurRad="76200" dist="63500" dir="2700000" algn="tl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97438"/>
            <a:ext cx="4572000" cy="195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579620" y="312421"/>
            <a:ext cx="4259580" cy="1440179"/>
          </a:xfrm>
          <a:prstGeom prst="roundRect">
            <a:avLst>
              <a:gd name="adj" fmla="val 709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Explain the seasonal movement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Equatorial Rainy Belt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why it is important.</a:t>
            </a:r>
          </a:p>
        </p:txBody>
      </p:sp>
    </p:spTree>
    <p:extLst>
      <p:ext uri="{BB962C8B-B14F-4D97-AF65-F5344CB8AC3E}">
        <p14:creationId xmlns:p14="http://schemas.microsoft.com/office/powerpoint/2010/main" val="144082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09598" y="4114800"/>
            <a:ext cx="2569079" cy="1540764"/>
          </a:xfrm>
          <a:prstGeom prst="wedgeRoundRectCallout">
            <a:avLst>
              <a:gd name="adj1" fmla="val 91597"/>
              <a:gd name="adj2" fmla="val -5826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would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Congo River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 big all year?</a:t>
            </a:r>
          </a:p>
        </p:txBody>
      </p:sp>
    </p:spTree>
    <p:extLst>
      <p:ext uri="{BB962C8B-B14F-4D97-AF65-F5344CB8AC3E}">
        <p14:creationId xmlns:p14="http://schemas.microsoft.com/office/powerpoint/2010/main" val="253480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2082</TotalTime>
  <Words>3797</Words>
  <Application>Microsoft Office PowerPoint</Application>
  <PresentationFormat>On-screen Show (4:3)</PresentationFormat>
  <Paragraphs>1065</Paragraphs>
  <Slides>131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41" baseType="lpstr">
      <vt:lpstr>Arial</vt:lpstr>
      <vt:lpstr>Arial Narrow</vt:lpstr>
      <vt:lpstr>Arial Rounded MT Bold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LATITUDE A geographic “big idea” with many consequences in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version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phil gersmehl</cp:lastModifiedBy>
  <cp:revision>131</cp:revision>
  <dcterms:created xsi:type="dcterms:W3CDTF">2013-09-10T21:41:24Z</dcterms:created>
  <dcterms:modified xsi:type="dcterms:W3CDTF">2019-10-20T22:08:22Z</dcterms:modified>
</cp:coreProperties>
</file>