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431" r:id="rId4"/>
    <p:sldId id="321" r:id="rId5"/>
    <p:sldId id="380" r:id="rId6"/>
    <p:sldId id="320" r:id="rId7"/>
    <p:sldId id="381" r:id="rId8"/>
    <p:sldId id="279" r:id="rId9"/>
    <p:sldId id="382" r:id="rId10"/>
    <p:sldId id="384" r:id="rId11"/>
    <p:sldId id="420" r:id="rId12"/>
    <p:sldId id="304" r:id="rId13"/>
    <p:sldId id="385" r:id="rId14"/>
    <p:sldId id="388" r:id="rId15"/>
    <p:sldId id="389" r:id="rId16"/>
    <p:sldId id="390" r:id="rId17"/>
    <p:sldId id="280" r:id="rId18"/>
    <p:sldId id="432" r:id="rId19"/>
    <p:sldId id="302" r:id="rId20"/>
    <p:sldId id="421" r:id="rId21"/>
    <p:sldId id="329" r:id="rId22"/>
    <p:sldId id="441" r:id="rId23"/>
    <p:sldId id="397" r:id="rId24"/>
    <p:sldId id="305" r:id="rId25"/>
    <p:sldId id="391" r:id="rId26"/>
    <p:sldId id="281" r:id="rId27"/>
    <p:sldId id="423" r:id="rId28"/>
    <p:sldId id="442" r:id="rId29"/>
    <p:sldId id="285" r:id="rId30"/>
    <p:sldId id="392" r:id="rId31"/>
    <p:sldId id="433" r:id="rId32"/>
    <p:sldId id="306" r:id="rId33"/>
    <p:sldId id="287" r:id="rId34"/>
    <p:sldId id="434" r:id="rId35"/>
    <p:sldId id="288" r:id="rId36"/>
    <p:sldId id="398" r:id="rId37"/>
    <p:sldId id="326" r:id="rId38"/>
    <p:sldId id="393" r:id="rId39"/>
    <p:sldId id="435" r:id="rId40"/>
    <p:sldId id="308" r:id="rId41"/>
    <p:sldId id="327" r:id="rId42"/>
    <p:sldId id="289" r:id="rId43"/>
    <p:sldId id="290" r:id="rId44"/>
    <p:sldId id="444" r:id="rId45"/>
    <p:sldId id="291" r:id="rId46"/>
    <p:sldId id="309" r:id="rId47"/>
    <p:sldId id="394" r:id="rId48"/>
    <p:sldId id="311" r:id="rId49"/>
    <p:sldId id="395" r:id="rId50"/>
    <p:sldId id="313" r:id="rId51"/>
    <p:sldId id="314" r:id="rId52"/>
    <p:sldId id="436" r:id="rId53"/>
    <p:sldId id="332" r:id="rId54"/>
    <p:sldId id="312" r:id="rId55"/>
    <p:sldId id="292" r:id="rId56"/>
    <p:sldId id="293" r:id="rId57"/>
    <p:sldId id="396" r:id="rId58"/>
    <p:sldId id="315" r:id="rId59"/>
    <p:sldId id="437" r:id="rId60"/>
    <p:sldId id="316" r:id="rId61"/>
    <p:sldId id="317" r:id="rId62"/>
    <p:sldId id="438" r:id="rId63"/>
    <p:sldId id="318" r:id="rId64"/>
    <p:sldId id="399" r:id="rId65"/>
    <p:sldId id="424" r:id="rId66"/>
    <p:sldId id="319" r:id="rId67"/>
    <p:sldId id="439" r:id="rId68"/>
    <p:sldId id="402" r:id="rId69"/>
    <p:sldId id="294" r:id="rId70"/>
    <p:sldId id="403" r:id="rId71"/>
    <p:sldId id="440" r:id="rId72"/>
    <p:sldId id="295" r:id="rId73"/>
    <p:sldId id="296" r:id="rId74"/>
    <p:sldId id="328" r:id="rId75"/>
    <p:sldId id="298" r:id="rId76"/>
    <p:sldId id="299" r:id="rId77"/>
    <p:sldId id="404" r:id="rId78"/>
    <p:sldId id="300" r:id="rId79"/>
    <p:sldId id="323" r:id="rId80"/>
    <p:sldId id="330" r:id="rId81"/>
    <p:sldId id="405" r:id="rId82"/>
    <p:sldId id="407" r:id="rId83"/>
    <p:sldId id="429" r:id="rId84"/>
    <p:sldId id="428" r:id="rId85"/>
    <p:sldId id="427" r:id="rId86"/>
    <p:sldId id="426" r:id="rId87"/>
    <p:sldId id="425" r:id="rId88"/>
    <p:sldId id="277" r:id="rId89"/>
    <p:sldId id="377" r:id="rId90"/>
    <p:sldId id="378" r:id="rId91"/>
    <p:sldId id="379" r:id="rId92"/>
    <p:sldId id="334" r:id="rId93"/>
    <p:sldId id="335" r:id="rId94"/>
    <p:sldId id="336" r:id="rId95"/>
    <p:sldId id="412" r:id="rId96"/>
    <p:sldId id="414" r:id="rId97"/>
    <p:sldId id="413" r:id="rId98"/>
    <p:sldId id="338" r:id="rId99"/>
    <p:sldId id="339" r:id="rId100"/>
    <p:sldId id="341" r:id="rId101"/>
    <p:sldId id="415" r:id="rId102"/>
    <p:sldId id="343" r:id="rId103"/>
    <p:sldId id="344" r:id="rId104"/>
    <p:sldId id="346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416" r:id="rId114"/>
    <p:sldId id="356" r:id="rId115"/>
    <p:sldId id="417" r:id="rId116"/>
    <p:sldId id="357" r:id="rId117"/>
    <p:sldId id="358" r:id="rId118"/>
    <p:sldId id="359" r:id="rId119"/>
    <p:sldId id="360" r:id="rId120"/>
    <p:sldId id="361" r:id="rId121"/>
    <p:sldId id="362" r:id="rId122"/>
    <p:sldId id="430" r:id="rId123"/>
    <p:sldId id="363" r:id="rId124"/>
    <p:sldId id="364" r:id="rId125"/>
    <p:sldId id="365" r:id="rId126"/>
    <p:sldId id="366" r:id="rId127"/>
    <p:sldId id="368" r:id="rId128"/>
    <p:sldId id="445" r:id="rId129"/>
    <p:sldId id="369" r:id="rId130"/>
    <p:sldId id="370" r:id="rId131"/>
    <p:sldId id="371" r:id="rId132"/>
    <p:sldId id="372" r:id="rId133"/>
    <p:sldId id="373" r:id="rId134"/>
    <p:sldId id="374" r:id="rId135"/>
    <p:sldId id="418" r:id="rId136"/>
    <p:sldId id="376" r:id="rId137"/>
    <p:sldId id="443" r:id="rId138"/>
    <p:sldId id="419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3300"/>
    <a:srgbClr val="800000"/>
    <a:srgbClr val="FFFF99"/>
    <a:srgbClr val="FFCCCC"/>
    <a:srgbClr val="66CCFF"/>
    <a:srgbClr val="800080"/>
    <a:srgbClr val="FF3399"/>
    <a:srgbClr val="CCCCFF"/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914400"/>
            <a:ext cx="8229600" cy="2743200"/>
          </a:xfrm>
        </p:spPr>
        <p:txBody>
          <a:bodyPr>
            <a:normAutofit/>
          </a:bodyPr>
          <a:lstStyle/>
          <a:p>
            <a:r>
              <a:rPr lang="en-US" sz="6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</a:t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BIG geographical IDEA</a:t>
            </a:r>
            <a:br>
              <a:rPr 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many consequences IN</a:t>
            </a:r>
            <a:br>
              <a:rPr 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SouthWEST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146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big idea can help us understand</a:t>
            </a:r>
            <a:b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many geographic patterns in Southwest Asia,</a:t>
            </a:r>
          </a:p>
          <a:p>
            <a:pPr>
              <a:lnSpc>
                <a:spcPts val="2600"/>
              </a:lnSpc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including patterns of food production, population, ancient empires, religions, </a:t>
            </a:r>
          </a:p>
          <a:p>
            <a:pPr>
              <a:lnSpc>
                <a:spcPts val="2600"/>
              </a:lnSpc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trade, borders, oil production, and terrorism.</a:t>
            </a:r>
          </a:p>
        </p:txBody>
      </p:sp>
    </p:spTree>
    <p:extLst>
      <p:ext uri="{BB962C8B-B14F-4D97-AF65-F5344CB8AC3E}">
        <p14:creationId xmlns:p14="http://schemas.microsoft.com/office/powerpoint/2010/main" val="397359733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0" y="1371600"/>
            <a:ext cx="6560068" cy="3672068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These ancient civilizations developed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in an area that is now the home of: 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large numbers of very poor people,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a few multimillionaire families,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some of the least democratic governments          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in the world,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some well-known terrorist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2514494316"/>
      </p:ext>
    </p:extLst>
  </p:cSld>
  <p:clrMapOvr>
    <a:masterClrMapping/>
  </p:clrMapOvr>
  <p:transition spd="slow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68952" y="2438399"/>
            <a:ext cx="4053840" cy="1981200"/>
          </a:xfrm>
          <a:prstGeom prst="wedgeRoundRectCallout">
            <a:avLst>
              <a:gd name="adj1" fmla="val -72945"/>
              <a:gd name="adj2" fmla="val -518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Describe how the soil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end of a river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made by the river,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why that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382754029"/>
      </p:ext>
    </p:extLst>
  </p:cSld>
  <p:clrMapOvr>
    <a:masterClrMapping/>
  </p:clrMapOvr>
  <p:transition spd="slow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14800" y="4276845"/>
            <a:ext cx="2286000" cy="914400"/>
          </a:xfrm>
          <a:prstGeom prst="wedgeRoundRectCallout">
            <a:avLst>
              <a:gd name="adj1" fmla="val -103324"/>
              <a:gd name="adj2" fmla="val -2000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544863" y="4262377"/>
            <a:ext cx="2286000" cy="914400"/>
          </a:xfrm>
          <a:prstGeom prst="wedgeRoundRectCallout">
            <a:avLst>
              <a:gd name="adj1" fmla="val 26802"/>
              <a:gd name="adj2" fmla="val -30382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19400" y="4191000"/>
            <a:ext cx="4572000" cy="1219200"/>
          </a:xfrm>
          <a:prstGeom prst="wedgeRoundRectCallout">
            <a:avLst>
              <a:gd name="adj1" fmla="val -96937"/>
              <a:gd name="adj2" fmla="val -1500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Describe why a surrounding desert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could be called a resource.</a:t>
            </a:r>
          </a:p>
        </p:txBody>
      </p:sp>
    </p:spTree>
    <p:extLst>
      <p:ext uri="{BB962C8B-B14F-4D97-AF65-F5344CB8AC3E}">
        <p14:creationId xmlns:p14="http://schemas.microsoft.com/office/powerpoint/2010/main" val="2247207226"/>
      </p:ext>
    </p:extLst>
  </p:cSld>
  <p:clrMapOvr>
    <a:masterClrMapping/>
  </p:clrMapOvr>
  <p:transition spd="slow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350"/>
            <a:ext cx="6138672" cy="6705600"/>
          </a:xfrm>
          <a:prstGeom prst="rect">
            <a:avLst/>
          </a:prstGeom>
        </p:spPr>
      </p:pic>
      <p:sp>
        <p:nvSpPr>
          <p:cNvPr id="3" name="Diamond 2"/>
          <p:cNvSpPr/>
          <p:nvPr/>
        </p:nvSpPr>
        <p:spPr>
          <a:xfrm>
            <a:off x="2407920" y="143256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7432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2004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52600" y="6858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90104" y="3167605"/>
            <a:ext cx="4593105" cy="225552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What technology helped people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grow more food near a river?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did they choose locations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they decided to build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 new cities?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36202"/>
      </p:ext>
    </p:extLst>
  </p:cSld>
  <p:clrMapOvr>
    <a:masterClrMapping/>
  </p:clrMapOvr>
  <p:transition spd="slow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685799"/>
            <a:ext cx="3810000" cy="1998133"/>
          </a:xfrm>
          <a:prstGeom prst="wedgeRoundRectCallout">
            <a:avLst>
              <a:gd name="adj1" fmla="val -64405"/>
              <a:gd name="adj2" fmla="val 1119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kind of environment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usually found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Tropic lines?</a:t>
            </a:r>
          </a:p>
        </p:txBody>
      </p:sp>
    </p:spTree>
    <p:extLst>
      <p:ext uri="{BB962C8B-B14F-4D97-AF65-F5344CB8AC3E}">
        <p14:creationId xmlns:p14="http://schemas.microsoft.com/office/powerpoint/2010/main" val="740297799"/>
      </p:ext>
    </p:extLst>
  </p:cSld>
  <p:clrMapOvr>
    <a:masterClrMapping/>
  </p:clrMapOvr>
  <p:transition spd="slow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60280" y="3581400"/>
            <a:ext cx="2797920" cy="2209800"/>
          </a:xfrm>
          <a:prstGeom prst="wedgeRoundRectCallout">
            <a:avLst>
              <a:gd name="adj1" fmla="val -97973"/>
              <a:gd name="adj2" fmla="val -104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87084"/>
              <a:gd name="adj2" fmla="val -137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164041"/>
              <a:gd name="adj2" fmla="val 671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is the pattern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influenced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high mountains?</a:t>
            </a:r>
          </a:p>
        </p:txBody>
      </p:sp>
    </p:spTree>
    <p:extLst>
      <p:ext uri="{BB962C8B-B14F-4D97-AF65-F5344CB8AC3E}">
        <p14:creationId xmlns:p14="http://schemas.microsoft.com/office/powerpoint/2010/main" val="2521059743"/>
      </p:ext>
    </p:extLst>
  </p:cSld>
  <p:clrMapOvr>
    <a:masterClrMapping/>
  </p:clrMapOvr>
  <p:transition spd="slow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44533" y="3962400"/>
            <a:ext cx="3123446" cy="2286000"/>
          </a:xfrm>
          <a:prstGeom prst="wedgeRoundRectCallout">
            <a:avLst>
              <a:gd name="adj1" fmla="val -96693"/>
              <a:gd name="adj2" fmla="val 201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54179" y="3971081"/>
            <a:ext cx="3123446" cy="2286000"/>
          </a:xfrm>
          <a:prstGeom prst="wedgeRoundRectCallout">
            <a:avLst>
              <a:gd name="adj1" fmla="val -129890"/>
              <a:gd name="adj2" fmla="val 506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season is this?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causes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rain to fall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these areas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this time?</a:t>
            </a:r>
          </a:p>
        </p:txBody>
      </p:sp>
    </p:spTree>
    <p:extLst>
      <p:ext uri="{BB962C8B-B14F-4D97-AF65-F5344CB8AC3E}">
        <p14:creationId xmlns:p14="http://schemas.microsoft.com/office/powerpoint/2010/main" val="1663767324"/>
      </p:ext>
    </p:extLst>
  </p:cSld>
  <p:clrMapOvr>
    <a:masterClrMapping/>
  </p:clrMapOvr>
  <p:transition spd="slow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457200"/>
            <a:ext cx="3124200" cy="1402080"/>
          </a:xfrm>
          <a:prstGeom prst="wedgeRoundRectCallout">
            <a:avLst>
              <a:gd name="adj1" fmla="val -55394"/>
              <a:gd name="adj2" fmla="val 10916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river is this?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what season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 it usually flood?</a:t>
            </a:r>
          </a:p>
        </p:txBody>
      </p:sp>
    </p:spTree>
    <p:extLst>
      <p:ext uri="{BB962C8B-B14F-4D97-AF65-F5344CB8AC3E}">
        <p14:creationId xmlns:p14="http://schemas.microsoft.com/office/powerpoint/2010/main" val="2878372443"/>
      </p:ext>
    </p:extLst>
  </p:cSld>
  <p:clrMapOvr>
    <a:masterClrMapping/>
  </p:clrMapOvr>
  <p:transition spd="slow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28730" y="838199"/>
            <a:ext cx="3405670" cy="2438401"/>
          </a:xfrm>
          <a:prstGeom prst="wedgeRoundRectCallout">
            <a:avLst>
              <a:gd name="adj1" fmla="val -88413"/>
              <a:gd name="adj2" fmla="val -12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28730" y="381000"/>
            <a:ext cx="3405670" cy="3047999"/>
          </a:xfrm>
          <a:prstGeom prst="wedgeRoundRectCallout">
            <a:avLst>
              <a:gd name="adj1" fmla="val -129332"/>
              <a:gd name="adj2" fmla="val -384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season is this?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causes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 and snow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fall in these areas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this time of year?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34222"/>
      </p:ext>
    </p:extLst>
  </p:cSld>
  <p:clrMapOvr>
    <a:masterClrMapping/>
  </p:clrMapOvr>
  <p:transition spd="slow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0" y="3505200"/>
            <a:ext cx="2971800" cy="2514601"/>
          </a:xfrm>
          <a:prstGeom prst="wedgeRoundRectCallout">
            <a:avLst>
              <a:gd name="adj1" fmla="val -24521"/>
              <a:gd name="adj2" fmla="val -83752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what season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these two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usually flood?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that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good time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food production?</a:t>
            </a:r>
          </a:p>
        </p:txBody>
      </p:sp>
    </p:spTree>
    <p:extLst>
      <p:ext uri="{BB962C8B-B14F-4D97-AF65-F5344CB8AC3E}">
        <p14:creationId xmlns:p14="http://schemas.microsoft.com/office/powerpoint/2010/main" val="2171446881"/>
      </p:ext>
    </p:extLst>
  </p:cSld>
  <p:clrMapOvr>
    <a:masterClrMapping/>
  </p:clrMapOvr>
  <p:transition spd="slow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67400" y="999067"/>
            <a:ext cx="2743199" cy="1820333"/>
          </a:xfrm>
          <a:prstGeom prst="wedgeRoundRectCallout">
            <a:avLst>
              <a:gd name="adj1" fmla="val -139946"/>
              <a:gd name="adj2" fmla="val 156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Name at least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 civilizations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developed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general area.</a:t>
            </a:r>
          </a:p>
        </p:txBody>
      </p:sp>
      <p:sp>
        <p:nvSpPr>
          <p:cNvPr id="5" name="Diamond 4"/>
          <p:cNvSpPr/>
          <p:nvPr/>
        </p:nvSpPr>
        <p:spPr>
          <a:xfrm>
            <a:off x="2743200" y="1756833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05600" y="4191000"/>
            <a:ext cx="2340866" cy="2130708"/>
          </a:xfrm>
          <a:prstGeom prst="roundRect">
            <a:avLst>
              <a:gd name="adj" fmla="val 9072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stars, squares,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triangles, and x’s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the main cities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different times.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check this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clickable map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Southwest Asia.</a:t>
            </a:r>
          </a:p>
        </p:txBody>
      </p:sp>
    </p:spTree>
    <p:extLst>
      <p:ext uri="{BB962C8B-B14F-4D97-AF65-F5344CB8AC3E}">
        <p14:creationId xmlns:p14="http://schemas.microsoft.com/office/powerpoint/2010/main" val="327854346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0" y="1371600"/>
            <a:ext cx="6560068" cy="3672068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These ancient civilizations developed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in an area that is now the home of: 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large numbers of very poor people,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a few multimillionaire families,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some of the least democratic governments          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in the world,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- some well-known terrorist organizations.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400" y="4869566"/>
            <a:ext cx="4194434" cy="997834"/>
          </a:xfrm>
          <a:prstGeom prst="roundRect">
            <a:avLst>
              <a:gd name="adj" fmla="val 90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are they here?</a:t>
            </a:r>
          </a:p>
        </p:txBody>
      </p:sp>
    </p:spTree>
    <p:extLst>
      <p:ext uri="{BB962C8B-B14F-4D97-AF65-F5344CB8AC3E}">
        <p14:creationId xmlns:p14="http://schemas.microsoft.com/office/powerpoint/2010/main" val="3729013333"/>
      </p:ext>
    </p:extLst>
  </p:cSld>
  <p:clrMapOvr>
    <a:masterClrMapping/>
  </p:clrMapOvr>
  <p:transition spd="slow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2722"/>
              <a:gd name="adj2" fmla="val -2000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49283"/>
              <a:gd name="adj2" fmla="val -157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8753"/>
              <a:gd name="adj2" fmla="val -17437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175932" y="4114800"/>
            <a:ext cx="4758268" cy="2514600"/>
          </a:xfrm>
          <a:prstGeom prst="wedgeRoundRectCallout">
            <a:avLst>
              <a:gd name="adj1" fmla="val -70249"/>
              <a:gd name="adj2" fmla="val -1166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technology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became important at the time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Greek and Roman empires?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were some consequences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new technology?</a:t>
            </a:r>
          </a:p>
        </p:txBody>
      </p:sp>
    </p:spTree>
    <p:extLst>
      <p:ext uri="{BB962C8B-B14F-4D97-AF65-F5344CB8AC3E}">
        <p14:creationId xmlns:p14="http://schemas.microsoft.com/office/powerpoint/2010/main" val="1434511966"/>
      </p:ext>
    </p:extLst>
  </p:cSld>
  <p:clrMapOvr>
    <a:masterClrMapping/>
  </p:clrMapOvr>
  <p:transition spd="slow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1219200"/>
            <a:ext cx="7065266" cy="28956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flooding rivers, easy-to-work soil,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irrigation technology, and the surrounding desert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helped the farmers become very productive.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is an important consequence</a:t>
            </a:r>
          </a:p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that rise in productivity?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2468"/>
      </p:ext>
    </p:extLst>
  </p:cSld>
  <p:clrMapOvr>
    <a:masterClrMapping/>
  </p:clrMapOvr>
  <p:transition spd="slow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3996266"/>
            <a:ext cx="3124200" cy="2023533"/>
          </a:xfrm>
          <a:prstGeom prst="wedgeRoundRectCallout">
            <a:avLst>
              <a:gd name="adj1" fmla="val 47917"/>
              <a:gd name="adj2" fmla="val -1367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Babylonian king made one of the first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sets of written laws?</a:t>
            </a:r>
          </a:p>
        </p:txBody>
      </p:sp>
    </p:spTree>
    <p:extLst>
      <p:ext uri="{BB962C8B-B14F-4D97-AF65-F5344CB8AC3E}">
        <p14:creationId xmlns:p14="http://schemas.microsoft.com/office/powerpoint/2010/main" val="2941166304"/>
      </p:ext>
    </p:extLst>
  </p:cSld>
  <p:clrMapOvr>
    <a:masterClrMapping/>
  </p:clrMapOvr>
  <p:transition spd="slow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6800" y="3996267"/>
            <a:ext cx="2667000" cy="2023533"/>
          </a:xfrm>
          <a:prstGeom prst="wedgeRoundRectCallout">
            <a:avLst>
              <a:gd name="adj1" fmla="val -72398"/>
              <a:gd name="adj2" fmla="val -1250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few centuries later, what religion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started in the hills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western Iran?</a:t>
            </a:r>
          </a:p>
        </p:txBody>
      </p:sp>
    </p:spTree>
    <p:extLst>
      <p:ext uri="{BB962C8B-B14F-4D97-AF65-F5344CB8AC3E}">
        <p14:creationId xmlns:p14="http://schemas.microsoft.com/office/powerpoint/2010/main" val="1640239892"/>
      </p:ext>
    </p:extLst>
  </p:cSld>
  <p:clrMapOvr>
    <a:masterClrMapping/>
  </p:clrMapOvr>
  <p:transition spd="slow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200400" y="3200400"/>
            <a:ext cx="3581399" cy="1905001"/>
          </a:xfrm>
          <a:prstGeom prst="wedgeRoundRectCallout">
            <a:avLst>
              <a:gd name="adj1" fmla="val -100381"/>
              <a:gd name="adj2" fmla="val -824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group of people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trace their history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 time of slavery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an Exodus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 of Egypt?</a:t>
            </a:r>
          </a:p>
        </p:txBody>
      </p:sp>
    </p:spTree>
    <p:extLst>
      <p:ext uri="{BB962C8B-B14F-4D97-AF65-F5344CB8AC3E}">
        <p14:creationId xmlns:p14="http://schemas.microsoft.com/office/powerpoint/2010/main" val="1978111779"/>
      </p:ext>
    </p:extLst>
  </p:cSld>
  <p:clrMapOvr>
    <a:masterClrMapping/>
  </p:clrMapOvr>
  <p:transition spd="slow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200400" y="3200400"/>
            <a:ext cx="3581399" cy="1905001"/>
          </a:xfrm>
          <a:prstGeom prst="wedgeRoundRectCallout">
            <a:avLst>
              <a:gd name="adj1" fmla="val -100381"/>
              <a:gd name="adj2" fmla="val -82497"/>
              <a:gd name="adj3" fmla="val 16667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group of people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trace their history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 time of slavery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an Exodus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 of Egypt?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394200" y="990599"/>
            <a:ext cx="3911600" cy="1589129"/>
          </a:xfrm>
          <a:prstGeom prst="wedgeRoundRectCallout">
            <a:avLst>
              <a:gd name="adj1" fmla="val -111517"/>
              <a:gd name="adj2" fmla="val 352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some names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area that these people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their “Promised Land”?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0320"/>
      </p:ext>
    </p:extLst>
  </p:cSld>
  <p:clrMapOvr>
    <a:masterClrMapping/>
  </p:clrMapOvr>
  <p:transition spd="slow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267200" y="2336799"/>
            <a:ext cx="3581399" cy="2133600"/>
          </a:xfrm>
          <a:prstGeom prst="wedgeRoundRectCallout">
            <a:avLst>
              <a:gd name="adj1" fmla="val -114459"/>
              <a:gd name="adj2" fmla="val -485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other religion started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that same small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during the Roman Empire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beginning of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Common Era - CE). </a:t>
            </a:r>
          </a:p>
        </p:txBody>
      </p:sp>
    </p:spTree>
    <p:extLst>
      <p:ext uri="{BB962C8B-B14F-4D97-AF65-F5344CB8AC3E}">
        <p14:creationId xmlns:p14="http://schemas.microsoft.com/office/powerpoint/2010/main" val="294831785"/>
      </p:ext>
    </p:extLst>
  </p:cSld>
  <p:clrMapOvr>
    <a:masterClrMapping/>
  </p:clrMapOvr>
  <p:transition spd="slow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0129" y="1295400"/>
            <a:ext cx="7065266" cy="4094795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Zoroastrianism, Judaism, and Christianity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started in Southwest Asia, thousands of years ago,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today they are no longer the main religions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part of the world.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history of Christianity.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history of  Judaism.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history of  Zoroastrianism.</a:t>
            </a:r>
          </a:p>
        </p:txBody>
      </p:sp>
    </p:spTree>
    <p:extLst>
      <p:ext uri="{BB962C8B-B14F-4D97-AF65-F5344CB8AC3E}">
        <p14:creationId xmlns:p14="http://schemas.microsoft.com/office/powerpoint/2010/main" val="1848592024"/>
      </p:ext>
    </p:extLst>
  </p:cSld>
  <p:clrMapOvr>
    <a:masterClrMapping/>
  </p:clrMapOvr>
  <p:transition spd="slow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897033" y="2971800"/>
            <a:ext cx="2561167" cy="2514600"/>
          </a:xfrm>
          <a:prstGeom prst="wedgeRoundRectCallout">
            <a:avLst>
              <a:gd name="adj1" fmla="val -178261"/>
              <a:gd name="adj2" fmla="val -18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desert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early 600s?</a:t>
            </a:r>
          </a:p>
        </p:txBody>
      </p:sp>
    </p:spTree>
    <p:extLst>
      <p:ext uri="{BB962C8B-B14F-4D97-AF65-F5344CB8AC3E}">
        <p14:creationId xmlns:p14="http://schemas.microsoft.com/office/powerpoint/2010/main" val="3630639655"/>
      </p:ext>
    </p:extLst>
  </p:cSld>
  <p:clrMapOvr>
    <a:masterClrMapping/>
  </p:clrMapOvr>
  <p:transition spd="slow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19700" y="1143000"/>
            <a:ext cx="3390900" cy="1676400"/>
          </a:xfrm>
          <a:prstGeom prst="wedgeRoundRectCallout">
            <a:avLst>
              <a:gd name="adj1" fmla="val -93454"/>
              <a:gd name="adj2" fmla="val -168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branch of Islam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</p:txBody>
      </p:sp>
    </p:spTree>
    <p:extLst>
      <p:ext uri="{BB962C8B-B14F-4D97-AF65-F5344CB8AC3E}">
        <p14:creationId xmlns:p14="http://schemas.microsoft.com/office/powerpoint/2010/main" val="347560310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1002175"/>
            <a:ext cx="5413634" cy="10545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clue to understanding SW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idea of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41981"/>
      </p:ext>
    </p:extLst>
  </p:cSld>
  <p:clrMapOvr>
    <a:masterClrMapping/>
  </p:clrMapOvr>
  <p:transition spd="slow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3657600"/>
            <a:ext cx="3276600" cy="2209800"/>
          </a:xfrm>
          <a:prstGeom prst="wedgeRoundRectCallout">
            <a:avLst>
              <a:gd name="adj1" fmla="val -64424"/>
              <a:gd name="adj2" fmla="val -1283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branch of Islam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what country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they the majority?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6267"/>
      </p:ext>
    </p:extLst>
  </p:cSld>
  <p:clrMapOvr>
    <a:masterClrMapping/>
  </p:clrMapOvr>
  <p:transition spd="slow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" y="99350"/>
            <a:ext cx="6138672" cy="6544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324600" y="685800"/>
            <a:ext cx="2743200" cy="2895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the balance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among different 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groups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Egypt?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Turkey?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Iran?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Yemen?</a:t>
            </a:r>
          </a:p>
        </p:txBody>
      </p:sp>
    </p:spTree>
    <p:extLst>
      <p:ext uri="{BB962C8B-B14F-4D97-AF65-F5344CB8AC3E}">
        <p14:creationId xmlns:p14="http://schemas.microsoft.com/office/powerpoint/2010/main" val="3840897988"/>
      </p:ext>
    </p:extLst>
  </p:cSld>
  <p:clrMapOvr>
    <a:masterClrMapping/>
  </p:clrMapOvr>
  <p:transition spd="slow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" y="99350"/>
            <a:ext cx="6138672" cy="6544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324600" y="685800"/>
            <a:ext cx="2743200" cy="2895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the balance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among different 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groups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Egypt?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Turkey?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Iran?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Yemen?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5078392"/>
            <a:ext cx="3124200" cy="1665624"/>
          </a:xfrm>
          <a:prstGeom prst="wedgeRoundRectCallout">
            <a:avLst>
              <a:gd name="adj1" fmla="val 50053"/>
              <a:gd name="adj2" fmla="val -9883"/>
              <a:gd name="adj3" fmla="val 16667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difficult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generalizations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relationships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different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Islamic groups?</a:t>
            </a:r>
          </a:p>
        </p:txBody>
      </p:sp>
    </p:spTree>
    <p:extLst>
      <p:ext uri="{BB962C8B-B14F-4D97-AF65-F5344CB8AC3E}">
        <p14:creationId xmlns:p14="http://schemas.microsoft.com/office/powerpoint/2010/main" val="1316272324"/>
      </p:ext>
    </p:extLst>
  </p:cSld>
  <p:clrMapOvr>
    <a:masterClrMapping/>
  </p:clrMapOvr>
  <p:transition spd="slow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1" y="1981200"/>
            <a:ext cx="5334000" cy="22860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map shows only Southwest Asia.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Within a century after Muhammad, 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far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west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had Islam spread?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far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east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had Islam spread?</a:t>
            </a:r>
          </a:p>
        </p:txBody>
      </p:sp>
    </p:spTree>
    <p:extLst>
      <p:ext uri="{BB962C8B-B14F-4D97-AF65-F5344CB8AC3E}">
        <p14:creationId xmlns:p14="http://schemas.microsoft.com/office/powerpoint/2010/main" val="3253675865"/>
      </p:ext>
    </p:extLst>
  </p:cSld>
  <p:clrMapOvr>
    <a:masterClrMapping/>
  </p:clrMapOvr>
  <p:transition spd="slow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91200" y="2819400"/>
            <a:ext cx="3124200" cy="3048000"/>
          </a:xfrm>
          <a:prstGeom prst="wedgeRoundRectCallout">
            <a:avLst>
              <a:gd name="adj1" fmla="val -93938"/>
              <a:gd name="adj2" fmla="val -371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five centuries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after Muhammad,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traders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controlled the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main resource,</a:t>
            </a:r>
          </a:p>
          <a:p>
            <a:pPr algn="ctr"/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1200" y="1905000"/>
            <a:ext cx="3200400" cy="4419600"/>
          </a:xfrm>
          <a:prstGeom prst="wedgeRoundRectCallout">
            <a:avLst>
              <a:gd name="adj1" fmla="val -158597"/>
              <a:gd name="adj2" fmla="val 66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names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two bodies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water?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were they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strategically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Middle Ages?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controlled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travel at that time?</a:t>
            </a:r>
          </a:p>
        </p:txBody>
      </p:sp>
    </p:spTree>
    <p:extLst>
      <p:ext uri="{BB962C8B-B14F-4D97-AF65-F5344CB8AC3E}">
        <p14:creationId xmlns:p14="http://schemas.microsoft.com/office/powerpoint/2010/main" val="778066842"/>
      </p:ext>
    </p:extLst>
  </p:cSld>
  <p:clrMapOvr>
    <a:masterClrMapping/>
  </p:clrMapOvr>
  <p:transition spd="slow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95800" y="533400"/>
            <a:ext cx="4419600" cy="2514600"/>
          </a:xfrm>
          <a:prstGeom prst="wedgeRoundRectCallout">
            <a:avLst>
              <a:gd name="adj1" fmla="val -68845"/>
              <a:gd name="adj2" fmla="val 168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city grew to become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was probably the largest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richest city in the world?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its location?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276600" y="2072640"/>
            <a:ext cx="304800" cy="304800"/>
          </a:xfrm>
          <a:prstGeom prst="star5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0402"/>
      </p:ext>
    </p:extLst>
  </p:cSld>
  <p:clrMapOvr>
    <a:masterClrMapping/>
  </p:clrMapOvr>
  <p:transition spd="slow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95600" y="1676400"/>
            <a:ext cx="5715000" cy="3067542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Describe at least four things that happened 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to change the balance of power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after 1500 CE.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What region gained by these changes?</a:t>
            </a:r>
          </a:p>
          <a:p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What region lost?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85125"/>
      </p:ext>
    </p:extLst>
  </p:cSld>
  <p:clrMapOvr>
    <a:masterClrMapping/>
  </p:clrMapOvr>
  <p:transition spd="slow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715000" y="3880664"/>
            <a:ext cx="3297936" cy="1524000"/>
          </a:xfrm>
          <a:prstGeom prst="wedgeRoundRectCallout">
            <a:avLst>
              <a:gd name="adj1" fmla="val -92219"/>
              <a:gd name="adj2" fmla="val -632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resource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</p:txBody>
      </p:sp>
    </p:spTree>
    <p:extLst>
      <p:ext uri="{BB962C8B-B14F-4D97-AF65-F5344CB8AC3E}">
        <p14:creationId xmlns:p14="http://schemas.microsoft.com/office/powerpoint/2010/main" val="1200663441"/>
      </p:ext>
    </p:extLst>
  </p:cSld>
  <p:clrMapOvr>
    <a:masterClrMapping/>
  </p:clrMapOvr>
  <p:transition spd="slow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715000" y="3880664"/>
            <a:ext cx="3297936" cy="1524000"/>
          </a:xfrm>
          <a:prstGeom prst="wedgeRoundRectCallout">
            <a:avLst>
              <a:gd name="adj1" fmla="val -92219"/>
              <a:gd name="adj2" fmla="val -632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resource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5400" y="5229994"/>
            <a:ext cx="3200400" cy="1323206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Roughly what fraction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world oil reserves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in Southwest Asia?</a:t>
            </a:r>
          </a:p>
        </p:txBody>
      </p:sp>
    </p:spTree>
    <p:extLst>
      <p:ext uri="{BB962C8B-B14F-4D97-AF65-F5344CB8AC3E}">
        <p14:creationId xmlns:p14="http://schemas.microsoft.com/office/powerpoint/2010/main" val="3443202281"/>
      </p:ext>
    </p:extLst>
  </p:cSld>
  <p:clrMapOvr>
    <a:masterClrMapping/>
  </p:clrMapOvr>
  <p:transition spd="slow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34200" y="1905000"/>
            <a:ext cx="1905000" cy="2209800"/>
          </a:xfrm>
          <a:prstGeom prst="roundRect">
            <a:avLst>
              <a:gd name="adj" fmla="val 90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Do Sunni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or Shi’a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Muslims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control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more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the oil?</a:t>
            </a:r>
          </a:p>
        </p:txBody>
      </p:sp>
    </p:spTree>
    <p:extLst>
      <p:ext uri="{BB962C8B-B14F-4D97-AF65-F5344CB8AC3E}">
        <p14:creationId xmlns:p14="http://schemas.microsoft.com/office/powerpoint/2010/main" val="32643535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1002801"/>
            <a:ext cx="5413634" cy="10545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clue to understanding SW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idea of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624840" y="1981200"/>
            <a:ext cx="5562600" cy="1863525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something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 nature provides in a place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3258"/>
      </p:ext>
    </p:extLst>
  </p:cSld>
  <p:clrMapOvr>
    <a:masterClrMapping/>
  </p:clrMapOvr>
  <p:transition spd="slow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34200" y="2743200"/>
            <a:ext cx="1905000" cy="22098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How were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established?</a:t>
            </a:r>
          </a:p>
        </p:txBody>
      </p:sp>
    </p:spTree>
    <p:extLst>
      <p:ext uri="{BB962C8B-B14F-4D97-AF65-F5344CB8AC3E}">
        <p14:creationId xmlns:p14="http://schemas.microsoft.com/office/powerpoint/2010/main" val="2418290666"/>
      </p:ext>
    </p:extLst>
  </p:cSld>
  <p:clrMapOvr>
    <a:masterClrMapping/>
  </p:clrMapOvr>
  <p:transition spd="slow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96"/>
            <a:ext cx="6138671" cy="66718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34200" y="3733800"/>
            <a:ext cx="1905000" cy="24384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Which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large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oil fields?</a:t>
            </a:r>
          </a:p>
        </p:txBody>
      </p:sp>
    </p:spTree>
    <p:extLst>
      <p:ext uri="{BB962C8B-B14F-4D97-AF65-F5344CB8AC3E}">
        <p14:creationId xmlns:p14="http://schemas.microsoft.com/office/powerpoint/2010/main" val="2361101364"/>
      </p:ext>
    </p:extLst>
  </p:cSld>
  <p:clrMapOvr>
    <a:masterClrMapping/>
  </p:clrMapOvr>
  <p:transition spd="slow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53746" y="2277801"/>
            <a:ext cx="2414053" cy="30861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Were borders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carefully drawn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to separate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different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branches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Islam?</a:t>
            </a:r>
          </a:p>
          <a:p>
            <a:pPr algn="ctr"/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299976301"/>
      </p:ext>
    </p:extLst>
  </p:cSld>
  <p:clrMapOvr>
    <a:masterClrMapping/>
  </p:clrMapOvr>
  <p:transition spd="slow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34200" y="533400"/>
            <a:ext cx="1905000" cy="24384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What group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shown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by the red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squares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</p:txBody>
      </p:sp>
    </p:spTree>
    <p:extLst>
      <p:ext uri="{BB962C8B-B14F-4D97-AF65-F5344CB8AC3E}">
        <p14:creationId xmlns:p14="http://schemas.microsoft.com/office/powerpoint/2010/main" val="801323075"/>
      </p:ext>
    </p:extLst>
  </p:cSld>
  <p:clrMapOvr>
    <a:masterClrMapping/>
  </p:clrMapOvr>
  <p:transition spd="slow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8" y="89728"/>
            <a:ext cx="6133615" cy="66785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3886200"/>
            <a:ext cx="3200400" cy="2882071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How does comparing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of  these maps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this world region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so much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political unrest?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39254"/>
      </p:ext>
    </p:extLst>
  </p:cSld>
  <p:clrMapOvr>
    <a:masterClrMapping/>
  </p:clrMapOvr>
  <p:transition spd="slow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8" y="89728"/>
            <a:ext cx="6133615" cy="66785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3886200"/>
            <a:ext cx="3200400" cy="2882071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How does comparing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of  these maps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this world region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so much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political unrest?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041" y="4012583"/>
            <a:ext cx="2929359" cy="2616818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What is the role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oil resources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might be playing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help support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undemocratic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governments?</a:t>
            </a:r>
            <a:endParaRPr lang="en-US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9651"/>
      </p:ext>
    </p:extLst>
  </p:cSld>
  <p:clrMapOvr>
    <a:masterClrMapping/>
  </p:clrMapOvr>
  <p:transition spd="slow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514" y="914400"/>
            <a:ext cx="80772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Why do some people call Egypt “The Gift of the Nile?”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What were some of the laws in Hammurabi’s Code?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What products came from China and India in early trade?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How did camel trading help the spread of Islam?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What caused the split between Sunni and Shi’a Islam?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What led to the development of the Sykes-Picot map?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What is OPEC and why is it important?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What was the </a:t>
            </a:r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Arab Spring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why was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2507733828"/>
      </p:ext>
    </p:extLst>
  </p:cSld>
  <p:clrMapOvr>
    <a:masterClrMapping/>
  </p:clrMapOvr>
  <p:transition spd="slow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983214"/>
      </p:ext>
    </p:extLst>
  </p:cSld>
  <p:clrMapOvr>
    <a:masterClrMapping/>
  </p:clrMapOvr>
  <p:transition spd="slow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9000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30463127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1002801"/>
            <a:ext cx="5413634" cy="10545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clue to understanding SW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idea of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624840" y="1981200"/>
            <a:ext cx="5562600" cy="1863525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something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 nature provides in a place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3581400"/>
            <a:ext cx="5867400" cy="15879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People use resources to produce everything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that they eat, wear, buy, or use –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from wood chips to potato chips,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computer chips, and poker chips.</a:t>
            </a:r>
          </a:p>
        </p:txBody>
      </p:sp>
    </p:spTree>
    <p:extLst>
      <p:ext uri="{BB962C8B-B14F-4D97-AF65-F5344CB8AC3E}">
        <p14:creationId xmlns:p14="http://schemas.microsoft.com/office/powerpoint/2010/main" val="424379292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1002801"/>
            <a:ext cx="5413634" cy="10545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clue to understanding SW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idea of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624840" y="1981200"/>
            <a:ext cx="5562600" cy="1863525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something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 nature provides in a place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3581400"/>
            <a:ext cx="6629400" cy="20574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Resources are geographically important,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because different places have different resources.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05381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1002801"/>
            <a:ext cx="5413634" cy="10545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clue to understanding SW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idea of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624840" y="1981200"/>
            <a:ext cx="5562600" cy="1863525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something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 nature provides in a place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3581400"/>
            <a:ext cx="6629400" cy="20574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Resources are geographically important,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because different places have different resources.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Resources are also historically important,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because technology changes, and therefore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people used different resources at different times.</a:t>
            </a:r>
          </a:p>
        </p:txBody>
      </p:sp>
    </p:spTree>
    <p:extLst>
      <p:ext uri="{BB962C8B-B14F-4D97-AF65-F5344CB8AC3E}">
        <p14:creationId xmlns:p14="http://schemas.microsoft.com/office/powerpoint/2010/main" val="142555271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world were built.</a:t>
            </a:r>
          </a:p>
        </p:txBody>
      </p:sp>
    </p:spTree>
    <p:extLst>
      <p:ext uri="{BB962C8B-B14F-4D97-AF65-F5344CB8AC3E}">
        <p14:creationId xmlns:p14="http://schemas.microsoft.com/office/powerpoint/2010/main" val="31774264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world were built.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10200" y="4343400"/>
            <a:ext cx="3505200" cy="23241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 put this in perspective,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student activity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presentation called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“Ancient Cities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and Temperatures.”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8779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50136" y="3048000"/>
            <a:ext cx="3352800" cy="12831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city was located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end of a river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flowing through a desert.</a:t>
            </a:r>
          </a:p>
        </p:txBody>
      </p:sp>
    </p:spTree>
    <p:extLst>
      <p:ext uri="{BB962C8B-B14F-4D97-AF65-F5344CB8AC3E}">
        <p14:creationId xmlns:p14="http://schemas.microsoft.com/office/powerpoint/2010/main" val="122202193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04A0FB20-0773-445C-B53F-541EEF4DE561}"/>
              </a:ext>
            </a:extLst>
          </p:cNvPr>
          <p:cNvSpPr/>
          <p:nvPr/>
        </p:nvSpPr>
        <p:spPr>
          <a:xfrm>
            <a:off x="381000" y="3048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Southwest Asia.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5799C-5F32-4977-B24E-64634BBAB8C6}"/>
              </a:ext>
            </a:extLst>
          </p:cNvPr>
          <p:cNvSpPr/>
          <p:nvPr/>
        </p:nvSpPr>
        <p:spPr>
          <a:xfrm>
            <a:off x="7620000" y="28956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8BC68-5B2F-4829-B9A6-36835A057E2A}"/>
              </a:ext>
            </a:extLst>
          </p:cNvPr>
          <p:cNvSpPr/>
          <p:nvPr/>
        </p:nvSpPr>
        <p:spPr>
          <a:xfrm>
            <a:off x="7543800" y="43434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79026086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50136" y="3048000"/>
            <a:ext cx="3352800" cy="1283199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city was located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end of a river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flowing through a desert.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18100" y="4199682"/>
            <a:ext cx="4194434" cy="693034"/>
          </a:xfrm>
          <a:prstGeom prst="roundRect">
            <a:avLst>
              <a:gd name="adj" fmla="val 9072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River water is a resource.</a:t>
            </a:r>
          </a:p>
        </p:txBody>
      </p:sp>
    </p:spTree>
    <p:extLst>
      <p:ext uri="{BB962C8B-B14F-4D97-AF65-F5344CB8AC3E}">
        <p14:creationId xmlns:p14="http://schemas.microsoft.com/office/powerpoint/2010/main" val="211521032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26336" y="3048000"/>
            <a:ext cx="3200400" cy="1975101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rivers help make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soil soft and fertile, good for growing food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(especially before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tractors were invented).</a:t>
            </a:r>
          </a:p>
        </p:txBody>
      </p:sp>
    </p:spTree>
    <p:extLst>
      <p:ext uri="{BB962C8B-B14F-4D97-AF65-F5344CB8AC3E}">
        <p14:creationId xmlns:p14="http://schemas.microsoft.com/office/powerpoint/2010/main" val="68752632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26336" y="3048000"/>
            <a:ext cx="3200400" cy="1975101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rivers help make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soil soft and fertile, good for growing food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(especially before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tractors were invented).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9400" y="4865708"/>
            <a:ext cx="4194434" cy="693034"/>
          </a:xfrm>
          <a:prstGeom prst="roundRect">
            <a:avLst>
              <a:gd name="adj" fmla="val 9072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Soft soil is a resource.</a:t>
            </a:r>
          </a:p>
        </p:txBody>
      </p:sp>
    </p:spTree>
    <p:extLst>
      <p:ext uri="{BB962C8B-B14F-4D97-AF65-F5344CB8AC3E}">
        <p14:creationId xmlns:p14="http://schemas.microsoft.com/office/powerpoint/2010/main" val="276744504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26336" y="3048000"/>
            <a:ext cx="3200400" cy="1975101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rivers help make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soil soft and fertile, good for growing food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(especially before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tractors were invented).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9800" y="4261725"/>
            <a:ext cx="4267200" cy="1681875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the surrounding desert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also a useful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was a kind of barrier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against enemy attack.</a:t>
            </a:r>
          </a:p>
        </p:txBody>
      </p:sp>
    </p:spTree>
    <p:extLst>
      <p:ext uri="{BB962C8B-B14F-4D97-AF65-F5344CB8AC3E}">
        <p14:creationId xmlns:p14="http://schemas.microsoft.com/office/powerpoint/2010/main" val="380194233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3411637"/>
            <a:ext cx="4245864" cy="1617563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Later, people learned how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take water out of the rivers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spread it out on their fields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help their crops grow better.</a:t>
            </a:r>
          </a:p>
        </p:txBody>
      </p:sp>
    </p:spTree>
    <p:extLst>
      <p:ext uri="{BB962C8B-B14F-4D97-AF65-F5344CB8AC3E}">
        <p14:creationId xmlns:p14="http://schemas.microsoft.com/office/powerpoint/2010/main" val="63110700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3411637"/>
            <a:ext cx="4245864" cy="1617563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Later, people learned how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take water out of the rivers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spread it out on their fields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help their crops grow better.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4303" y="2297575"/>
            <a:ext cx="3930396" cy="1576738"/>
          </a:xfrm>
          <a:prstGeom prst="roundRect">
            <a:avLst>
              <a:gd name="adj" fmla="val 90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That’s called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irrigation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It’s one of the key inventions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the ancient world.</a:t>
            </a:r>
          </a:p>
        </p:txBody>
      </p:sp>
    </p:spTree>
    <p:extLst>
      <p:ext uri="{BB962C8B-B14F-4D97-AF65-F5344CB8AC3E}">
        <p14:creationId xmlns:p14="http://schemas.microsoft.com/office/powerpoint/2010/main" val="291091148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775"/>
            <a:ext cx="6138672" cy="6705600"/>
          </a:xfrm>
          <a:prstGeom prst="rect">
            <a:avLst/>
          </a:prstGeom>
        </p:spPr>
      </p:pic>
      <p:sp>
        <p:nvSpPr>
          <p:cNvPr id="3" name="Diamond 2"/>
          <p:cNvSpPr/>
          <p:nvPr/>
        </p:nvSpPr>
        <p:spPr>
          <a:xfrm>
            <a:off x="2407920" y="143256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7432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2004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52600" y="6858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62200" y="3200400"/>
            <a:ext cx="4615000" cy="21336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the technology of irrigation,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settled all along the rivers,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they built many new cities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strategically important places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(often near river crossings).</a:t>
            </a:r>
          </a:p>
        </p:txBody>
      </p:sp>
    </p:spTree>
    <p:extLst>
      <p:ext uri="{BB962C8B-B14F-4D97-AF65-F5344CB8AC3E}">
        <p14:creationId xmlns:p14="http://schemas.microsoft.com/office/powerpoint/2010/main" val="390326441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775"/>
            <a:ext cx="6138672" cy="6705600"/>
          </a:xfrm>
          <a:prstGeom prst="rect">
            <a:avLst/>
          </a:prstGeom>
        </p:spPr>
      </p:pic>
      <p:sp>
        <p:nvSpPr>
          <p:cNvPr id="3" name="Diamond 2"/>
          <p:cNvSpPr/>
          <p:nvPr/>
        </p:nvSpPr>
        <p:spPr>
          <a:xfrm>
            <a:off x="2407920" y="143256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7432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2004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52600" y="6858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62200" y="3200400"/>
            <a:ext cx="4615000" cy="21336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the technology of irrigation,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settled all along the rivers,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they built many new cities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strategically important places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(often near river crossings).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47213" y="5105400"/>
            <a:ext cx="3750334" cy="990599"/>
          </a:xfrm>
          <a:prstGeom prst="roundRect">
            <a:avLst>
              <a:gd name="adj" fmla="val 9072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River-crossing places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 resource.</a:t>
            </a:r>
          </a:p>
        </p:txBody>
      </p:sp>
    </p:spTree>
    <p:extLst>
      <p:ext uri="{BB962C8B-B14F-4D97-AF65-F5344CB8AC3E}">
        <p14:creationId xmlns:p14="http://schemas.microsoft.com/office/powerpoint/2010/main" val="83260431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775"/>
            <a:ext cx="6138672" cy="6705600"/>
          </a:xfrm>
          <a:prstGeom prst="rect">
            <a:avLst/>
          </a:prstGeom>
        </p:spPr>
      </p:pic>
      <p:sp>
        <p:nvSpPr>
          <p:cNvPr id="3" name="Diamond 2"/>
          <p:cNvSpPr/>
          <p:nvPr/>
        </p:nvSpPr>
        <p:spPr>
          <a:xfrm>
            <a:off x="2407920" y="143256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7432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2004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52600" y="6858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62200" y="3200400"/>
            <a:ext cx="4615000" cy="21336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the technology of irrigation,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settled all along the rivers,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they built many new cities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strategically important places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(often near river crossings).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47213" y="5105400"/>
            <a:ext cx="3750334" cy="990599"/>
          </a:xfrm>
          <a:prstGeom prst="roundRect">
            <a:avLst>
              <a:gd name="adj" fmla="val 9072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River-crossing places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 resource.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10200" y="270510"/>
            <a:ext cx="3505200" cy="186309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 put this in perspective,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student activity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“Early Civilizations.”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7616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685799"/>
            <a:ext cx="3810000" cy="2362201"/>
          </a:xfrm>
          <a:prstGeom prst="wedgeRoundRectCallout">
            <a:avLst>
              <a:gd name="adj1" fmla="val -72000"/>
              <a:gd name="adj2" fmla="val 869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put this all in context,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look more closely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area is.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Tropic of Cancer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goes right through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 Asia.</a:t>
            </a:r>
          </a:p>
        </p:txBody>
      </p:sp>
    </p:spTree>
    <p:extLst>
      <p:ext uri="{BB962C8B-B14F-4D97-AF65-F5344CB8AC3E}">
        <p14:creationId xmlns:p14="http://schemas.microsoft.com/office/powerpoint/2010/main" val="7118606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657344" cy="203362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86400" y="304800"/>
            <a:ext cx="3581400" cy="2362200"/>
          </a:xfrm>
          <a:prstGeom prst="wedgeRoundRectCallout">
            <a:avLst>
              <a:gd name="adj1" fmla="val -5603"/>
              <a:gd name="adj2" fmla="val 1010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been called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“the crossroads of history.”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 is located where Asia, Africa, and Europe meet.)</a:t>
            </a:r>
          </a:p>
        </p:txBody>
      </p:sp>
    </p:spTree>
    <p:extLst>
      <p:ext uri="{BB962C8B-B14F-4D97-AF65-F5344CB8AC3E}">
        <p14:creationId xmlns:p14="http://schemas.microsoft.com/office/powerpoint/2010/main" val="108570900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24400" y="685799"/>
            <a:ext cx="3810000" cy="2362201"/>
          </a:xfrm>
          <a:prstGeom prst="wedgeRoundRectCallout">
            <a:avLst>
              <a:gd name="adj1" fmla="val -72000"/>
              <a:gd name="adj2" fmla="val 869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put this all in context,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look more closely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area is.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Tropic of Cancer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goes right through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 Asia.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0" y="2913925"/>
            <a:ext cx="2819400" cy="1505675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good reasons,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deserts tend to form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near the Tropic lines. </a:t>
            </a:r>
          </a:p>
        </p:txBody>
      </p:sp>
    </p:spTree>
    <p:extLst>
      <p:ext uri="{BB962C8B-B14F-4D97-AF65-F5344CB8AC3E}">
        <p14:creationId xmlns:p14="http://schemas.microsoft.com/office/powerpoint/2010/main" val="288688682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24400" y="685799"/>
            <a:ext cx="3810000" cy="2362201"/>
          </a:xfrm>
          <a:prstGeom prst="wedgeRoundRectCallout">
            <a:avLst>
              <a:gd name="adj1" fmla="val -72000"/>
              <a:gd name="adj2" fmla="val 869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put this all in context,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look more closely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area is.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Tropic of Cancer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goes right through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 Asia.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2913925"/>
            <a:ext cx="2819400" cy="1505675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good reasons,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deserts tend to form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near the Tropic lines.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4191000"/>
            <a:ext cx="3505200" cy="23622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student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“What Makes Deserts”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“Ecoregions of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58590310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19400" y="3009900"/>
            <a:ext cx="3276600" cy="1562100"/>
          </a:xfrm>
          <a:prstGeom prst="wedgeRoundRectCallout">
            <a:avLst>
              <a:gd name="adj1" fmla="val -67202"/>
              <a:gd name="adj2" fmla="val -166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It rains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both north and south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desert area.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819400" y="3005666"/>
            <a:ext cx="3276600" cy="1566334"/>
          </a:xfrm>
          <a:prstGeom prst="wedgeRoundRectCallout">
            <a:avLst>
              <a:gd name="adj1" fmla="val -69011"/>
              <a:gd name="adj2" fmla="val 1449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weather is rainier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north and south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desert area.</a:t>
            </a:r>
          </a:p>
        </p:txBody>
      </p:sp>
    </p:spTree>
    <p:extLst>
      <p:ext uri="{BB962C8B-B14F-4D97-AF65-F5344CB8AC3E}">
        <p14:creationId xmlns:p14="http://schemas.microsoft.com/office/powerpoint/2010/main" val="381536435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60280" y="3581400"/>
            <a:ext cx="2797920" cy="2209800"/>
          </a:xfrm>
          <a:prstGeom prst="wedgeRoundRectCallout">
            <a:avLst>
              <a:gd name="adj1" fmla="val -97973"/>
              <a:gd name="adj2" fmla="val -104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87084"/>
              <a:gd name="adj2" fmla="val -137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164041"/>
              <a:gd name="adj2" fmla="val 671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high mountains.</a:t>
            </a:r>
          </a:p>
        </p:txBody>
      </p:sp>
    </p:spTree>
    <p:extLst>
      <p:ext uri="{BB962C8B-B14F-4D97-AF65-F5344CB8AC3E}">
        <p14:creationId xmlns:p14="http://schemas.microsoft.com/office/powerpoint/2010/main" val="432589339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60280" y="3581400"/>
            <a:ext cx="2797920" cy="2209800"/>
          </a:xfrm>
          <a:prstGeom prst="wedgeRoundRectCallout">
            <a:avLst>
              <a:gd name="adj1" fmla="val -97973"/>
              <a:gd name="adj2" fmla="val -104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87084"/>
              <a:gd name="adj2" fmla="val -137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164041"/>
              <a:gd name="adj2" fmla="val 671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high mountains.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2819400"/>
            <a:ext cx="3505200" cy="20574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South America unit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has more information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the climate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effects of elevation.</a:t>
            </a:r>
          </a:p>
        </p:txBody>
      </p:sp>
    </p:spTree>
    <p:extLst>
      <p:ext uri="{BB962C8B-B14F-4D97-AF65-F5344CB8AC3E}">
        <p14:creationId xmlns:p14="http://schemas.microsoft.com/office/powerpoint/2010/main" val="3257746026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660280" y="3581400"/>
            <a:ext cx="2569320" cy="1981200"/>
          </a:xfrm>
          <a:prstGeom prst="wedgeRoundRectCallout">
            <a:avLst>
              <a:gd name="adj1" fmla="val -148347"/>
              <a:gd name="adj2" fmla="val -174933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660280" y="3581400"/>
            <a:ext cx="2569320" cy="1981200"/>
          </a:xfrm>
          <a:prstGeom prst="wedgeRoundRectCallout">
            <a:avLst>
              <a:gd name="adj1" fmla="val -173936"/>
              <a:gd name="adj2" fmla="val 7496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rivers start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rainy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then flow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across the desert.</a:t>
            </a:r>
          </a:p>
        </p:txBody>
      </p:sp>
    </p:spTree>
    <p:extLst>
      <p:ext uri="{BB962C8B-B14F-4D97-AF65-F5344CB8AC3E}">
        <p14:creationId xmlns:p14="http://schemas.microsoft.com/office/powerpoint/2010/main" val="1300293765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62200" y="3047999"/>
            <a:ext cx="1828800" cy="2133601"/>
          </a:xfrm>
          <a:prstGeom prst="wedgeRoundRectCallout">
            <a:avLst>
              <a:gd name="adj1" fmla="val -4586"/>
              <a:gd name="adj2" fmla="val -92473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09800" y="2895600"/>
            <a:ext cx="3481791" cy="2286000"/>
          </a:xfrm>
          <a:prstGeom prst="wedgeRoundRectCallout">
            <a:avLst>
              <a:gd name="adj1" fmla="val -76243"/>
              <a:gd name="adj2" fmla="val -45546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two river systems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different, however.</a:t>
            </a:r>
          </a:p>
          <a:p>
            <a:pPr algn="ctr"/>
            <a:endParaRPr lang="en-US" sz="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difference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occurs because of</a:t>
            </a:r>
          </a:p>
          <a:p>
            <a:pPr algn="ctr"/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rain falls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around them.</a:t>
            </a:r>
          </a:p>
        </p:txBody>
      </p:sp>
    </p:spTree>
    <p:extLst>
      <p:ext uri="{BB962C8B-B14F-4D97-AF65-F5344CB8AC3E}">
        <p14:creationId xmlns:p14="http://schemas.microsoft.com/office/powerpoint/2010/main" val="157087887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59001" y="4061749"/>
            <a:ext cx="2751667" cy="1805651"/>
          </a:xfrm>
          <a:prstGeom prst="wedgeRoundRectCallout">
            <a:avLst>
              <a:gd name="adj1" fmla="val -105106"/>
              <a:gd name="adj2" fmla="val 387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944533" y="3962400"/>
            <a:ext cx="3123446" cy="2590800"/>
          </a:xfrm>
          <a:prstGeom prst="wedgeRoundRectCallout">
            <a:avLst>
              <a:gd name="adj1" fmla="val -129149"/>
              <a:gd name="adj2" fmla="val 367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moves northward.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brings rain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</p:spTree>
    <p:extLst>
      <p:ext uri="{BB962C8B-B14F-4D97-AF65-F5344CB8AC3E}">
        <p14:creationId xmlns:p14="http://schemas.microsoft.com/office/powerpoint/2010/main" val="112704187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457200"/>
            <a:ext cx="3124200" cy="1402080"/>
          </a:xfrm>
          <a:prstGeom prst="wedgeRoundRectCallout">
            <a:avLst>
              <a:gd name="adj1" fmla="val -55394"/>
              <a:gd name="adj2" fmla="val 10916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Nile River floods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after the summer rains.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59001" y="4061749"/>
            <a:ext cx="2751667" cy="1805651"/>
          </a:xfrm>
          <a:prstGeom prst="wedgeRoundRectCallout">
            <a:avLst>
              <a:gd name="adj1" fmla="val -105106"/>
              <a:gd name="adj2" fmla="val 387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944533" y="3962400"/>
            <a:ext cx="3123446" cy="2590800"/>
          </a:xfrm>
          <a:prstGeom prst="wedgeRoundRectCallout">
            <a:avLst>
              <a:gd name="adj1" fmla="val -129149"/>
              <a:gd name="adj2" fmla="val 367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moves northward.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brings rain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</p:spTree>
    <p:extLst>
      <p:ext uri="{BB962C8B-B14F-4D97-AF65-F5344CB8AC3E}">
        <p14:creationId xmlns:p14="http://schemas.microsoft.com/office/powerpoint/2010/main" val="299948889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457200"/>
            <a:ext cx="3124200" cy="1402080"/>
          </a:xfrm>
          <a:prstGeom prst="wedgeRoundRectCallout">
            <a:avLst>
              <a:gd name="adj1" fmla="val -55394"/>
              <a:gd name="adj2" fmla="val 10916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Nile River floods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after the summer rains.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59001" y="4061749"/>
            <a:ext cx="2751667" cy="1805651"/>
          </a:xfrm>
          <a:prstGeom prst="wedgeRoundRectCallout">
            <a:avLst>
              <a:gd name="adj1" fmla="val -105106"/>
              <a:gd name="adj2" fmla="val 387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944533" y="3962400"/>
            <a:ext cx="3123446" cy="2590800"/>
          </a:xfrm>
          <a:prstGeom prst="wedgeRoundRectCallout">
            <a:avLst>
              <a:gd name="adj1" fmla="val -129149"/>
              <a:gd name="adj2" fmla="val 367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moves northward.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brings rain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0" y="609600"/>
            <a:ext cx="3505200" cy="22860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Africa unit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has more information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some activities about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Equatorial Rainy Belt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its seasonal movement.</a:t>
            </a:r>
          </a:p>
        </p:txBody>
      </p:sp>
    </p:spTree>
    <p:extLst>
      <p:ext uri="{BB962C8B-B14F-4D97-AF65-F5344CB8AC3E}">
        <p14:creationId xmlns:p14="http://schemas.microsoft.com/office/powerpoint/2010/main" val="6614520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257800" y="228600"/>
            <a:ext cx="3505200" cy="1981200"/>
          </a:xfrm>
          <a:prstGeom prst="wedgeRoundRectCallout">
            <a:avLst>
              <a:gd name="adj1" fmla="val -107116"/>
              <a:gd name="adj2" fmla="val 269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very important area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an arc-shaped blob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some people call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Fertile Crescent. </a:t>
            </a:r>
          </a:p>
        </p:txBody>
      </p:sp>
    </p:spTree>
    <p:extLst>
      <p:ext uri="{BB962C8B-B14F-4D97-AF65-F5344CB8AC3E}">
        <p14:creationId xmlns:p14="http://schemas.microsoft.com/office/powerpoint/2010/main" val="140240921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748705"/>
            <a:ext cx="2514600" cy="3125585"/>
          </a:xfrm>
          <a:prstGeom prst="wedgeRoundRectCallout">
            <a:avLst>
              <a:gd name="adj1" fmla="val -126300"/>
              <a:gd name="adj2" fmla="val -81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34000" y="381000"/>
            <a:ext cx="3581400" cy="3657600"/>
          </a:xfrm>
          <a:prstGeom prst="wedgeRoundRectCallout">
            <a:avLst>
              <a:gd name="adj1" fmla="val -140887"/>
              <a:gd name="adj2" fmla="val -397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Rainy Belt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Tropical desert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a little farther south.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that happens,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mid-latitude storms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bring rain and snow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highlands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Anatolia and Persia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(now called Turkey and Iran).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2667" y="2125123"/>
            <a:ext cx="351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5872" y="685800"/>
            <a:ext cx="4876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6790888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71800" y="3505199"/>
            <a:ext cx="3352800" cy="2819401"/>
          </a:xfrm>
          <a:prstGeom prst="wedgeRoundRectCallout">
            <a:avLst>
              <a:gd name="adj1" fmla="val -24521"/>
              <a:gd name="adj2" fmla="val -83752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two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Mesopotamia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Tigris and Euphrates)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usually make floods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snow melts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early spring.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a good time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start growing food.</a:t>
            </a:r>
          </a:p>
        </p:txBody>
      </p:sp>
    </p:spTree>
    <p:extLst>
      <p:ext uri="{BB962C8B-B14F-4D97-AF65-F5344CB8AC3E}">
        <p14:creationId xmlns:p14="http://schemas.microsoft.com/office/powerpoint/2010/main" val="206495198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67401" y="999067"/>
            <a:ext cx="2286000" cy="1820333"/>
          </a:xfrm>
          <a:prstGeom prst="wedgeRoundRectCallout">
            <a:avLst>
              <a:gd name="adj1" fmla="val -148807"/>
              <a:gd name="adj2" fmla="val 156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populations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grew larger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area.</a:t>
            </a:r>
          </a:p>
        </p:txBody>
      </p:sp>
      <p:sp>
        <p:nvSpPr>
          <p:cNvPr id="5" name="Diamond 4"/>
          <p:cNvSpPr/>
          <p:nvPr/>
        </p:nvSpPr>
        <p:spPr>
          <a:xfrm>
            <a:off x="2743200" y="1756833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05600" y="4191000"/>
            <a:ext cx="2340866" cy="2130708"/>
          </a:xfrm>
          <a:prstGeom prst="roundRect">
            <a:avLst>
              <a:gd name="adj" fmla="val 9072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stars, squares,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triangles, and x’s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the main cities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different times.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check this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clickable map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Southwest Asia.</a:t>
            </a:r>
          </a:p>
        </p:txBody>
      </p:sp>
    </p:spTree>
    <p:extLst>
      <p:ext uri="{BB962C8B-B14F-4D97-AF65-F5344CB8AC3E}">
        <p14:creationId xmlns:p14="http://schemas.microsoft.com/office/powerpoint/2010/main" val="467877123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2722"/>
              <a:gd name="adj2" fmla="val -200021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49283"/>
              <a:gd name="adj2" fmla="val -157221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8753"/>
              <a:gd name="adj2" fmla="val -17437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4114800"/>
            <a:ext cx="4538133" cy="2514600"/>
          </a:xfrm>
          <a:prstGeom prst="wedgeRoundRectCallout">
            <a:avLst>
              <a:gd name="adj1" fmla="val -65344"/>
              <a:gd name="adj2" fmla="val -116678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to build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all-weather sea-going ships.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built new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good places for ports.</a:t>
            </a:r>
          </a:p>
        </p:txBody>
      </p:sp>
    </p:spTree>
    <p:extLst>
      <p:ext uri="{BB962C8B-B14F-4D97-AF65-F5344CB8AC3E}">
        <p14:creationId xmlns:p14="http://schemas.microsoft.com/office/powerpoint/2010/main" val="2875987657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2722"/>
              <a:gd name="adj2" fmla="val -200021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49283"/>
              <a:gd name="adj2" fmla="val -157221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8753"/>
              <a:gd name="adj2" fmla="val -17437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shore.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4114800"/>
            <a:ext cx="4538133" cy="2514600"/>
          </a:xfrm>
          <a:prstGeom prst="wedgeRoundRectCallout">
            <a:avLst>
              <a:gd name="adj1" fmla="val -65344"/>
              <a:gd name="adj2" fmla="val -116678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had learned to build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all-weather sea-going ships.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built new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good places for ports.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9798" y="5810674"/>
            <a:ext cx="2677747" cy="929651"/>
          </a:xfrm>
          <a:prstGeom prst="roundRect">
            <a:avLst>
              <a:gd name="adj" fmla="val 9072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safe harbor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resource.</a:t>
            </a:r>
          </a:p>
        </p:txBody>
      </p:sp>
    </p:spTree>
    <p:extLst>
      <p:ext uri="{BB962C8B-B14F-4D97-AF65-F5344CB8AC3E}">
        <p14:creationId xmlns:p14="http://schemas.microsoft.com/office/powerpoint/2010/main" val="507385161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066800"/>
            <a:ext cx="7751066" cy="4492908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flooding rivers, easy-to-work soil,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irrigation technology, and the surrounding desert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helped farmers grow a lot of food in these two areas.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One farm worker could feed many people.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gave other people time to do other jobs –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trade, government, science, education, religion. 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no accident that astronomy, mathematics, writing,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legal systems, and several major religions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developed in these two fairly small areas.</a:t>
            </a:r>
          </a:p>
        </p:txBody>
      </p:sp>
    </p:spTree>
    <p:extLst>
      <p:ext uri="{BB962C8B-B14F-4D97-AF65-F5344CB8AC3E}">
        <p14:creationId xmlns:p14="http://schemas.microsoft.com/office/powerpoint/2010/main" val="3547119807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3996266"/>
            <a:ext cx="3124200" cy="2328334"/>
          </a:xfrm>
          <a:prstGeom prst="wedgeRoundRectCallout">
            <a:avLst>
              <a:gd name="adj1" fmla="val 47917"/>
              <a:gd name="adj2" fmla="val -1367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example,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4000 years ago,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Babylonian king named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Hammurabi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one of the first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sets of written laws.</a:t>
            </a:r>
          </a:p>
        </p:txBody>
      </p:sp>
    </p:spTree>
    <p:extLst>
      <p:ext uri="{BB962C8B-B14F-4D97-AF65-F5344CB8AC3E}">
        <p14:creationId xmlns:p14="http://schemas.microsoft.com/office/powerpoint/2010/main" val="59166968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2777065"/>
            <a:ext cx="2971800" cy="2438401"/>
          </a:xfrm>
          <a:prstGeom prst="wedgeRoundRectCallout">
            <a:avLst>
              <a:gd name="adj1" fmla="val -110523"/>
              <a:gd name="adj2" fmla="val -742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Another example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same time: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religion called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Zoroastrianism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in the hills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western Iran.</a:t>
            </a:r>
          </a:p>
        </p:txBody>
      </p:sp>
    </p:spTree>
    <p:extLst>
      <p:ext uri="{BB962C8B-B14F-4D97-AF65-F5344CB8AC3E}">
        <p14:creationId xmlns:p14="http://schemas.microsoft.com/office/powerpoint/2010/main" val="2531107869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200400" y="3200400"/>
            <a:ext cx="3810000" cy="2133600"/>
          </a:xfrm>
          <a:prstGeom prst="wedgeRoundRectCallout">
            <a:avLst>
              <a:gd name="adj1" fmla="val -97039"/>
              <a:gd name="adj2" fmla="val -830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1200 BCE,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according to the Bible,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man named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“Children of Israel,”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out of slavery in Egypt.</a:t>
            </a:r>
          </a:p>
        </p:txBody>
      </p:sp>
    </p:spTree>
    <p:extLst>
      <p:ext uri="{BB962C8B-B14F-4D97-AF65-F5344CB8AC3E}">
        <p14:creationId xmlns:p14="http://schemas.microsoft.com/office/powerpoint/2010/main" val="2308448985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94200" y="304800"/>
            <a:ext cx="4064000" cy="2590799"/>
          </a:xfrm>
          <a:prstGeom prst="wedgeRoundRectCallout">
            <a:avLst>
              <a:gd name="adj1" fmla="val -109279"/>
              <a:gd name="adj2" fmla="val 263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people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(also called the Jews)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settled in the land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of the Jordan River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(this area had many names </a:t>
            </a:r>
            <a:b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throughout its long history –</a:t>
            </a:r>
            <a:b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including 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Retenu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Canaan, Philistia,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Samaria, Judea, Palestine, Israel).</a:t>
            </a:r>
          </a:p>
        </p:txBody>
      </p:sp>
    </p:spTree>
    <p:extLst>
      <p:ext uri="{BB962C8B-B14F-4D97-AF65-F5344CB8AC3E}">
        <p14:creationId xmlns:p14="http://schemas.microsoft.com/office/powerpoint/2010/main" val="28610440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57800" y="228600"/>
            <a:ext cx="3505200" cy="1981200"/>
          </a:xfrm>
          <a:prstGeom prst="wedgeRoundRectCallout">
            <a:avLst>
              <a:gd name="adj1" fmla="val -107116"/>
              <a:gd name="adj2" fmla="val 269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very important area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an arc-shaped blob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some people call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Fertile Crescent.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2057400"/>
            <a:ext cx="3276600" cy="36576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an odd name,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the area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doesn’t really look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 a crescent.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Moreover, much of it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not very fertile</a:t>
            </a:r>
          </a:p>
          <a:p>
            <a:pPr algn="ctr"/>
            <a:endParaRPr lang="en-US" sz="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(compared to, say,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American Corn Belt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the North China Plain).</a:t>
            </a:r>
          </a:p>
        </p:txBody>
      </p:sp>
    </p:spTree>
    <p:extLst>
      <p:ext uri="{BB962C8B-B14F-4D97-AF65-F5344CB8AC3E}">
        <p14:creationId xmlns:p14="http://schemas.microsoft.com/office/powerpoint/2010/main" val="1926250096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267200" y="2336799"/>
            <a:ext cx="3581399" cy="2133600"/>
          </a:xfrm>
          <a:prstGeom prst="wedgeRoundRectCallout">
            <a:avLst>
              <a:gd name="adj1" fmla="val -114459"/>
              <a:gd name="adj2" fmla="val -485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Christianity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started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that same small area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during the Roman Empire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(at the beginning of the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Common Era - CE). </a:t>
            </a:r>
          </a:p>
        </p:txBody>
      </p:sp>
    </p:spTree>
    <p:extLst>
      <p:ext uri="{BB962C8B-B14F-4D97-AF65-F5344CB8AC3E}">
        <p14:creationId xmlns:p14="http://schemas.microsoft.com/office/powerpoint/2010/main" val="3910122022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159" y="1182545"/>
            <a:ext cx="7052841" cy="4492908"/>
          </a:xfrm>
          <a:prstGeom prst="roundRect">
            <a:avLst>
              <a:gd name="adj" fmla="val 67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. . . . Zoroastrianism, Judaism, and Christianity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started in Southwest Asia, thousands of years ago.</a:t>
            </a:r>
          </a:p>
          <a:p>
            <a:pPr algn="ctr"/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Christianity spread to most of Europe, Russia,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Americas, Australia, and much of Africa.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Jews migrated to many places around the world,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now live mainly in urban areas.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Zoroastrianism also still exists,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although it has not grown as fast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spread as far as Christianity.</a:t>
            </a:r>
          </a:p>
        </p:txBody>
      </p:sp>
    </p:spTree>
    <p:extLst>
      <p:ext uri="{BB962C8B-B14F-4D97-AF65-F5344CB8AC3E}">
        <p14:creationId xmlns:p14="http://schemas.microsoft.com/office/powerpoint/2010/main" val="2221836296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159" y="1182545"/>
            <a:ext cx="7052841" cy="4492908"/>
          </a:xfrm>
          <a:prstGeom prst="roundRect">
            <a:avLst>
              <a:gd name="adj" fmla="val 70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. . . . Zoroastrianism, Judaism, and Christianity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started in Southwest Asia, thousands of years ago.</a:t>
            </a:r>
          </a:p>
          <a:p>
            <a:pPr algn="ctr"/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Christianity spread to most of Europe, Russia,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Americas, Australia, and much of Africa.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Jews migrated to many places around the world,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now live mainly in urban areas.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Zoroastrianism also still exists,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although it has not grown as fast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spread as far as Christianity.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67400" y="4038600"/>
            <a:ext cx="3048000" cy="22860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 clickable map,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some activities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the spread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major religions.</a:t>
            </a:r>
          </a:p>
        </p:txBody>
      </p:sp>
    </p:spTree>
    <p:extLst>
      <p:ext uri="{BB962C8B-B14F-4D97-AF65-F5344CB8AC3E}">
        <p14:creationId xmlns:p14="http://schemas.microsoft.com/office/powerpoint/2010/main" val="168179222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181600" y="2971800"/>
            <a:ext cx="3733799" cy="2286000"/>
          </a:xfrm>
          <a:prstGeom prst="wedgeRoundRectCallout">
            <a:avLst>
              <a:gd name="adj1" fmla="val -119152"/>
              <a:gd name="adj2" fmla="val -116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early 600s,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Prophet Muhammad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another religion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Southwest Asia,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called Islam.</a:t>
            </a:r>
          </a:p>
        </p:txBody>
      </p:sp>
    </p:spTree>
    <p:extLst>
      <p:ext uri="{BB962C8B-B14F-4D97-AF65-F5344CB8AC3E}">
        <p14:creationId xmlns:p14="http://schemas.microsoft.com/office/powerpoint/2010/main" val="3236110332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14394" y="1937794"/>
            <a:ext cx="3472405" cy="2246453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Islam soon split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two main groups.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three quarters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Sunni Muslims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(shown on this map).</a:t>
            </a:r>
          </a:p>
        </p:txBody>
      </p:sp>
    </p:spTree>
    <p:extLst>
      <p:ext uri="{BB962C8B-B14F-4D97-AF65-F5344CB8AC3E}">
        <p14:creationId xmlns:p14="http://schemas.microsoft.com/office/powerpoint/2010/main" val="2286497891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3657600"/>
            <a:ext cx="3276600" cy="2209800"/>
          </a:xfrm>
          <a:prstGeom prst="wedgeRoundRectCallout">
            <a:avLst>
              <a:gd name="adj1" fmla="val -64424"/>
              <a:gd name="adj2" fmla="val -1283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one-fifth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Shi’a Muslims.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Shi’ites are the majority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modern country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Iran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(ancient Persia).</a:t>
            </a:r>
          </a:p>
        </p:txBody>
      </p:sp>
    </p:spTree>
    <p:extLst>
      <p:ext uri="{BB962C8B-B14F-4D97-AF65-F5344CB8AC3E}">
        <p14:creationId xmlns:p14="http://schemas.microsoft.com/office/powerpoint/2010/main" val="1578855720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54453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93336" y="95974"/>
            <a:ext cx="4322064" cy="1123226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your map shows both groups,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see that they do not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always live in separate areas.</a:t>
            </a:r>
          </a:p>
        </p:txBody>
      </p:sp>
    </p:spTree>
    <p:extLst>
      <p:ext uri="{BB962C8B-B14F-4D97-AF65-F5344CB8AC3E}">
        <p14:creationId xmlns:p14="http://schemas.microsoft.com/office/powerpoint/2010/main" val="3655130623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54453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4495800"/>
            <a:ext cx="2336800" cy="1905000"/>
          </a:xfrm>
          <a:prstGeom prst="wedgeRoundRectCallout">
            <a:avLst>
              <a:gd name="adj1" fmla="val 84873"/>
              <a:gd name="adj2" fmla="val 101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example, countries like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Yemen have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numbers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both groups.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93336" y="95974"/>
            <a:ext cx="4322064" cy="1123226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your map shows both groups,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see that they do not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always live in separate areas.</a:t>
            </a:r>
          </a:p>
        </p:txBody>
      </p:sp>
    </p:spTree>
    <p:extLst>
      <p:ext uri="{BB962C8B-B14F-4D97-AF65-F5344CB8AC3E}">
        <p14:creationId xmlns:p14="http://schemas.microsoft.com/office/powerpoint/2010/main" val="3865193877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5445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0" y="2209800"/>
            <a:ext cx="5638800" cy="1905000"/>
          </a:xfrm>
          <a:prstGeom prst="roundRect">
            <a:avLst>
              <a:gd name="adj" fmla="val 90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the next few centuries,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Islamic traders spread their religion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throughout much of the known world -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west across North Africa to Spain,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east to India and Indonesia.</a:t>
            </a:r>
          </a:p>
        </p:txBody>
      </p:sp>
    </p:spTree>
    <p:extLst>
      <p:ext uri="{BB962C8B-B14F-4D97-AF65-F5344CB8AC3E}">
        <p14:creationId xmlns:p14="http://schemas.microsoft.com/office/powerpoint/2010/main" val="1456517979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5445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0" y="2209800"/>
            <a:ext cx="5638800" cy="1905000"/>
          </a:xfrm>
          <a:prstGeom prst="roundRect">
            <a:avLst>
              <a:gd name="adj" fmla="val 90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the next few centuries,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Islamic traders spread their religion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throughout much of the known world -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west across North Africa to Spain,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east to India and Indonesia.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0" y="3962400"/>
            <a:ext cx="3505200" cy="19812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several student activities,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supplementary maps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about the spread of Islam.</a:t>
            </a:r>
          </a:p>
        </p:txBody>
      </p:sp>
    </p:spTree>
    <p:extLst>
      <p:ext uri="{BB962C8B-B14F-4D97-AF65-F5344CB8AC3E}">
        <p14:creationId xmlns:p14="http://schemas.microsoft.com/office/powerpoint/2010/main" val="15643118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10200" y="800100"/>
            <a:ext cx="3429000" cy="1409700"/>
          </a:xfrm>
          <a:prstGeom prst="wedgeRoundRectCallout">
            <a:avLst>
              <a:gd name="adj1" fmla="val -115236"/>
              <a:gd name="adj2" fmla="val 279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Fertile Crescent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roughly the same size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latitude of Texas.</a:t>
            </a:r>
          </a:p>
        </p:txBody>
      </p:sp>
    </p:spTree>
    <p:extLst>
      <p:ext uri="{BB962C8B-B14F-4D97-AF65-F5344CB8AC3E}">
        <p14:creationId xmlns:p14="http://schemas.microsoft.com/office/powerpoint/2010/main" val="3897190400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54453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91200" y="2819400"/>
            <a:ext cx="3124200" cy="2743200"/>
          </a:xfrm>
          <a:prstGeom prst="wedgeRoundRectCallout">
            <a:avLst>
              <a:gd name="adj1" fmla="val -92456"/>
              <a:gd name="adj2" fmla="val -379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five centuries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after Muhammad,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traders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controlled the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main resource,</a:t>
            </a:r>
          </a:p>
          <a:p>
            <a:pPr algn="ctr"/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1981200"/>
            <a:ext cx="3200400" cy="3657600"/>
          </a:xfrm>
          <a:prstGeom prst="wedgeRoundRectCallout">
            <a:avLst>
              <a:gd name="adj1" fmla="val -141960"/>
              <a:gd name="adj2" fmla="val 269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six centuries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Muhammad,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Islamic caliphs (rulers)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complete control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 the Persian Gulf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 Red Sea.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waterways were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trade routes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Europe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China.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4366" y="2691825"/>
            <a:ext cx="4876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2892" y="4472650"/>
            <a:ext cx="510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2389732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95800" y="238760"/>
            <a:ext cx="4419600" cy="2199640"/>
          </a:xfrm>
          <a:prstGeom prst="wedgeRoundRectCallout">
            <a:avLst>
              <a:gd name="adj1" fmla="val -71726"/>
              <a:gd name="adj2" fmla="val 370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of a major trade route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the city of Baghdad.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grew to become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probably the largest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richest city in the world.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276600" y="2072640"/>
            <a:ext cx="304800" cy="304800"/>
          </a:xfrm>
          <a:prstGeom prst="star5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3610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95800" y="238760"/>
            <a:ext cx="4419600" cy="2199640"/>
          </a:xfrm>
          <a:prstGeom prst="wedgeRoundRectCallout">
            <a:avLst>
              <a:gd name="adj1" fmla="val -72250"/>
              <a:gd name="adj2" fmla="val 375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of a major trade route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the city of Baghdad.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grew to become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probably the largest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richest city in the world.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276600" y="2072640"/>
            <a:ext cx="304800" cy="304800"/>
          </a:xfrm>
          <a:prstGeom prst="star5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29200" y="4343400"/>
            <a:ext cx="3810000" cy="19050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are presentations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student activities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“Sailing the Arabian Sea”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“The Belitung Shipwreck.”</a:t>
            </a:r>
          </a:p>
        </p:txBody>
      </p:sp>
    </p:spTree>
    <p:extLst>
      <p:ext uri="{BB962C8B-B14F-4D97-AF65-F5344CB8AC3E}">
        <p14:creationId xmlns:p14="http://schemas.microsoft.com/office/powerpoint/2010/main" val="1992634706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762000"/>
            <a:ext cx="7620000" cy="38100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Then four important things happened: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1. The Islamic empire split into regional dynasties.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2. People invented better ships that could sail farther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3. Europeans got the magnetic compass from China.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and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4. The Islamic Moors were driven out of Spain in 1492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and no longer controlled the Strait of Gibraltar.</a:t>
            </a:r>
          </a:p>
          <a:p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do these ideas fit together?</a:t>
            </a:r>
          </a:p>
        </p:txBody>
      </p:sp>
    </p:spTree>
    <p:extLst>
      <p:ext uri="{BB962C8B-B14F-4D97-AF65-F5344CB8AC3E}">
        <p14:creationId xmlns:p14="http://schemas.microsoft.com/office/powerpoint/2010/main" val="4201838106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762000"/>
            <a:ext cx="7620000" cy="38100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Then four important things happened: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1. The Islamic empire split into regional dynasties.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2. People invented better ships that could sail farther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3. Europeans got the magnetic compass from China.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and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4. The Islamic Moors were driven out of Spain in 1492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and no longer controlled the Strait of Gibraltar.</a:t>
            </a:r>
          </a:p>
          <a:p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do these ideas fit together?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733800"/>
            <a:ext cx="7391400" cy="22860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Together, events 1 and 4 “set the stage”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inventions 2 and 3 made it possible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explorers like Vasco de Gama and Columbus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sail all the way around Africa to India and China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across the Atlantic Ocean to America.         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02747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2408500"/>
            <a:ext cx="7543800" cy="2209800"/>
          </a:xfrm>
          <a:prstGeom prst="roundRect">
            <a:avLst>
              <a:gd name="adj" fmla="val 907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Consequence:  The Red Sea and Persian Gulf were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no longer the most valuable trade routes in the world.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short, they were no longer uniquely valuable resources.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Southwest Asia started to lose wealth and power.</a:t>
            </a:r>
          </a:p>
        </p:txBody>
      </p:sp>
    </p:spTree>
    <p:extLst>
      <p:ext uri="{BB962C8B-B14F-4D97-AF65-F5344CB8AC3E}">
        <p14:creationId xmlns:p14="http://schemas.microsoft.com/office/powerpoint/2010/main" val="3537836979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752600"/>
            <a:ext cx="7543800" cy="22098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matters worse for Southwest Asia,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Industrial Revolution came next.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new factories relied on water power, coal, and iron ore.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Southwest Asia does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these resources.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35638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752600"/>
            <a:ext cx="7543800" cy="22098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matters worse for Southwest Asia,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Industrial Revolution came next.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new factories relied on water power, coal, and iron ore.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Southwest Asia does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these resources.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4343400"/>
            <a:ext cx="4114800" cy="19050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unit about Europe has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 presentation and activity about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Changing Technology of Iron.</a:t>
            </a:r>
          </a:p>
        </p:txBody>
      </p:sp>
    </p:spTree>
    <p:extLst>
      <p:ext uri="{BB962C8B-B14F-4D97-AF65-F5344CB8AC3E}">
        <p14:creationId xmlns:p14="http://schemas.microsoft.com/office/powerpoint/2010/main" val="1254504836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752600"/>
            <a:ext cx="7543800" cy="22098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matters worse for Southwest Asia,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Industrial Revolution came next.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new factories relied on water power, coal, and iron ore.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Southwest Asia does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these resources.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3733800"/>
            <a:ext cx="6705600" cy="22098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What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Southwest Asia have? 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a lot of people who used to work as traders,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some old cities that were falling into ruin,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a relatively small amount of good cropland.</a:t>
            </a:r>
          </a:p>
          <a:p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That’s a recipe for poverty!</a:t>
            </a:r>
          </a:p>
        </p:txBody>
      </p:sp>
    </p:spTree>
    <p:extLst>
      <p:ext uri="{BB962C8B-B14F-4D97-AF65-F5344CB8AC3E}">
        <p14:creationId xmlns:p14="http://schemas.microsoft.com/office/powerpoint/2010/main" val="2364634957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0" y="1295400"/>
            <a:ext cx="3297936" cy="15240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 people discovered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another key resource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- 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petroleum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- -</a:t>
            </a:r>
          </a:p>
        </p:txBody>
      </p:sp>
    </p:spTree>
    <p:extLst>
      <p:ext uri="{BB962C8B-B14F-4D97-AF65-F5344CB8AC3E}">
        <p14:creationId xmlns:p14="http://schemas.microsoft.com/office/powerpoint/2010/main" val="31415211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00600" y="2514600"/>
            <a:ext cx="2764536" cy="2529068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small region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some of the first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urban civilizations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world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starting more than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6000 years ago.</a:t>
            </a:r>
          </a:p>
        </p:txBody>
      </p:sp>
    </p:spTree>
    <p:extLst>
      <p:ext uri="{BB962C8B-B14F-4D97-AF65-F5344CB8AC3E}">
        <p14:creationId xmlns:p14="http://schemas.microsoft.com/office/powerpoint/2010/main" val="129773424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0" y="1295400"/>
            <a:ext cx="3297936" cy="15240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 people discovered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another key resource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- 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petroleum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- 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2666999"/>
            <a:ext cx="2764536" cy="15240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more than half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world’s oil.</a:t>
            </a:r>
          </a:p>
        </p:txBody>
      </p:sp>
    </p:spTree>
    <p:extLst>
      <p:ext uri="{BB962C8B-B14F-4D97-AF65-F5344CB8AC3E}">
        <p14:creationId xmlns:p14="http://schemas.microsoft.com/office/powerpoint/2010/main" val="3474246043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0" y="1295400"/>
            <a:ext cx="3297936" cy="15240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 people discovered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another key resource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- 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petroleum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- 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2666999"/>
            <a:ext cx="2764536" cy="15240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more than half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world’s oil.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62600" y="4343400"/>
            <a:ext cx="3429000" cy="19050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map activity about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“Oil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941921246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5029200"/>
            <a:ext cx="3200400" cy="12954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Oil is found where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both Sunni and Shi’a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Muslims live. </a:t>
            </a:r>
          </a:p>
        </p:txBody>
      </p:sp>
    </p:spTree>
    <p:extLst>
      <p:ext uri="{BB962C8B-B14F-4D97-AF65-F5344CB8AC3E}">
        <p14:creationId xmlns:p14="http://schemas.microsoft.com/office/powerpoint/2010/main" val="607341166"/>
      </p:ext>
    </p:extLst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05599" y="1066800"/>
            <a:ext cx="2317097" cy="36576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things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more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complicated,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drawn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European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colonial powers.</a:t>
            </a:r>
          </a:p>
        </p:txBody>
      </p:sp>
    </p:spTree>
    <p:extLst>
      <p:ext uri="{BB962C8B-B14F-4D97-AF65-F5344CB8AC3E}">
        <p14:creationId xmlns:p14="http://schemas.microsoft.com/office/powerpoint/2010/main" val="2973458697"/>
      </p:ext>
    </p:extLst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96"/>
            <a:ext cx="6138671" cy="66718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97998" y="1219200"/>
            <a:ext cx="2335077" cy="29337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made with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little concern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location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resources –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rivers, cropland, OR petroleum.</a:t>
            </a:r>
          </a:p>
        </p:txBody>
      </p:sp>
    </p:spTree>
    <p:extLst>
      <p:ext uri="{BB962C8B-B14F-4D97-AF65-F5344CB8AC3E}">
        <p14:creationId xmlns:p14="http://schemas.microsoft.com/office/powerpoint/2010/main" val="2871544858"/>
      </p:ext>
    </p:extLst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05600" y="2895599"/>
            <a:ext cx="2335076" cy="2695213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new borders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also did not pay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much attention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to the pattern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Sunni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Shi’a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populations.</a:t>
            </a:r>
          </a:p>
        </p:txBody>
      </p:sp>
    </p:spTree>
    <p:extLst>
      <p:ext uri="{BB962C8B-B14F-4D97-AF65-F5344CB8AC3E}">
        <p14:creationId xmlns:p14="http://schemas.microsoft.com/office/powerpoint/2010/main" val="1740369698"/>
      </p:ext>
    </p:extLst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05600" y="1828800"/>
            <a:ext cx="2335076" cy="37338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more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ignored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groups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people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own country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such as the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Kurds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04728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05600" y="1828800"/>
            <a:ext cx="2335076" cy="37338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more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ignored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groups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people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own country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such as the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Kurds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3581401"/>
            <a:ext cx="2057400" cy="2286000"/>
          </a:xfrm>
          <a:prstGeom prst="roundRect">
            <a:avLst>
              <a:gd name="adj" fmla="val 90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Today,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Kurds are scattered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six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different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countries.</a:t>
            </a:r>
          </a:p>
        </p:txBody>
      </p:sp>
    </p:spTree>
    <p:extLst>
      <p:ext uri="{BB962C8B-B14F-4D97-AF65-F5344CB8AC3E}">
        <p14:creationId xmlns:p14="http://schemas.microsoft.com/office/powerpoint/2010/main" val="2204206437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8" y="89728"/>
            <a:ext cx="6133615" cy="66785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3048000"/>
            <a:ext cx="4392476" cy="37338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we put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this onto one map -</a:t>
            </a:r>
          </a:p>
          <a:p>
            <a:pPr algn="ctr"/>
            <a:endParaRPr lang="en-US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formerly wealthy cities,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branches of Islam,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mismatched country borders,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Kurds, petroleum deposits, etc. -</a:t>
            </a:r>
          </a:p>
          <a:p>
            <a:pPr algn="ctr"/>
            <a:endParaRPr lang="en-US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helps us understand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this region now has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 much political unrest.</a:t>
            </a:r>
          </a:p>
        </p:txBody>
      </p:sp>
    </p:spTree>
    <p:extLst>
      <p:ext uri="{BB962C8B-B14F-4D97-AF65-F5344CB8AC3E}">
        <p14:creationId xmlns:p14="http://schemas.microsoft.com/office/powerpoint/2010/main" val="64458968"/>
      </p:ext>
    </p:extLst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158" y="1828800"/>
            <a:ext cx="7281442" cy="39624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these maps show, this part of the world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a very long and complicated history.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one result of that history: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region has many groups of people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were treated badly at various times in the past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think they deserve more than they have now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(e.g. Jews Samaritans Shi’ites Sunnis Palestinians Kurds etc. </a:t>
            </a:r>
            <a:r>
              <a:rPr lang="en-US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etc.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etc.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big complication in this region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simple fact that a high world price for oil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support undemocratic governments.</a:t>
            </a:r>
          </a:p>
        </p:txBody>
      </p:sp>
    </p:spTree>
    <p:extLst>
      <p:ext uri="{BB962C8B-B14F-4D97-AF65-F5344CB8AC3E}">
        <p14:creationId xmlns:p14="http://schemas.microsoft.com/office/powerpoint/2010/main" val="408073323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4200" y="175979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LEVANT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AKSUM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254" y="2353733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AKKAD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3189" y="17426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ASSYRIA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4620" y="2050421"/>
            <a:ext cx="108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BABYLON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44026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BYZANTIUM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03476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KUSH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413" y="47229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NUBIA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0832" y="1981198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PHOENICIA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3232" y="2206823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CANAAN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0832" y="594155"/>
            <a:ext cx="127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CAPPADOCIA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5253" y="1373088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MEDIA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5185" y="12192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TAURUS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415" y="7480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LYDIA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9436" y="2073586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ELAM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0709" y="11415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SCYTHIA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76800" y="3993265"/>
            <a:ext cx="3757663" cy="1767068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parts of this area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had different names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past.</a:t>
            </a:r>
          </a:p>
        </p:txBody>
      </p:sp>
    </p:spTree>
    <p:extLst>
      <p:ext uri="{BB962C8B-B14F-4D97-AF65-F5344CB8AC3E}">
        <p14:creationId xmlns:p14="http://schemas.microsoft.com/office/powerpoint/2010/main" val="4253587201"/>
      </p:ext>
    </p:extLst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960120"/>
            <a:ext cx="7052841" cy="37338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Governments can use oil money to: 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buy weapons, police, and security forces,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support a lavish lifestyle for the elite,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and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provide cheap food and gasoline to the people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(in effect, “bribing” people to accept the status quo)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45415"/>
      </p:ext>
    </p:extLst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960120"/>
            <a:ext cx="7052841" cy="3733800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Governments can use oil money to: 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buy weapons, police, and security forces,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support a lavish lifestyle for the elite,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and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provide cheap food and gasoline to the people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(in effect, “bribing” people to accept the status quo)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3428999"/>
            <a:ext cx="7052841" cy="1798320"/>
          </a:xfrm>
          <a:prstGeom prst="roundRect">
            <a:avLst>
              <a:gd name="adj" fmla="val 907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BUT . . . </a:t>
            </a:r>
          </a:p>
          <a:p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what happens when the oil runs out?</a:t>
            </a:r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08483"/>
      </p:ext>
    </p:extLst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Southwest Asia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71762"/>
      </p:ext>
    </p:extLst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Southwest Asia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 growth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productive use of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can help people live longer and have more children.</a:t>
            </a:r>
          </a:p>
        </p:txBody>
      </p:sp>
    </p:spTree>
    <p:extLst>
      <p:ext uri="{BB962C8B-B14F-4D97-AF65-F5344CB8AC3E}">
        <p14:creationId xmlns:p14="http://schemas.microsoft.com/office/powerpoint/2010/main" val="2703323756"/>
      </p:ext>
    </p:extLst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Southwest Asia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 growth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productive use of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can help people live longer and have more children.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889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power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countries that have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can afford professional armies and security forces</a:t>
            </a:r>
          </a:p>
        </p:txBody>
      </p:sp>
    </p:spTree>
    <p:extLst>
      <p:ext uri="{BB962C8B-B14F-4D97-AF65-F5344CB8AC3E}">
        <p14:creationId xmlns:p14="http://schemas.microsoft.com/office/powerpoint/2010/main" val="801119511"/>
      </p:ext>
    </p:extLst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Southwest Asia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 growth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productive use of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can help people live longer and have more children.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889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power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countries that have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can afford professional armies and security forces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63570" y="3657383"/>
            <a:ext cx="64326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with unique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have something they can sell to other people</a:t>
            </a:r>
          </a:p>
        </p:txBody>
      </p:sp>
    </p:spTree>
    <p:extLst>
      <p:ext uri="{BB962C8B-B14F-4D97-AF65-F5344CB8AC3E}">
        <p14:creationId xmlns:p14="http://schemas.microsoft.com/office/powerpoint/2010/main" val="2599284830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Southwest Asia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 growth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productive use of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can help people live longer and have more children.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3570" y="4452649"/>
            <a:ext cx="685800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Science and religion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resources help workers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become more productive and able to support people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who can do other things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(art, science, religion, trade)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85800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power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countries that have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can afford professional armies and security forces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63570" y="3657383"/>
            <a:ext cx="64326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with unique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have something they can sell to other people</a:t>
            </a:r>
          </a:p>
        </p:txBody>
      </p:sp>
    </p:spTree>
    <p:extLst>
      <p:ext uri="{BB962C8B-B14F-4D97-AF65-F5344CB8AC3E}">
        <p14:creationId xmlns:p14="http://schemas.microsoft.com/office/powerpoint/2010/main" val="2974477312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Southwest Asia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 growth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productive use of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can help people live longer and have more children.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3570" y="4452649"/>
            <a:ext cx="685800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Science and religion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resources help workers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become more productive and able to support people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who can do other things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art, science, religion, trade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85800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power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countries that have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can afford professional armies and security forces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63570" y="3657383"/>
            <a:ext cx="64326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with unique resources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have something they can sell to other people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63570" y="5554938"/>
            <a:ext cx="6737430" cy="93363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Power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changes in technology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may help other places (with other resources)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become richer and more powerful</a:t>
            </a:r>
          </a:p>
        </p:txBody>
      </p:sp>
    </p:spTree>
    <p:extLst>
      <p:ext uri="{BB962C8B-B14F-4D97-AF65-F5344CB8AC3E}">
        <p14:creationId xmlns:p14="http://schemas.microsoft.com/office/powerpoint/2010/main" val="3714824219"/>
      </p:ext>
    </p:extLst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2200"/>
      </p:ext>
    </p:extLst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295400"/>
            <a:ext cx="8229600" cy="2743200"/>
          </a:xfrm>
        </p:spPr>
        <p:txBody>
          <a:bodyPr>
            <a:normAutofit/>
          </a:bodyPr>
          <a:lstStyle/>
          <a:p>
            <a:r>
              <a:rPr lang="en-US" sz="6700" dirty="0"/>
              <a:t>RESOURCES</a:t>
            </a:r>
            <a:br>
              <a:rPr lang="en-US" sz="4000" dirty="0"/>
            </a:br>
            <a:r>
              <a:rPr lang="en-US" sz="2700" dirty="0"/>
              <a:t>A BIG geographical IDEA</a:t>
            </a:r>
            <a:br>
              <a:rPr lang="en-US" sz="2700" dirty="0"/>
            </a:br>
            <a:r>
              <a:rPr lang="en-US" sz="2700" dirty="0"/>
              <a:t>with many consequences IN</a:t>
            </a:r>
            <a:br>
              <a:rPr lang="en-US" sz="2700" dirty="0"/>
            </a:br>
            <a:r>
              <a:rPr lang="en-US" dirty="0" err="1"/>
              <a:t>SouthWEST</a:t>
            </a:r>
            <a:r>
              <a:rPr lang="en-US" dirty="0"/>
              <a:t> 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25146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200" dirty="0"/>
              <a:t>This big idea can help us understand</a:t>
            </a:r>
            <a:br>
              <a:rPr lang="en-US" sz="2200" dirty="0"/>
            </a:br>
            <a:r>
              <a:rPr lang="en-US" sz="2200" dirty="0"/>
              <a:t>many geographic patterns in Southwest Asia,</a:t>
            </a:r>
          </a:p>
          <a:p>
            <a:pPr>
              <a:lnSpc>
                <a:spcPts val="2600"/>
              </a:lnSpc>
            </a:pPr>
            <a:r>
              <a:rPr lang="en-US" sz="2200" dirty="0"/>
              <a:t>including patterns of food production, population, ancient empires, religions, </a:t>
            </a:r>
          </a:p>
          <a:p>
            <a:pPr>
              <a:lnSpc>
                <a:spcPts val="2600"/>
              </a:lnSpc>
            </a:pPr>
            <a:r>
              <a:rPr lang="en-US" sz="2200" dirty="0"/>
              <a:t>trade, borders, oil production, and terrorism.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609600"/>
            <a:ext cx="6400800" cy="609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3600" b="1" dirty="0">
                <a:solidFill>
                  <a:srgbClr val="FFFF00"/>
                </a:solidFill>
              </a:rPr>
              <a:t>QUESTIONS SECTION</a:t>
            </a:r>
          </a:p>
        </p:txBody>
      </p:sp>
    </p:spTree>
    <p:extLst>
      <p:ext uri="{BB962C8B-B14F-4D97-AF65-F5344CB8AC3E}">
        <p14:creationId xmlns:p14="http://schemas.microsoft.com/office/powerpoint/2010/main" val="39550669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4200" y="175979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LEVANT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AKSUM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254" y="2353733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AKKAD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3189" y="17426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ASSYRIA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4620" y="2050421"/>
            <a:ext cx="108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BABYLON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44026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BYZANTIUM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03476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KUSH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413" y="47229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NUBIA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0832" y="1981198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PHOENICIA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3232" y="2206823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CANAAN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0832" y="594155"/>
            <a:ext cx="127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CAPPADOCIA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5253" y="1373088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MEDIA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5185" y="12192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TAURUS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415" y="7480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LYDIA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9436" y="2073586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ELAM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0709" y="11415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SCYTHIA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350327" y="205345"/>
            <a:ext cx="4081272" cy="1515533"/>
          </a:xfrm>
          <a:prstGeom prst="wedgeRoundRectCallout">
            <a:avLst>
              <a:gd name="adj1" fmla="val -62339"/>
              <a:gd name="adj2" fmla="val 832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Including one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most famous names:</a:t>
            </a:r>
          </a:p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Mesopotamia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76800" y="3993265"/>
            <a:ext cx="3757663" cy="1767068"/>
          </a:xfrm>
          <a:prstGeom prst="roundRect">
            <a:avLst>
              <a:gd name="adj" fmla="val 90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parts of this area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had different names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past.</a:t>
            </a:r>
          </a:p>
        </p:txBody>
      </p:sp>
    </p:spTree>
    <p:extLst>
      <p:ext uri="{BB962C8B-B14F-4D97-AF65-F5344CB8AC3E}">
        <p14:creationId xmlns:p14="http://schemas.microsoft.com/office/powerpoint/2010/main" val="3134952845"/>
      </p:ext>
    </p:extLst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038600" y="228599"/>
            <a:ext cx="4114800" cy="1219201"/>
          </a:xfrm>
          <a:prstGeom prst="wedgeRoundRectCallout">
            <a:avLst>
              <a:gd name="adj1" fmla="val -59426"/>
              <a:gd name="adj2" fmla="val 897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this general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often called?</a:t>
            </a:r>
          </a:p>
        </p:txBody>
      </p:sp>
    </p:spTree>
    <p:extLst>
      <p:ext uri="{BB962C8B-B14F-4D97-AF65-F5344CB8AC3E}">
        <p14:creationId xmlns:p14="http://schemas.microsoft.com/office/powerpoint/2010/main" val="2231619777"/>
      </p:ext>
    </p:extLst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657344" cy="203362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638800" y="533400"/>
            <a:ext cx="2971800" cy="2133600"/>
          </a:xfrm>
          <a:prstGeom prst="wedgeRoundRectCallout">
            <a:avLst>
              <a:gd name="adj1" fmla="val -2048"/>
              <a:gd name="adj2" fmla="val 1019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this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sometimes called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“the crossroads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history”?</a:t>
            </a:r>
          </a:p>
        </p:txBody>
      </p:sp>
    </p:spTree>
    <p:extLst>
      <p:ext uri="{BB962C8B-B14F-4D97-AF65-F5344CB8AC3E}">
        <p14:creationId xmlns:p14="http://schemas.microsoft.com/office/powerpoint/2010/main" val="509690716"/>
      </p:ext>
    </p:extLst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62600" y="228600"/>
            <a:ext cx="2819400" cy="1981200"/>
          </a:xfrm>
          <a:prstGeom prst="wedgeRoundRectCallout">
            <a:avLst>
              <a:gd name="adj1" fmla="val -125278"/>
              <a:gd name="adj2" fmla="val 286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another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common name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this area?</a:t>
            </a:r>
          </a:p>
        </p:txBody>
      </p:sp>
    </p:spTree>
    <p:extLst>
      <p:ext uri="{BB962C8B-B14F-4D97-AF65-F5344CB8AC3E}">
        <p14:creationId xmlns:p14="http://schemas.microsoft.com/office/powerpoint/2010/main" val="3092848926"/>
      </p:ext>
    </p:extLst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91000" y="3352800"/>
            <a:ext cx="3166872" cy="2717800"/>
          </a:xfrm>
          <a:prstGeom prst="wedgeRoundRectCallout">
            <a:avLst>
              <a:gd name="adj1" fmla="val -84459"/>
              <a:gd name="adj2" fmla="val -75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its latitude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(compared with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Texas in the US)</a:t>
            </a:r>
          </a:p>
        </p:txBody>
      </p:sp>
    </p:spTree>
    <p:extLst>
      <p:ext uri="{BB962C8B-B14F-4D97-AF65-F5344CB8AC3E}">
        <p14:creationId xmlns:p14="http://schemas.microsoft.com/office/powerpoint/2010/main" val="2092752252"/>
      </p:ext>
    </p:extLst>
  </p:cSld>
  <p:clrMapOvr>
    <a:masterClrMapping/>
  </p:clrMapOvr>
  <p:transition spd="slow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4200" y="175979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LEVANT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AKSUM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254" y="2353733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AKKAD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3189" y="17426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ASSYRIA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4620" y="2050421"/>
            <a:ext cx="108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BABYLON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44026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BYZANTIUM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03476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KUSH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413" y="47229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NUBIA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0832" y="1981198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PHOENICIA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3232" y="2206823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CANAAN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0832" y="594155"/>
            <a:ext cx="127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CAPPADOCIA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5253" y="1373088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MEDIA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5185" y="12192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TAURUS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415" y="7480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LYDIA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9436" y="2073586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ELAM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0709" y="11415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SCYTHIA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350327" y="205345"/>
            <a:ext cx="4081272" cy="1515533"/>
          </a:xfrm>
          <a:prstGeom prst="wedgeRoundRectCallout">
            <a:avLst>
              <a:gd name="adj1" fmla="val -62339"/>
              <a:gd name="adj2" fmla="val 832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general name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this area, which supported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ancient civilizations?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80390"/>
      </p:ext>
    </p:extLst>
  </p:cSld>
  <p:clrMapOvr>
    <a:masterClrMapping/>
  </p:clrMapOvr>
  <p:transition spd="slow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824214"/>
            <a:ext cx="6096000" cy="1143000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way to try to understand this region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to look at the idea of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9673875"/>
      </p:ext>
    </p:extLst>
  </p:cSld>
  <p:clrMapOvr>
    <a:masterClrMapping/>
  </p:clrMapOvr>
  <p:transition spd="slow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824214"/>
            <a:ext cx="6096000" cy="1143000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way to try to understand this region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to look at the idea of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85909" y="1828800"/>
            <a:ext cx="2743200" cy="762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91865" y="1785877"/>
            <a:ext cx="2971800" cy="881123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 resource?</a:t>
            </a:r>
          </a:p>
        </p:txBody>
      </p:sp>
    </p:spTree>
    <p:extLst>
      <p:ext uri="{BB962C8B-B14F-4D97-AF65-F5344CB8AC3E}">
        <p14:creationId xmlns:p14="http://schemas.microsoft.com/office/powerpoint/2010/main" val="879537726"/>
      </p:ext>
    </p:extLst>
  </p:cSld>
  <p:clrMapOvr>
    <a:masterClrMapping/>
  </p:clrMapOvr>
  <p:transition spd="slow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824214"/>
            <a:ext cx="6096000" cy="1143000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way to try to understand this region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to look at the idea of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85909" y="1828800"/>
            <a:ext cx="2743200" cy="762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91865" y="1785877"/>
            <a:ext cx="2971800" cy="881123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 resource?</a:t>
            </a:r>
          </a:p>
        </p:txBody>
      </p:sp>
      <p:sp>
        <p:nvSpPr>
          <p:cNvPr id="13" name="Snip Single Corner Rectangle 12"/>
          <p:cNvSpPr/>
          <p:nvPr/>
        </p:nvSpPr>
        <p:spPr>
          <a:xfrm>
            <a:off x="609600" y="1973966"/>
            <a:ext cx="55626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 something that nature provides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72682"/>
      </p:ext>
    </p:extLst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824214"/>
            <a:ext cx="6096000" cy="1143000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way to try to understand this region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to look at the idea of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85909" y="1828800"/>
            <a:ext cx="2743200" cy="762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91865" y="1785877"/>
            <a:ext cx="2971800" cy="881123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 resource?</a:t>
            </a:r>
          </a:p>
        </p:txBody>
      </p:sp>
      <p:sp>
        <p:nvSpPr>
          <p:cNvPr id="13" name="Snip Single Corner Rectangle 12"/>
          <p:cNvSpPr/>
          <p:nvPr/>
        </p:nvSpPr>
        <p:spPr>
          <a:xfrm>
            <a:off x="609600" y="1973966"/>
            <a:ext cx="55626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 something that nature provides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6400" y="3444432"/>
            <a:ext cx="6096000" cy="1614186"/>
          </a:xfrm>
          <a:prstGeom prst="roundRect">
            <a:avLst>
              <a:gd name="adj" fmla="val 158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are resources are geographically important?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are resources historically important?</a:t>
            </a:r>
          </a:p>
        </p:txBody>
      </p:sp>
    </p:spTree>
    <p:extLst>
      <p:ext uri="{BB962C8B-B14F-4D97-AF65-F5344CB8AC3E}">
        <p14:creationId xmlns:p14="http://schemas.microsoft.com/office/powerpoint/2010/main" val="148153057"/>
      </p:ext>
    </p:extLst>
  </p:cSld>
  <p:clrMapOvr>
    <a:masterClrMapping/>
  </p:clrMapOvr>
  <p:transition spd="slow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 the first cities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people ever built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world region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77221215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1619</TotalTime>
  <Words>5408</Words>
  <Application>Microsoft Office PowerPoint</Application>
  <PresentationFormat>On-screen Show (4:3)</PresentationFormat>
  <Paragraphs>1390</Paragraphs>
  <Slides>138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9" baseType="lpstr">
      <vt:lpstr>Arial</vt:lpstr>
      <vt:lpstr>Arial Black</vt:lpstr>
      <vt:lpstr>Arial Narrow</vt:lpstr>
      <vt:lpstr>Arial Rounded MT Bold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RESOURCES A BIG geographical IDEA with many consequences IN SouthWEST 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A BIG geographical IDEA with many consequences IN SouthWEST 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151</cp:revision>
  <dcterms:created xsi:type="dcterms:W3CDTF">2013-09-11T00:41:12Z</dcterms:created>
  <dcterms:modified xsi:type="dcterms:W3CDTF">2019-10-20T22:08:55Z</dcterms:modified>
</cp:coreProperties>
</file>