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475" r:id="rId3"/>
    <p:sldId id="277" r:id="rId4"/>
    <p:sldId id="302" r:id="rId5"/>
    <p:sldId id="412" r:id="rId6"/>
    <p:sldId id="294" r:id="rId7"/>
    <p:sldId id="413" r:id="rId8"/>
    <p:sldId id="317" r:id="rId9"/>
    <p:sldId id="420" r:id="rId10"/>
    <p:sldId id="419" r:id="rId11"/>
    <p:sldId id="418" r:id="rId12"/>
    <p:sldId id="417" r:id="rId13"/>
    <p:sldId id="416" r:id="rId14"/>
    <p:sldId id="323" r:id="rId15"/>
    <p:sldId id="414" r:id="rId16"/>
    <p:sldId id="303" r:id="rId17"/>
    <p:sldId id="295" r:id="rId18"/>
    <p:sldId id="421" r:id="rId19"/>
    <p:sldId id="297" r:id="rId20"/>
    <p:sldId id="298" r:id="rId21"/>
    <p:sldId id="422" r:id="rId22"/>
    <p:sldId id="299" r:id="rId23"/>
    <p:sldId id="296" r:id="rId24"/>
    <p:sldId id="300" r:id="rId25"/>
    <p:sldId id="301" r:id="rId26"/>
    <p:sldId id="462" r:id="rId27"/>
    <p:sldId id="350" r:id="rId28"/>
    <p:sldId id="463" r:id="rId29"/>
    <p:sldId id="306" r:id="rId30"/>
    <p:sldId id="307" r:id="rId31"/>
    <p:sldId id="308" r:id="rId32"/>
    <p:sldId id="309" r:id="rId33"/>
    <p:sldId id="343" r:id="rId34"/>
    <p:sldId id="423" r:id="rId35"/>
    <p:sldId id="312" r:id="rId36"/>
    <p:sldId id="313" r:id="rId37"/>
    <p:sldId id="310" r:id="rId38"/>
    <p:sldId id="464" r:id="rId39"/>
    <p:sldId id="314" r:id="rId40"/>
    <p:sldId id="315" r:id="rId41"/>
    <p:sldId id="316" r:id="rId42"/>
    <p:sldId id="324" r:id="rId43"/>
    <p:sldId id="426" r:id="rId44"/>
    <p:sldId id="425" r:id="rId45"/>
    <p:sldId id="424" r:id="rId46"/>
    <p:sldId id="304" r:id="rId47"/>
    <p:sldId id="427" r:id="rId48"/>
    <p:sldId id="465" r:id="rId49"/>
    <p:sldId id="354" r:id="rId50"/>
    <p:sldId id="325" r:id="rId51"/>
    <p:sldId id="326" r:id="rId52"/>
    <p:sldId id="346" r:id="rId53"/>
    <p:sldId id="466" r:id="rId54"/>
    <p:sldId id="327" r:id="rId55"/>
    <p:sldId id="467" r:id="rId56"/>
    <p:sldId id="432" r:id="rId57"/>
    <p:sldId id="431" r:id="rId58"/>
    <p:sldId id="430" r:id="rId59"/>
    <p:sldId id="429" r:id="rId60"/>
    <p:sldId id="428" r:id="rId61"/>
    <p:sldId id="434" r:id="rId62"/>
    <p:sldId id="435" r:id="rId63"/>
    <p:sldId id="328" r:id="rId64"/>
    <p:sldId id="345" r:id="rId65"/>
    <p:sldId id="437" r:id="rId66"/>
    <p:sldId id="330" r:id="rId67"/>
    <p:sldId id="331" r:id="rId68"/>
    <p:sldId id="455" r:id="rId69"/>
    <p:sldId id="332" r:id="rId70"/>
    <p:sldId id="333" r:id="rId71"/>
    <p:sldId id="334" r:id="rId72"/>
    <p:sldId id="355" r:id="rId73"/>
    <p:sldId id="335" r:id="rId74"/>
    <p:sldId id="353" r:id="rId75"/>
    <p:sldId id="336" r:id="rId76"/>
    <p:sldId id="438" r:id="rId77"/>
    <p:sldId id="337" r:id="rId78"/>
    <p:sldId id="338" r:id="rId79"/>
    <p:sldId id="293" r:id="rId80"/>
    <p:sldId id="439" r:id="rId81"/>
    <p:sldId id="436" r:id="rId82"/>
    <p:sldId id="473" r:id="rId83"/>
    <p:sldId id="472" r:id="rId84"/>
    <p:sldId id="471" r:id="rId85"/>
    <p:sldId id="470" r:id="rId86"/>
    <p:sldId id="469" r:id="rId87"/>
    <p:sldId id="468" r:id="rId88"/>
    <p:sldId id="339" r:id="rId89"/>
    <p:sldId id="358" r:id="rId90"/>
    <p:sldId id="474" r:id="rId91"/>
    <p:sldId id="360" r:id="rId92"/>
    <p:sldId id="440" r:id="rId93"/>
    <p:sldId id="351" r:id="rId94"/>
    <p:sldId id="441" r:id="rId95"/>
    <p:sldId id="369" r:id="rId96"/>
    <p:sldId id="442" r:id="rId97"/>
    <p:sldId id="370" r:id="rId98"/>
    <p:sldId id="443" r:id="rId99"/>
    <p:sldId id="372" r:id="rId100"/>
    <p:sldId id="375" r:id="rId101"/>
    <p:sldId id="444" r:id="rId102"/>
    <p:sldId id="376" r:id="rId103"/>
    <p:sldId id="378" r:id="rId104"/>
    <p:sldId id="445" r:id="rId105"/>
    <p:sldId id="379" r:id="rId106"/>
    <p:sldId id="380" r:id="rId107"/>
    <p:sldId id="381" r:id="rId108"/>
    <p:sldId id="382" r:id="rId109"/>
    <p:sldId id="383" r:id="rId110"/>
    <p:sldId id="385" r:id="rId111"/>
    <p:sldId id="387" r:id="rId112"/>
    <p:sldId id="390" r:id="rId113"/>
    <p:sldId id="394" r:id="rId114"/>
    <p:sldId id="448" r:id="rId115"/>
    <p:sldId id="398" r:id="rId116"/>
    <p:sldId id="400" r:id="rId117"/>
    <p:sldId id="451" r:id="rId118"/>
    <p:sldId id="409" r:id="rId119"/>
    <p:sldId id="410" r:id="rId120"/>
    <p:sldId id="452" r:id="rId121"/>
    <p:sldId id="453" r:id="rId122"/>
    <p:sldId id="454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9D8"/>
    <a:srgbClr val="FFFF99"/>
    <a:srgbClr val="CCCCFF"/>
    <a:srgbClr val="800000"/>
    <a:srgbClr val="FF9999"/>
    <a:srgbClr val="FFFF66"/>
    <a:srgbClr val="FFCC99"/>
    <a:srgbClr val="FF00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complexity</a:t>
            </a:r>
            <a:b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geographic “BIG IDEA”</a:t>
            </a:r>
            <a:b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with many consequences IN</a:t>
            </a:r>
            <a:b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europe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467600" cy="25146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Complexity (of shape, geology, terrain, </a:t>
            </a:r>
            <a:r>
              <a:rPr lang="en-US" sz="2200" dirty="0" err="1"/>
              <a:t>etc</a:t>
            </a:r>
            <a:r>
              <a:rPr lang="en-US" sz="2200" dirty="0"/>
              <a:t>,)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is a big idea that can help us understand</a:t>
            </a:r>
            <a:br>
              <a:rPr lang="en-US" sz="2200" dirty="0"/>
            </a:br>
            <a:r>
              <a:rPr lang="en-US" sz="2200" dirty="0"/>
              <a:t>many other geographic features in Europe,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including patterns of early civilizations,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empires, invasions, overseas colonization,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industrial development, two World Wars,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and issues facing the European Union today.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/>
              <a:t>.</a:t>
            </a:r>
          </a:p>
          <a:p>
            <a:r>
              <a:rPr lang="en-US" sz="2400" dirty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9492" y="1600200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59492" y="2293907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</a:p>
        </p:txBody>
      </p:sp>
    </p:spTree>
    <p:extLst>
      <p:ext uri="{BB962C8B-B14F-4D97-AF65-F5344CB8AC3E}">
        <p14:creationId xmlns:p14="http://schemas.microsoft.com/office/powerpoint/2010/main" val="25680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7702" y="1447800"/>
            <a:ext cx="3276601" cy="2438400"/>
          </a:xfrm>
          <a:prstGeom prst="wedgeRoundRectCallout">
            <a:avLst>
              <a:gd name="adj1" fmla="val 109457"/>
              <a:gd name="adj2" fmla="val -66179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relationship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 volcanoes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metal ores? 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7702" y="1447800"/>
            <a:ext cx="3276601" cy="2438400"/>
          </a:xfrm>
          <a:prstGeom prst="wedgeRoundRectCallout">
            <a:avLst>
              <a:gd name="adj1" fmla="val 109457"/>
              <a:gd name="adj2" fmla="val -66179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relationship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 volcanoes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metal ores? 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2452" y="2852057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was this important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history?</a:t>
            </a:r>
          </a:p>
        </p:txBody>
      </p:sp>
    </p:spTree>
    <p:extLst>
      <p:ext uri="{BB962C8B-B14F-4D97-AF65-F5344CB8AC3E}">
        <p14:creationId xmlns:p14="http://schemas.microsoft.com/office/powerpoint/2010/main" val="10480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-1680000">
            <a:off x="4435403" y="4742115"/>
            <a:ext cx="265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0" dirty="0">
                <a:solidFill>
                  <a:srgbClr val="7030A0"/>
                </a:solidFill>
              </a:rPr>
              <a:t>Roman  Empire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9061" y="534254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Rome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53995" y="3657600"/>
            <a:ext cx="3127406" cy="1014101"/>
          </a:xfrm>
          <a:prstGeom prst="wedgeRoundRectCallout">
            <a:avLst>
              <a:gd name="adj1" fmla="val 90752"/>
              <a:gd name="adj2" fmla="val 165376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39695" y="3276600"/>
            <a:ext cx="3241705" cy="1090301"/>
          </a:xfrm>
          <a:prstGeom prst="wedgeRoundRectCallout">
            <a:avLst>
              <a:gd name="adj1" fmla="val 100212"/>
              <a:gd name="adj2" fmla="val -7386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-1680000">
            <a:off x="4435403" y="4742115"/>
            <a:ext cx="265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0" dirty="0">
                <a:solidFill>
                  <a:srgbClr val="7030A0"/>
                </a:solidFill>
              </a:rPr>
              <a:t>Roman  Empire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63495" y="3276600"/>
            <a:ext cx="3546505" cy="1090301"/>
          </a:xfrm>
          <a:prstGeom prst="wedgeRoundRectCallout">
            <a:avLst>
              <a:gd name="adj1" fmla="val 164005"/>
              <a:gd name="adj2" fmla="val 118516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600000">
            <a:off x="3270944" y="4484507"/>
            <a:ext cx="1382910" cy="324233"/>
          </a:xfrm>
          <a:prstGeom prst="triangle">
            <a:avLst>
              <a:gd name="adj" fmla="val 24065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9061" y="534254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Rome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2150" y="1350617"/>
            <a:ext cx="3751096" cy="3851966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Ancient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 not have understood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geologic principles,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they knew how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find metal ores.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did the Romans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get from Cornwall,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Dalmatia,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from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Iberia (Spain).</a:t>
            </a:r>
          </a:p>
        </p:txBody>
      </p:sp>
    </p:spTree>
    <p:extLst>
      <p:ext uri="{BB962C8B-B14F-4D97-AF65-F5344CB8AC3E}">
        <p14:creationId xmlns:p14="http://schemas.microsoft.com/office/powerpoint/2010/main" val="34615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381000"/>
            <a:ext cx="3733800" cy="2590800"/>
          </a:xfrm>
          <a:prstGeom prst="wedgeRoundRectCallout">
            <a:avLst>
              <a:gd name="adj1" fmla="val 125268"/>
              <a:gd name="adj2" fmla="val 105276"/>
              <a:gd name="adj3" fmla="val 16667"/>
            </a:avLst>
          </a:prstGeom>
          <a:solidFill>
            <a:srgbClr val="F4D9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does Europe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so many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separate ranges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mountains?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381000"/>
            <a:ext cx="3733800" cy="2590800"/>
          </a:xfrm>
          <a:prstGeom prst="wedgeRoundRectCallout">
            <a:avLst>
              <a:gd name="adj1" fmla="val 125268"/>
              <a:gd name="adj2" fmla="val 105276"/>
              <a:gd name="adj3" fmla="val 16667"/>
            </a:avLst>
          </a:prstGeom>
          <a:solidFill>
            <a:srgbClr val="F4D9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does Europe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so many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separate ranges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mountains?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550" y="2242457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was this important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history?</a:t>
            </a:r>
          </a:p>
        </p:txBody>
      </p:sp>
    </p:spTree>
    <p:extLst>
      <p:ext uri="{BB962C8B-B14F-4D97-AF65-F5344CB8AC3E}">
        <p14:creationId xmlns:p14="http://schemas.microsoft.com/office/powerpoint/2010/main" val="42576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953000" y="2423768"/>
            <a:ext cx="3733800" cy="1981200"/>
          </a:xfrm>
          <a:prstGeom prst="wedgeRoundRectCallout">
            <a:avLst>
              <a:gd name="adj1" fmla="val 35238"/>
              <a:gd name="adj2" fmla="val 103765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was the name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a narrow path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around the mountains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blocked the entrance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into the Greek peninsula?</a:t>
            </a:r>
          </a:p>
        </p:txBody>
      </p:sp>
    </p:spTree>
    <p:extLst>
      <p:ext uri="{BB962C8B-B14F-4D97-AF65-F5344CB8AC3E}">
        <p14:creationId xmlns:p14="http://schemas.microsoft.com/office/powerpoint/2010/main" val="20667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895600" y="1676400"/>
            <a:ext cx="3636872" cy="2438400"/>
          </a:xfrm>
          <a:prstGeom prst="wedgeRoundRectCallout">
            <a:avLst>
              <a:gd name="adj1" fmla="val 47914"/>
              <a:gd name="adj2" fmla="val 73367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name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these mountains? </a:t>
            </a:r>
          </a:p>
          <a:p>
            <a:pPr algn="ctr"/>
            <a:endParaRPr lang="en-US" sz="1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African general surprised many people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he crossed them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in order to attack Rome?</a:t>
            </a:r>
          </a:p>
        </p:txBody>
      </p:sp>
    </p:spTree>
    <p:extLst>
      <p:ext uri="{BB962C8B-B14F-4D97-AF65-F5344CB8AC3E}">
        <p14:creationId xmlns:p14="http://schemas.microsoft.com/office/powerpoint/2010/main" val="42223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43100" y="2209800"/>
            <a:ext cx="3408272" cy="2209800"/>
          </a:xfrm>
          <a:prstGeom prst="wedgeRoundRectCallout">
            <a:avLst>
              <a:gd name="adj1" fmla="val 50704"/>
              <a:gd name="adj2" fmla="val 81412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name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this mountain range?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was the role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these mountains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in European history?</a:t>
            </a:r>
          </a:p>
        </p:txBody>
      </p:sp>
    </p:spTree>
    <p:extLst>
      <p:ext uri="{BB962C8B-B14F-4D97-AF65-F5344CB8AC3E}">
        <p14:creationId xmlns:p14="http://schemas.microsoft.com/office/powerpoint/2010/main" val="28141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43400" y="1200295"/>
            <a:ext cx="3408272" cy="2209800"/>
          </a:xfrm>
          <a:prstGeom prst="wedgeRoundRectCallout">
            <a:avLst>
              <a:gd name="adj1" fmla="val 50704"/>
              <a:gd name="adj2" fmla="val 81412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name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this mountain range?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was the role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these mountains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in European history?</a:t>
            </a:r>
          </a:p>
        </p:txBody>
      </p:sp>
    </p:spTree>
    <p:extLst>
      <p:ext uri="{BB962C8B-B14F-4D97-AF65-F5344CB8AC3E}">
        <p14:creationId xmlns:p14="http://schemas.microsoft.com/office/powerpoint/2010/main" val="39032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581400" y="152400"/>
            <a:ext cx="3834926" cy="2991028"/>
          </a:xfrm>
          <a:prstGeom prst="wedgeRoundRectCallout">
            <a:avLst>
              <a:gd name="adj1" fmla="val 47748"/>
              <a:gd name="adj2" fmla="val 89576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city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located here?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is this location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strategically important?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Name at least three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different times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this place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important.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9492" y="1600200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59492" y="2293907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9492" y="2987614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1905000" y="3064374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</a:p>
        </p:txBody>
      </p:sp>
    </p:spTree>
    <p:extLst>
      <p:ext uri="{BB962C8B-B14F-4D97-AF65-F5344CB8AC3E}">
        <p14:creationId xmlns:p14="http://schemas.microsoft.com/office/powerpoint/2010/main" val="15821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1143000"/>
            <a:ext cx="4114800" cy="2667000"/>
          </a:xfrm>
          <a:prstGeom prst="wedgeRoundRectCallout">
            <a:avLst>
              <a:gd name="adj1" fmla="val 104851"/>
              <a:gd name="adj2" fmla="val 19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group of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started on these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northern peninsulas?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when did they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begin to expand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raid other territories?</a:t>
            </a:r>
          </a:p>
        </p:txBody>
      </p:sp>
    </p:spTree>
    <p:extLst>
      <p:ext uri="{BB962C8B-B14F-4D97-AF65-F5344CB8AC3E}">
        <p14:creationId xmlns:p14="http://schemas.microsoft.com/office/powerpoint/2010/main" val="8463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8"/>
            <a:ext cx="5140144" cy="67317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4836" y="1371600"/>
            <a:ext cx="4191000" cy="3505200"/>
          </a:xfrm>
          <a:prstGeom prst="wedgeRoundRectCallout">
            <a:avLst>
              <a:gd name="adj1" fmla="val 157383"/>
              <a:gd name="adj2" fmla="val 571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Two centuries later,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people had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gone on raiding trips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and/or built trading posts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far south 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famous city.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its name?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18683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Regular Pentagon 1"/>
          <p:cNvSpPr/>
          <p:nvPr/>
        </p:nvSpPr>
        <p:spPr>
          <a:xfrm>
            <a:off x="5240708" y="35557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5240708" y="326054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5299816" y="285358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5545508" y="36319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5249253" y="45720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6324600" y="3371639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5943600" y="36576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>
            <a:off x="6456273" y="3338168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>
            <a:off x="4089162" y="545293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16"/>
          <p:cNvSpPr/>
          <p:nvPr/>
        </p:nvSpPr>
        <p:spPr>
          <a:xfrm>
            <a:off x="6782514" y="4671701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6056120" y="350766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gular Pentagon 18"/>
          <p:cNvSpPr/>
          <p:nvPr/>
        </p:nvSpPr>
        <p:spPr>
          <a:xfrm>
            <a:off x="6392254" y="48511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gular Pentagon 19"/>
          <p:cNvSpPr/>
          <p:nvPr/>
        </p:nvSpPr>
        <p:spPr>
          <a:xfrm>
            <a:off x="7120784" y="547002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gular Pentagon 20"/>
          <p:cNvSpPr/>
          <p:nvPr/>
        </p:nvSpPr>
        <p:spPr>
          <a:xfrm>
            <a:off x="5867400" y="498433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gular Pentagon 21"/>
          <p:cNvSpPr/>
          <p:nvPr/>
        </p:nvSpPr>
        <p:spPr>
          <a:xfrm>
            <a:off x="5460762" y="395385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5037032" y="3012393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4309216" y="580829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ular Pentagon 24"/>
          <p:cNvSpPr/>
          <p:nvPr/>
        </p:nvSpPr>
        <p:spPr>
          <a:xfrm>
            <a:off x="7179892" y="236540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0708" y="990600"/>
            <a:ext cx="2684092" cy="762000"/>
          </a:xfrm>
          <a:prstGeom prst="rect">
            <a:avLst/>
          </a:prstGeom>
          <a:solidFill>
            <a:srgbClr val="FF99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Home Ports for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Overseas Explorers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9742" y="1143000"/>
            <a:ext cx="3733800" cy="2810854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two inventions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did Europeans get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Chinese inventors?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major world era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started shortly after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technical changes?</a:t>
            </a:r>
          </a:p>
        </p:txBody>
      </p:sp>
    </p:spTree>
    <p:extLst>
      <p:ext uri="{BB962C8B-B14F-4D97-AF65-F5344CB8AC3E}">
        <p14:creationId xmlns:p14="http://schemas.microsoft.com/office/powerpoint/2010/main" val="2981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5943" y="2819400"/>
            <a:ext cx="3614057" cy="1955563"/>
          </a:xfrm>
          <a:prstGeom prst="wedgeRoundRectCallout">
            <a:avLst>
              <a:gd name="adj1" fmla="val 101623"/>
              <a:gd name="adj2" fmla="val -15852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What major world era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was based on using coal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to run steam engines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make steel?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123630" y="228600"/>
            <a:ext cx="2905570" cy="1208195"/>
          </a:xfrm>
          <a:prstGeom prst="wedgeRoundRectCallout">
            <a:avLst>
              <a:gd name="adj1" fmla="val 71768"/>
              <a:gd name="adj2" fmla="val 3774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Name these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029200" y="1524001"/>
            <a:ext cx="5334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32472" y="1612630"/>
            <a:ext cx="554128" cy="609599"/>
          </a:xfrm>
          <a:prstGeom prst="wedgeRoundRectCallout">
            <a:avLst>
              <a:gd name="adj1" fmla="val -92767"/>
              <a:gd name="adj2" fmla="val 305095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605681" y="2895600"/>
            <a:ext cx="547719" cy="609599"/>
          </a:xfrm>
          <a:prstGeom prst="wedgeRoundRectCallout">
            <a:avLst>
              <a:gd name="adj1" fmla="val -60452"/>
              <a:gd name="adj2" fmla="val 115842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382000" y="4927363"/>
            <a:ext cx="533400" cy="609599"/>
          </a:xfrm>
          <a:prstGeom prst="wedgeRoundRectCallout">
            <a:avLst>
              <a:gd name="adj1" fmla="val 57396"/>
              <a:gd name="adj2" fmla="val -20518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876799" y="5841762"/>
            <a:ext cx="528415" cy="681528"/>
          </a:xfrm>
          <a:prstGeom prst="wedgeRoundRectCallout">
            <a:avLst>
              <a:gd name="adj1" fmla="val 119555"/>
              <a:gd name="adj2" fmla="val -197295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205384" y="5232162"/>
            <a:ext cx="528415" cy="609599"/>
          </a:xfrm>
          <a:prstGeom prst="wedgeRoundRectCallout">
            <a:avLst>
              <a:gd name="adj1" fmla="val 244741"/>
              <a:gd name="adj2" fmla="val -9023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317"/>
            <a:ext cx="5140145" cy="672210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1219200"/>
            <a:ext cx="3581400" cy="2667000"/>
          </a:xfrm>
          <a:prstGeom prst="wedgeRoundRectCallout">
            <a:avLst>
              <a:gd name="adj1" fmla="val 141222"/>
              <a:gd name="adj2" fmla="val -28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can ideas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shape complexity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geologic complexity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us understand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military history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Europe?</a:t>
            </a:r>
          </a:p>
        </p:txBody>
      </p:sp>
    </p:spTree>
    <p:extLst>
      <p:ext uri="{BB962C8B-B14F-4D97-AF65-F5344CB8AC3E}">
        <p14:creationId xmlns:p14="http://schemas.microsoft.com/office/powerpoint/2010/main" val="37690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3186" y="928680"/>
            <a:ext cx="3656814" cy="2438399"/>
          </a:xfrm>
          <a:prstGeom prst="wedgeRoundRectCallout">
            <a:avLst>
              <a:gd name="adj1" fmla="val 133514"/>
              <a:gd name="adj2" fmla="val 53017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would you describe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location of Poland?</a:t>
            </a:r>
          </a:p>
          <a:p>
            <a:pPr algn="ctr"/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186" y="928680"/>
            <a:ext cx="3656814" cy="2438399"/>
          </a:xfrm>
          <a:prstGeom prst="wedgeRoundRectCallout">
            <a:avLst>
              <a:gd name="adj1" fmla="val 133514"/>
              <a:gd name="adj2" fmla="val 53017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would you describe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location of Poland?</a:t>
            </a:r>
          </a:p>
          <a:p>
            <a:pPr algn="ctr"/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514600"/>
            <a:ext cx="3247239" cy="2810854"/>
          </a:xfrm>
          <a:prstGeom prst="roundRect">
            <a:avLst>
              <a:gd name="adj" fmla="val 10000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What are some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its location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an area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few mountains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or sheltered harbors?</a:t>
            </a:r>
          </a:p>
        </p:txBody>
      </p:sp>
    </p:spTree>
    <p:extLst>
      <p:ext uri="{BB962C8B-B14F-4D97-AF65-F5344CB8AC3E}">
        <p14:creationId xmlns:p14="http://schemas.microsoft.com/office/powerpoint/2010/main" val="36604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37" y="59686"/>
            <a:ext cx="5123069" cy="670936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151460" y="3551416"/>
            <a:ext cx="302086" cy="342272"/>
          </a:xfrm>
          <a:custGeom>
            <a:avLst/>
            <a:gdLst>
              <a:gd name="connsiteX0" fmla="*/ 163740 w 302086"/>
              <a:gd name="connsiteY0" fmla="*/ 3634 h 342272"/>
              <a:gd name="connsiteX1" fmla="*/ 69736 w 302086"/>
              <a:gd name="connsiteY1" fmla="*/ 63455 h 342272"/>
              <a:gd name="connsiteX2" fmla="*/ 9916 w 302086"/>
              <a:gd name="connsiteY2" fmla="*/ 311283 h 342272"/>
              <a:gd name="connsiteX3" fmla="*/ 283381 w 302086"/>
              <a:gd name="connsiteY3" fmla="*/ 319829 h 342272"/>
              <a:gd name="connsiteX4" fmla="*/ 266290 w 302086"/>
              <a:gd name="connsiteY4" fmla="*/ 140367 h 342272"/>
              <a:gd name="connsiteX5" fmla="*/ 163740 w 302086"/>
              <a:gd name="connsiteY5" fmla="*/ 3634 h 34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86" h="342272">
                <a:moveTo>
                  <a:pt x="163740" y="3634"/>
                </a:moveTo>
                <a:cubicBezTo>
                  <a:pt x="130981" y="-9185"/>
                  <a:pt x="95373" y="12180"/>
                  <a:pt x="69736" y="63455"/>
                </a:cubicBezTo>
                <a:cubicBezTo>
                  <a:pt x="44099" y="114730"/>
                  <a:pt x="-25691" y="268554"/>
                  <a:pt x="9916" y="311283"/>
                </a:cubicBezTo>
                <a:cubicBezTo>
                  <a:pt x="45523" y="354012"/>
                  <a:pt x="240652" y="348315"/>
                  <a:pt x="283381" y="319829"/>
                </a:cubicBezTo>
                <a:cubicBezTo>
                  <a:pt x="326110" y="291343"/>
                  <a:pt x="284806" y="190217"/>
                  <a:pt x="266290" y="140367"/>
                </a:cubicBezTo>
                <a:cubicBezTo>
                  <a:pt x="247774" y="90517"/>
                  <a:pt x="196499" y="16453"/>
                  <a:pt x="163740" y="36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3540530"/>
            <a:ext cx="3505200" cy="2728566"/>
          </a:xfrm>
          <a:prstGeom prst="wedgeRoundRectCallout">
            <a:avLst>
              <a:gd name="adj1" fmla="val 157008"/>
              <a:gd name="adj2" fmla="val -49126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does putting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several historic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maps of “Poland”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onto a single map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help us understand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some of the problems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living in an area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that is hard to defend?</a:t>
            </a:r>
          </a:p>
        </p:txBody>
      </p:sp>
    </p:spTree>
    <p:extLst>
      <p:ext uri="{BB962C8B-B14F-4D97-AF65-F5344CB8AC3E}">
        <p14:creationId xmlns:p14="http://schemas.microsoft.com/office/powerpoint/2010/main" val="35020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1524000"/>
            <a:ext cx="4743450" cy="35814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Finally, how does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complex geography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(and the complex history)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subcontinent of Europe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us understand the problems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facing the European Union today?</a:t>
            </a:r>
          </a:p>
        </p:txBody>
      </p:sp>
    </p:spTree>
    <p:extLst>
      <p:ext uri="{BB962C8B-B14F-4D97-AF65-F5344CB8AC3E}">
        <p14:creationId xmlns:p14="http://schemas.microsoft.com/office/powerpoint/2010/main" val="2280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9492" y="1600200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59492" y="2293907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9492" y="2987614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9492" y="3681321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1905000" y="3064374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</a:p>
        </p:txBody>
      </p:sp>
    </p:spTree>
    <p:extLst>
      <p:ext uri="{BB962C8B-B14F-4D97-AF65-F5344CB8AC3E}">
        <p14:creationId xmlns:p14="http://schemas.microsoft.com/office/powerpoint/2010/main" val="41175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514" y="914400"/>
            <a:ext cx="8077200" cy="5029200"/>
          </a:xfrm>
          <a:prstGeom prst="roundRect">
            <a:avLst>
              <a:gd name="adj" fmla="val 34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a few questions for individual inquiry: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What happened at Thermopylae and why was it important?</a:t>
            </a:r>
          </a:p>
          <a:p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What factors contributed to the Fall of the Roman Empire?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What happened to the Viking settlements in Greenland?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What was the Siege of Vienna and why was it important?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What inventions were part of the early Industrial Revolution?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What events helped Hitler rise to power after World War I?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What countries lost the most people in World War II? 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What is Brexit and why was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42799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8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228" y="1041720"/>
            <a:ext cx="6514618" cy="5206679"/>
          </a:xfrm>
          <a:prstGeom prst="roundRect">
            <a:avLst>
              <a:gd name="adj" fmla="val 5189"/>
            </a:avLst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2019, </a:t>
            </a: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and Carol </a:t>
            </a:r>
            <a:r>
              <a:rPr lang="en-US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to help them 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2. to show the presentation in their own classrooms, 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at sessions they present at teacher conferences,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7269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9492" y="1600200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59492" y="2293907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9492" y="2987614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59492" y="4375028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Jutland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(Denmark)  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9492" y="3681321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1905000" y="3064374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</a:p>
        </p:txBody>
      </p:sp>
    </p:spTree>
    <p:extLst>
      <p:ext uri="{BB962C8B-B14F-4D97-AF65-F5344CB8AC3E}">
        <p14:creationId xmlns:p14="http://schemas.microsoft.com/office/powerpoint/2010/main" val="35435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4863343" y="3538617"/>
            <a:ext cx="1080257" cy="827162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51157" y="37390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59731" y="363813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2637" y="362958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5545" y="402806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83164" y="39902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9492" y="1600200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59492" y="2293907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9492" y="5068735"/>
            <a:ext cx="2605313" cy="866957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 Dover, Cornwall,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Brittany, Normandy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9492" y="2987614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59492" y="4375028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Jutland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(Denmark)  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9492" y="3681321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1905000" y="3064374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</a:p>
        </p:txBody>
      </p:sp>
    </p:spTree>
    <p:extLst>
      <p:ext uri="{BB962C8B-B14F-4D97-AF65-F5344CB8AC3E}">
        <p14:creationId xmlns:p14="http://schemas.microsoft.com/office/powerpoint/2010/main" val="13720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7772400" y="487411"/>
            <a:ext cx="769259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24800" y="533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0" name="Oval 29"/>
          <p:cNvSpPr/>
          <p:nvPr/>
        </p:nvSpPr>
        <p:spPr>
          <a:xfrm>
            <a:off x="4863343" y="3538617"/>
            <a:ext cx="1080257" cy="827162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51157" y="37390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59731" y="363813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2637" y="362958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5545" y="402806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83164" y="39902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9492" y="1600200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59492" y="2293907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9492" y="5068735"/>
            <a:ext cx="2605313" cy="866957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 Dover, Cornwall,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Brittany, Normandy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9492" y="2987614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59492" y="4375028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Jutland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(Denmark)  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9492" y="3681321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59492" y="6075218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7. Kola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1905000" y="3064374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1842266" y="6145479"/>
            <a:ext cx="1295400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(Cold War</a:t>
            </a:r>
          </a:p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submarines)</a:t>
            </a:r>
          </a:p>
        </p:txBody>
      </p:sp>
    </p:spTree>
    <p:extLst>
      <p:ext uri="{BB962C8B-B14F-4D97-AF65-F5344CB8AC3E}">
        <p14:creationId xmlns:p14="http://schemas.microsoft.com/office/powerpoint/2010/main" val="27808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4172" y="990600"/>
            <a:ext cx="3575957" cy="3505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peninsula is like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room with only one door.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Enemy armies can attack it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only one direction.</a:t>
            </a:r>
          </a:p>
          <a:p>
            <a:pPr algn="ctr"/>
            <a:endParaRPr lang="en-US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(Attack from the sea is hard, because the people who live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islands and peninsulas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often use ships to get around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usually have a strong navy!) </a:t>
            </a:r>
          </a:p>
        </p:txBody>
      </p:sp>
    </p:spTree>
    <p:extLst>
      <p:ext uri="{BB962C8B-B14F-4D97-AF65-F5344CB8AC3E}">
        <p14:creationId xmlns:p14="http://schemas.microsoft.com/office/powerpoint/2010/main" val="18062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4173" y="1661768"/>
            <a:ext cx="3575957" cy="3505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these peninsulas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islands give Europe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long coastline.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though Europe is only one-third as large as Africa,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has nearly twice as many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miles of coastline as Africa,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Australia, and South America,</a:t>
            </a:r>
          </a:p>
          <a:p>
            <a:pPr algn="ctr"/>
            <a:r>
              <a:rPr lang="en-US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together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that important?</a:t>
            </a:r>
          </a:p>
        </p:txBody>
      </p:sp>
    </p:spTree>
    <p:extLst>
      <p:ext uri="{BB962C8B-B14F-4D97-AF65-F5344CB8AC3E}">
        <p14:creationId xmlns:p14="http://schemas.microsoft.com/office/powerpoint/2010/main" val="3542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4173" y="3048000"/>
            <a:ext cx="3575957" cy="280476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Because . . . 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has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lot of quiet bays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sheltered harbors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sailing ships to use.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is an important part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Europe’s history.</a:t>
            </a:r>
          </a:p>
        </p:txBody>
      </p:sp>
    </p:spTree>
    <p:extLst>
      <p:ext uri="{BB962C8B-B14F-4D97-AF65-F5344CB8AC3E}">
        <p14:creationId xmlns:p14="http://schemas.microsoft.com/office/powerpoint/2010/main" val="31719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4173" y="609601"/>
            <a:ext cx="3575957" cy="1828799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complex shape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a consequence of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Europe’s complex </a:t>
            </a:r>
          </a:p>
          <a:p>
            <a:pPr algn="ctr"/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geologic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history</a:t>
            </a:r>
          </a:p>
        </p:txBody>
      </p:sp>
    </p:spTree>
    <p:extLst>
      <p:ext uri="{BB962C8B-B14F-4D97-AF65-F5344CB8AC3E}">
        <p14:creationId xmlns:p14="http://schemas.microsoft.com/office/powerpoint/2010/main" val="24337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F43DC7E2-8756-444C-8BB2-BAD45A704C3F}"/>
              </a:ext>
            </a:extLst>
          </p:cNvPr>
          <p:cNvSpPr/>
          <p:nvPr/>
        </p:nvSpPr>
        <p:spPr>
          <a:xfrm>
            <a:off x="381000" y="381000"/>
            <a:ext cx="8382000" cy="6172200"/>
          </a:xfrm>
          <a:prstGeom prst="roundRect">
            <a:avLst>
              <a:gd name="adj" fmla="val 3772"/>
            </a:avLst>
          </a:prstGeom>
          <a:solidFill>
            <a:srgbClr val="00244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strike="noStrike" spc="299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to Teachers</a:t>
            </a:r>
            <a:endParaRPr lang="en-US" sz="18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1.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a specific purpose.</a:t>
            </a:r>
            <a:r>
              <a:rPr lang="en-US" sz="2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as an illustrated teacher guide to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content background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about the “layers of information” on the clickable map </a:t>
            </a:r>
            <a:r>
              <a:rPr lang="en-US" sz="1600" b="0" strike="noStrike" spc="-1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Europe.  </a:t>
            </a:r>
            <a:endParaRPr lang="en-US" sz="16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It is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designed for use in class “as is” – to tailor it for a specific class, 
               you might shorten it, edit frames, add pictures or discussion questions, etc.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below)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two parts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explanation and question.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cut-and-paste to put question frames where you want them
               in order to promote class discussion or identify misconceptions.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The question frames can also serve as reviews, assessments,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or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prompts for inquiry activities (</a:t>
            </a:r>
            <a:r>
              <a:rPr lang="en-US" sz="1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or group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3.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is much too long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good reason for this – your computer has a DELETE key,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it does not have a CREATE key.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This is important, because many teachers have reviewed this presentation.  
                If anyone suggested an addition (like a definition, explanation, or example), 
                we usually put it in – because other teachers might also find it useful,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it takes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 less time to </a:t>
            </a:r>
            <a:r>
              <a:rPr lang="en-US" sz="1600" i="1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frame than to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one!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</a:t>
            </a:r>
            <a:r>
              <a:rPr lang="en-US" sz="14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(PS. You can delete this frame now!)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5A04B6-A1FB-43CB-B6D8-87BAEA14B582}"/>
              </a:ext>
            </a:extLst>
          </p:cNvPr>
          <p:cNvSpPr/>
          <p:nvPr/>
        </p:nvSpPr>
        <p:spPr>
          <a:xfrm>
            <a:off x="7620000" y="2971800"/>
            <a:ext cx="71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trike="noStrike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>
                  <a:solidFill>
                    <a:srgbClr val="FFFFFF"/>
                  </a:solidFill>
                </a:uFill>
                <a:latin typeface="Arial Rounded MT Bold" panose="020F0704030504030204" pitchFamily="34" charset="0"/>
              </a:rPr>
              <a:t>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E86BB1-02F0-4CB6-B160-3023EB9FFB1E}"/>
              </a:ext>
            </a:extLst>
          </p:cNvPr>
          <p:cNvSpPr/>
          <p:nvPr/>
        </p:nvSpPr>
        <p:spPr>
          <a:xfrm>
            <a:off x="7543800" y="4419600"/>
            <a:ext cx="990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  <a:latin typeface="Arial Narrow" panose="020B0606020202030204" pitchFamily="34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111639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762000"/>
            <a:ext cx="3657600" cy="2743200"/>
          </a:xfrm>
          <a:prstGeom prst="wedgeRoundRectCallout">
            <a:avLst>
              <a:gd name="adj1" fmla="val 69011"/>
              <a:gd name="adj2" fmla="val -32133"/>
              <a:gd name="adj3" fmla="val 16667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if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don’t count Iceland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(which is </a:t>
            </a:r>
            <a:r>
              <a:rPr lang="en-US" sz="16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volcanic)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has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more volcanoes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most other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comparable size.</a:t>
            </a:r>
          </a:p>
        </p:txBody>
      </p:sp>
    </p:spTree>
    <p:extLst>
      <p:ext uri="{BB962C8B-B14F-4D97-AF65-F5344CB8AC3E}">
        <p14:creationId xmlns:p14="http://schemas.microsoft.com/office/powerpoint/2010/main" val="2149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762000"/>
            <a:ext cx="3657600" cy="2743200"/>
          </a:xfrm>
          <a:prstGeom prst="wedgeRoundRectCallout">
            <a:avLst>
              <a:gd name="adj1" fmla="val 69011"/>
              <a:gd name="adj2" fmla="val -32133"/>
              <a:gd name="adj3" fmla="val 16667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if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don’t count Iceland</a:t>
            </a: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(which is all volcanic)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has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more volcanoes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most other areas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comparable size.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3400" y="4953000"/>
            <a:ext cx="3657600" cy="1295400"/>
          </a:xfrm>
          <a:prstGeom prst="wedgeRoundRectCallout">
            <a:avLst>
              <a:gd name="adj1" fmla="val 128357"/>
              <a:gd name="adj2" fmla="val -10531"/>
              <a:gd name="adj3" fmla="val 16667"/>
            </a:avLst>
          </a:prstGeom>
          <a:solidFill>
            <a:srgbClr val="FFFF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list of volcanoes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includes Vesuvius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(the famous volcano that destroyed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Roman city of Pompeii).</a:t>
            </a:r>
          </a:p>
        </p:txBody>
      </p:sp>
    </p:spTree>
    <p:extLst>
      <p:ext uri="{BB962C8B-B14F-4D97-AF65-F5344CB8AC3E}">
        <p14:creationId xmlns:p14="http://schemas.microsoft.com/office/powerpoint/2010/main" val="3842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4173" y="914400"/>
            <a:ext cx="3575957" cy="2209800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more important,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Europe’s volcanoes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scattered around,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grouped together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one small area.</a:t>
            </a:r>
          </a:p>
        </p:txBody>
      </p:sp>
    </p:spTree>
    <p:extLst>
      <p:ext uri="{BB962C8B-B14F-4D97-AF65-F5344CB8AC3E}">
        <p14:creationId xmlns:p14="http://schemas.microsoft.com/office/powerpoint/2010/main" val="2136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4173" y="914399"/>
            <a:ext cx="3575957" cy="3810001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the volcanoes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mark the locations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crustal plates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“collided” in the past.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has had a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crustal collisions –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subcontinent was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actually “put together”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a large number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smaller plates.</a:t>
            </a:r>
          </a:p>
        </p:txBody>
      </p:sp>
    </p:spTree>
    <p:extLst>
      <p:ext uri="{BB962C8B-B14F-4D97-AF65-F5344CB8AC3E}">
        <p14:creationId xmlns:p14="http://schemas.microsoft.com/office/powerpoint/2010/main" val="11602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4173" y="3414368"/>
            <a:ext cx="3575957" cy="2895600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is important,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certain kinds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crustal collisions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put metal ores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the ground</a:t>
            </a:r>
          </a:p>
          <a:p>
            <a:pPr algn="ctr"/>
            <a:endParaRPr lang="en-US" sz="7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map now shows how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is lucky – it has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lot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metal mines!</a:t>
            </a:r>
          </a:p>
        </p:txBody>
      </p:sp>
    </p:spTree>
    <p:extLst>
      <p:ext uri="{BB962C8B-B14F-4D97-AF65-F5344CB8AC3E}">
        <p14:creationId xmlns:p14="http://schemas.microsoft.com/office/powerpoint/2010/main" val="3129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53995" y="3657600"/>
            <a:ext cx="3127406" cy="1014101"/>
          </a:xfrm>
          <a:prstGeom prst="wedgeRoundRectCallout">
            <a:avLst>
              <a:gd name="adj1" fmla="val 90752"/>
              <a:gd name="adj2" fmla="val 165376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39695" y="3276600"/>
            <a:ext cx="3241705" cy="1090301"/>
          </a:xfrm>
          <a:prstGeom prst="wedgeRoundRectCallout">
            <a:avLst>
              <a:gd name="adj1" fmla="val 100212"/>
              <a:gd name="adj2" fmla="val -7386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-1680000">
            <a:off x="4435403" y="4742115"/>
            <a:ext cx="265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0" dirty="0">
                <a:solidFill>
                  <a:srgbClr val="7030A0"/>
                </a:solidFill>
              </a:rPr>
              <a:t>Roman  Empire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63495" y="3276600"/>
            <a:ext cx="3546505" cy="1090301"/>
          </a:xfrm>
          <a:prstGeom prst="wedgeRoundRectCallout">
            <a:avLst>
              <a:gd name="adj1" fmla="val 164005"/>
              <a:gd name="adj2" fmla="val 118516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600000">
            <a:off x="3270944" y="4484507"/>
            <a:ext cx="1382910" cy="324233"/>
          </a:xfrm>
          <a:prstGeom prst="triangle">
            <a:avLst>
              <a:gd name="adj" fmla="val 24065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9061" y="534254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Rome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150" y="1350617"/>
            <a:ext cx="3751096" cy="3851966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Ancient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 not have understood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geologic principles,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they knew how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find metal ores.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Romans, for example,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got tin from Cornwall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silver from Dalmatia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copper and lead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Iberia (Spain).</a:t>
            </a:r>
          </a:p>
        </p:txBody>
      </p:sp>
    </p:spTree>
    <p:extLst>
      <p:ext uri="{BB962C8B-B14F-4D97-AF65-F5344CB8AC3E}">
        <p14:creationId xmlns:p14="http://schemas.microsoft.com/office/powerpoint/2010/main" val="4363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53995" y="3657600"/>
            <a:ext cx="3127406" cy="1014101"/>
          </a:xfrm>
          <a:prstGeom prst="wedgeRoundRectCallout">
            <a:avLst>
              <a:gd name="adj1" fmla="val 90752"/>
              <a:gd name="adj2" fmla="val 165376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39695" y="3276600"/>
            <a:ext cx="3241705" cy="1090301"/>
          </a:xfrm>
          <a:prstGeom prst="wedgeRoundRectCallout">
            <a:avLst>
              <a:gd name="adj1" fmla="val 100212"/>
              <a:gd name="adj2" fmla="val -7386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-1680000">
            <a:off x="4435403" y="4742115"/>
            <a:ext cx="265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0" dirty="0">
                <a:solidFill>
                  <a:srgbClr val="7030A0"/>
                </a:solidFill>
              </a:rPr>
              <a:t>Roman  Empire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63495" y="3276600"/>
            <a:ext cx="3546505" cy="1090301"/>
          </a:xfrm>
          <a:prstGeom prst="wedgeRoundRectCallout">
            <a:avLst>
              <a:gd name="adj1" fmla="val 164005"/>
              <a:gd name="adj2" fmla="val 118516"/>
              <a:gd name="adj3" fmla="val 16667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600000">
            <a:off x="3270944" y="4484507"/>
            <a:ext cx="1382910" cy="324233"/>
          </a:xfrm>
          <a:prstGeom prst="triangle">
            <a:avLst>
              <a:gd name="adj" fmla="val 24065"/>
            </a:avLst>
          </a:prstGeom>
          <a:solidFill>
            <a:srgbClr val="F4D9D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9061" y="534254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Rome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150" y="1350617"/>
            <a:ext cx="3751096" cy="3851966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Ancient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 not have understood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geologic principles,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they knew how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find metal ores.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Romans, for example,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got tin from Cornwall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silver from Dalmatia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copper and lead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Iberia (Spain).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0200" y="4381500"/>
            <a:ext cx="3505200" cy="21717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To put this in perspective,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clickable map,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activity, and presentation: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“World Economic Geology.”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3029" y="762000"/>
            <a:ext cx="3276600" cy="2514600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you think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are likely to see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you add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a complex shape,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many bays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peninsulas?</a:t>
            </a:r>
          </a:p>
        </p:txBody>
      </p:sp>
    </p:spTree>
    <p:extLst>
      <p:ext uri="{BB962C8B-B14F-4D97-AF65-F5344CB8AC3E}">
        <p14:creationId xmlns:p14="http://schemas.microsoft.com/office/powerpoint/2010/main" val="28930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3029" y="762000"/>
            <a:ext cx="3276600" cy="2514600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you think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are likely to see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you add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a complex shape,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many bays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peninsulas?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2143" y="4572000"/>
            <a:ext cx="3505200" cy="16383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 called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“Where Are the Mountains.”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838200"/>
            <a:ext cx="3276600" cy="1752600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 like a “door”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“entrance”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a peninsula.</a:t>
            </a:r>
          </a:p>
        </p:txBody>
      </p:sp>
    </p:spTree>
    <p:extLst>
      <p:ext uri="{BB962C8B-B14F-4D97-AF65-F5344CB8AC3E}">
        <p14:creationId xmlns:p14="http://schemas.microsoft.com/office/powerpoint/2010/main" val="23848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9742" y="762000"/>
            <a:ext cx="3733800" cy="3886200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continent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is defined 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“a large mass of land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surrounded by water,”</a:t>
            </a: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Then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is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continent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should call it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subcontinent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(like South Asia).</a:t>
            </a:r>
          </a:p>
        </p:txBody>
      </p:sp>
    </p:spTree>
    <p:extLst>
      <p:ext uri="{BB962C8B-B14F-4D97-AF65-F5344CB8AC3E}">
        <p14:creationId xmlns:p14="http://schemas.microsoft.com/office/powerpoint/2010/main" val="3291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953000" y="2057400"/>
            <a:ext cx="3733800" cy="2347568"/>
          </a:xfrm>
          <a:prstGeom prst="wedgeRoundRectCallout">
            <a:avLst>
              <a:gd name="adj1" fmla="val 36404"/>
              <a:gd name="adj2" fmla="val 104229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For example,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Thermopylae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a narrow path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around the mountains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blocked the entrance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into the Greek peninsula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838200"/>
            <a:ext cx="3276600" cy="17526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 like a “door”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“entrance”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a peninsula.</a:t>
            </a:r>
          </a:p>
        </p:txBody>
      </p:sp>
    </p:spTree>
    <p:extLst>
      <p:ext uri="{BB962C8B-B14F-4D97-AF65-F5344CB8AC3E}">
        <p14:creationId xmlns:p14="http://schemas.microsoft.com/office/powerpoint/2010/main" val="6135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90800" y="2743200"/>
            <a:ext cx="3941672" cy="1371600"/>
          </a:xfrm>
          <a:prstGeom prst="wedgeRoundRectCallout">
            <a:avLst>
              <a:gd name="adj1" fmla="val 43684"/>
              <a:gd name="adj2" fmla="val 93628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Alps were a barrier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(until Hannibal crossed them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order to attack Rome!)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838200"/>
            <a:ext cx="3276600" cy="17526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 like a “door”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“entrance”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a peninsula.</a:t>
            </a:r>
          </a:p>
        </p:txBody>
      </p:sp>
    </p:spTree>
    <p:extLst>
      <p:ext uri="{BB962C8B-B14F-4D97-AF65-F5344CB8AC3E}">
        <p14:creationId xmlns:p14="http://schemas.microsoft.com/office/powerpoint/2010/main" val="81934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43100" y="2862944"/>
            <a:ext cx="3408272" cy="1600200"/>
          </a:xfrm>
          <a:prstGeom prst="wedgeRoundRectCallout">
            <a:avLst>
              <a:gd name="adj1" fmla="val 50203"/>
              <a:gd name="adj2" fmla="val 89533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Pyrenees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blocked the advance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 Moor armies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invading from Africa.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838200"/>
            <a:ext cx="3276600" cy="17526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 like a “door”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“entrance”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a peninsula.</a:t>
            </a:r>
          </a:p>
        </p:txBody>
      </p:sp>
    </p:spTree>
    <p:extLst>
      <p:ext uri="{BB962C8B-B14F-4D97-AF65-F5344CB8AC3E}">
        <p14:creationId xmlns:p14="http://schemas.microsoft.com/office/powerpoint/2010/main" val="29589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2438400"/>
            <a:ext cx="3276600" cy="1752600"/>
          </a:xfrm>
          <a:prstGeom prst="roundRect">
            <a:avLst>
              <a:gd name="adj" fmla="val 10000"/>
            </a:avLst>
          </a:prstGeom>
          <a:solidFill>
            <a:srgbClr val="F4D9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also has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lot of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cutting across the land.</a:t>
            </a:r>
          </a:p>
        </p:txBody>
      </p:sp>
    </p:spTree>
    <p:extLst>
      <p:ext uri="{BB962C8B-B14F-4D97-AF65-F5344CB8AC3E}">
        <p14:creationId xmlns:p14="http://schemas.microsoft.com/office/powerpoint/2010/main" val="337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376087" y="4400369"/>
            <a:ext cx="3834926" cy="2381428"/>
          </a:xfrm>
          <a:prstGeom prst="wedgeRoundRectCallout">
            <a:avLst>
              <a:gd name="adj1" fmla="val 96104"/>
              <a:gd name="adj2" fmla="val -63566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Carpathian Mountains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a barrier between Magyars </a:t>
            </a:r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(Hungarians)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Slavs </a:t>
            </a:r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(Russians).</a:t>
            </a:r>
          </a:p>
          <a:p>
            <a:pPr algn="ctr"/>
            <a:endParaRPr lang="en-US" sz="7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These mountains also helped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stop the advance of the Mongols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they invaded from Asia.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438400"/>
            <a:ext cx="3276600" cy="17526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also has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lot of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cutting across the land.</a:t>
            </a:r>
          </a:p>
        </p:txBody>
      </p:sp>
    </p:spTree>
    <p:extLst>
      <p:ext uri="{BB962C8B-B14F-4D97-AF65-F5344CB8AC3E}">
        <p14:creationId xmlns:p14="http://schemas.microsoft.com/office/powerpoint/2010/main" val="12433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2438400"/>
            <a:ext cx="3276600" cy="17526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also has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lot of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cutting across the land.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2800" y="250371"/>
            <a:ext cx="3834926" cy="2914828"/>
          </a:xfrm>
          <a:prstGeom prst="wedgeRoundRectCallout">
            <a:avLst>
              <a:gd name="adj1" fmla="val 50870"/>
              <a:gd name="adj2" fmla="val 86962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Ottoman sultans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tried several times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capture Vienna,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which blocked the gap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the Danube River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goes through the mountains.</a:t>
            </a:r>
          </a:p>
          <a:p>
            <a:pPr algn="ctr"/>
            <a:endParaRPr lang="en-US" sz="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Romans had a fort there, too,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Napoleon was defeated there.</a:t>
            </a:r>
          </a:p>
        </p:txBody>
      </p:sp>
    </p:spTree>
    <p:extLst>
      <p:ext uri="{BB962C8B-B14F-4D97-AF65-F5344CB8AC3E}">
        <p14:creationId xmlns:p14="http://schemas.microsoft.com/office/powerpoint/2010/main" val="42852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13114" y="1600200"/>
            <a:ext cx="5943600" cy="28194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short, locations on peninsulas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(or in areas that were protected by mountains)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many different groups of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defend themselves against enemies.</a:t>
            </a:r>
          </a:p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Several times in the past, people spread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 from their peninsula and tried to capture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larger area as part of their empire.  </a:t>
            </a:r>
          </a:p>
        </p:txBody>
      </p:sp>
    </p:spTree>
    <p:extLst>
      <p:ext uri="{BB962C8B-B14F-4D97-AF65-F5344CB8AC3E}">
        <p14:creationId xmlns:p14="http://schemas.microsoft.com/office/powerpoint/2010/main" val="20191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1143000"/>
            <a:ext cx="4114800" cy="2667000"/>
          </a:xfrm>
          <a:prstGeom prst="wedgeRoundRectCallout">
            <a:avLst>
              <a:gd name="adj1" fmla="val 104851"/>
              <a:gd name="adj2" fmla="val 19000"/>
              <a:gd name="adj3" fmla="val 16667"/>
            </a:avLst>
          </a:prstGeom>
          <a:solidFill>
            <a:srgbClr val="CCCC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example,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around the year 750,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Norsemen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were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loosely organized group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a peninsula called Jutland,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south end of Scandinavia,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some islands in between.</a:t>
            </a:r>
          </a:p>
        </p:txBody>
      </p:sp>
    </p:spTree>
    <p:extLst>
      <p:ext uri="{BB962C8B-B14F-4D97-AF65-F5344CB8AC3E}">
        <p14:creationId xmlns:p14="http://schemas.microsoft.com/office/powerpoint/2010/main" val="7028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" y="4495800"/>
            <a:ext cx="3505200" cy="18669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called “The Norse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 Become the Vikings.”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200" y="1143000"/>
            <a:ext cx="4114800" cy="2667000"/>
          </a:xfrm>
          <a:prstGeom prst="wedgeRoundRectCallout">
            <a:avLst>
              <a:gd name="adj1" fmla="val 104851"/>
              <a:gd name="adj2" fmla="val 19000"/>
              <a:gd name="adj3" fmla="val 16667"/>
            </a:avLst>
          </a:prstGeom>
          <a:solidFill>
            <a:srgbClr val="CCCC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example,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around the year 750,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Norsemen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were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loosely organized group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a peninsula called Jutland,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south end of Scandinavia,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some islands in between.</a:t>
            </a:r>
          </a:p>
        </p:txBody>
      </p:sp>
    </p:spTree>
    <p:extLst>
      <p:ext uri="{BB962C8B-B14F-4D97-AF65-F5344CB8AC3E}">
        <p14:creationId xmlns:p14="http://schemas.microsoft.com/office/powerpoint/2010/main" val="5521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8"/>
            <a:ext cx="5140144" cy="67317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1828800"/>
            <a:ext cx="4191000" cy="2667000"/>
          </a:xfrm>
          <a:prstGeom prst="wedgeRoundRectCallout">
            <a:avLst>
              <a:gd name="adj1" fmla="val 104851"/>
              <a:gd name="adj2" fmla="val 1376"/>
              <a:gd name="adj3" fmla="val 16667"/>
            </a:avLst>
          </a:prstGeom>
          <a:solidFill>
            <a:srgbClr val="CCCC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the middle of the 8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Norsemen had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“gone Viking” (raiding)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the coasts around them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as far south as Italy.</a:t>
            </a:r>
          </a:p>
        </p:txBody>
      </p:sp>
    </p:spTree>
    <p:extLst>
      <p:ext uri="{BB962C8B-B14F-4D97-AF65-F5344CB8AC3E}">
        <p14:creationId xmlns:p14="http://schemas.microsoft.com/office/powerpoint/2010/main" val="40799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" y="762000"/>
            <a:ext cx="4277170" cy="3886200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is the reason why Europe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generally considered to be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“one of the seven continents:”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maps that say so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mostly drafted by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European cartographers.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fact that many explorers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were from Europe, however,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actually part of our story about the effects of complexity!</a:t>
            </a:r>
          </a:p>
        </p:txBody>
      </p:sp>
      <p:sp>
        <p:nvSpPr>
          <p:cNvPr id="2" name="Rectangle 1"/>
          <p:cNvSpPr/>
          <p:nvPr/>
        </p:nvSpPr>
        <p:spPr>
          <a:xfrm>
            <a:off x="390970" y="1850572"/>
            <a:ext cx="3505200" cy="119742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maps that say so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mostly drafted by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European cartographers</a:t>
            </a:r>
          </a:p>
          <a:p>
            <a:pPr algn="ctr"/>
            <a:r>
              <a:rPr lang="en-US" sz="1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(using reports from European explorers).</a:t>
            </a:r>
          </a:p>
        </p:txBody>
      </p:sp>
    </p:spTree>
    <p:extLst>
      <p:ext uri="{BB962C8B-B14F-4D97-AF65-F5344CB8AC3E}">
        <p14:creationId xmlns:p14="http://schemas.microsoft.com/office/powerpoint/2010/main" val="18694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8"/>
            <a:ext cx="5140144" cy="673172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66700" y="2743200"/>
            <a:ext cx="3810000" cy="1983783"/>
          </a:xfrm>
          <a:prstGeom prst="wedgeRoundRectCallout">
            <a:avLst>
              <a:gd name="adj1" fmla="val 83444"/>
              <a:gd name="adj2" fmla="val -12259"/>
              <a:gd name="adj3" fmla="val 16667"/>
            </a:avLst>
          </a:prstGeom>
          <a:solidFill>
            <a:srgbClr val="CCCC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200" y="2209800"/>
            <a:ext cx="4191000" cy="2667000"/>
          </a:xfrm>
          <a:prstGeom prst="wedgeRoundRectCallout">
            <a:avLst>
              <a:gd name="adj1" fmla="val 158440"/>
              <a:gd name="adj2" fmla="val 57733"/>
              <a:gd name="adj3" fmla="val 16667"/>
            </a:avLst>
          </a:prstGeom>
          <a:solidFill>
            <a:srgbClr val="CCCC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the middle of the 9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Vikings had spread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across much of Britain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gone on raiding trips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and/or built trading posts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far south as Constantinople.</a:t>
            </a:r>
          </a:p>
        </p:txBody>
      </p:sp>
    </p:spTree>
    <p:extLst>
      <p:ext uri="{BB962C8B-B14F-4D97-AF65-F5344CB8AC3E}">
        <p14:creationId xmlns:p14="http://schemas.microsoft.com/office/powerpoint/2010/main" val="22013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8"/>
            <a:ext cx="5140143" cy="673171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3048000"/>
            <a:ext cx="4267200" cy="3048000"/>
          </a:xfrm>
          <a:prstGeom prst="wedgeRoundRectCallout">
            <a:avLst>
              <a:gd name="adj1" fmla="val 47764"/>
              <a:gd name="adj2" fmla="val -88024"/>
              <a:gd name="adj3" fmla="val 16667"/>
            </a:avLst>
          </a:prstGeom>
          <a:solidFill>
            <a:srgbClr val="CCCC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the mid-10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European countries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become stronger.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Vikings were losing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many parts of Europe,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many Viking explorers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crossed the Atlantic Ocean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Greenland and America.</a:t>
            </a:r>
          </a:p>
        </p:txBody>
      </p:sp>
    </p:spTree>
    <p:extLst>
      <p:ext uri="{BB962C8B-B14F-4D97-AF65-F5344CB8AC3E}">
        <p14:creationId xmlns:p14="http://schemas.microsoft.com/office/powerpoint/2010/main" val="32208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838200"/>
            <a:ext cx="6324600" cy="48006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we know so far?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838200"/>
            <a:ext cx="6324600" cy="48006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we know so far?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05000" y="1693628"/>
            <a:ext cx="5181600" cy="123383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A peninsular location may be good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for defensive purposes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(and for survival),</a:t>
            </a:r>
          </a:p>
          <a:p>
            <a:r>
              <a:rPr lang="en-US" sz="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38843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838200"/>
            <a:ext cx="6324600" cy="48006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we know so far?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05000" y="1693628"/>
            <a:ext cx="5181600" cy="123383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A peninsular location may be good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for defensive purposes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(and for survival),</a:t>
            </a:r>
          </a:p>
          <a:p>
            <a:r>
              <a:rPr lang="en-US" sz="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05000" y="2858568"/>
            <a:ext cx="5181600" cy="1143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A small peninsula is seldom likely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to have all the resources needed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for a rapidly growing economy.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838200"/>
            <a:ext cx="6324600" cy="48006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we know so far?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05000" y="1693628"/>
            <a:ext cx="5181600" cy="123383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A peninsular location may be good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for defensive purposes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(and for survival),</a:t>
            </a:r>
          </a:p>
          <a:p>
            <a:r>
              <a:rPr lang="en-US" sz="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05000" y="2858568"/>
            <a:ext cx="5181600" cy="1143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A small peninsula is seldom likely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to have all the resources needed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for a rapidly growing economy.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906424" y="4001568"/>
            <a:ext cx="5181600" cy="125623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result, peninsular countries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often tried to expand across the land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around the bays and sheltered seas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since the time of the Greeks and Romans.  </a:t>
            </a:r>
          </a:p>
        </p:txBody>
      </p:sp>
    </p:spTree>
    <p:extLst>
      <p:ext uri="{BB962C8B-B14F-4D97-AF65-F5344CB8AC3E}">
        <p14:creationId xmlns:p14="http://schemas.microsoft.com/office/powerpoint/2010/main" val="1560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Regular Pentagon 1"/>
          <p:cNvSpPr/>
          <p:nvPr/>
        </p:nvSpPr>
        <p:spPr>
          <a:xfrm>
            <a:off x="5240708" y="35557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5240708" y="326054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5299816" y="285358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5545508" y="36319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5249253" y="45720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6324600" y="3371639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5943600" y="36576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>
            <a:off x="6456273" y="3338168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>
            <a:off x="4089162" y="545293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16"/>
          <p:cNvSpPr/>
          <p:nvPr/>
        </p:nvSpPr>
        <p:spPr>
          <a:xfrm>
            <a:off x="6782514" y="4671701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6056120" y="350766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gular Pentagon 18"/>
          <p:cNvSpPr/>
          <p:nvPr/>
        </p:nvSpPr>
        <p:spPr>
          <a:xfrm>
            <a:off x="6392254" y="48511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gular Pentagon 19"/>
          <p:cNvSpPr/>
          <p:nvPr/>
        </p:nvSpPr>
        <p:spPr>
          <a:xfrm>
            <a:off x="7120784" y="547002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gular Pentagon 20"/>
          <p:cNvSpPr/>
          <p:nvPr/>
        </p:nvSpPr>
        <p:spPr>
          <a:xfrm>
            <a:off x="5867400" y="498433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gular Pentagon 21"/>
          <p:cNvSpPr/>
          <p:nvPr/>
        </p:nvSpPr>
        <p:spPr>
          <a:xfrm>
            <a:off x="5460762" y="395385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5037032" y="3012393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4309216" y="580829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ular Pentagon 24"/>
          <p:cNvSpPr/>
          <p:nvPr/>
        </p:nvSpPr>
        <p:spPr>
          <a:xfrm>
            <a:off x="7179892" y="236540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0708" y="990600"/>
            <a:ext cx="2684092" cy="762000"/>
          </a:xfrm>
          <a:prstGeom prst="rect">
            <a:avLst/>
          </a:prstGeom>
          <a:solidFill>
            <a:srgbClr val="FF99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Home Ports for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Overseas Explorers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200" y="982174"/>
            <a:ext cx="3810000" cy="4487848"/>
          </a:xfrm>
          <a:prstGeom prst="roundRect">
            <a:avLst>
              <a:gd name="adj" fmla="val 557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13</a:t>
            </a:r>
            <a:r>
              <a:rPr lang="en-US" sz="2000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got gunpowder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magnetic compasses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Chinese inventors.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Soon, the deep bays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sheltered harbors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 the peninsulas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islands of Europe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became the home bases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explorers who sailed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across the oceans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(like  Vasco de  Gama </a:t>
            </a:r>
            <a:b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Christopher Columbus).</a:t>
            </a:r>
          </a:p>
        </p:txBody>
      </p:sp>
    </p:spTree>
    <p:extLst>
      <p:ext uri="{BB962C8B-B14F-4D97-AF65-F5344CB8AC3E}">
        <p14:creationId xmlns:p14="http://schemas.microsoft.com/office/powerpoint/2010/main" val="6968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Regular Pentagon 1"/>
          <p:cNvSpPr/>
          <p:nvPr/>
        </p:nvSpPr>
        <p:spPr>
          <a:xfrm>
            <a:off x="5240708" y="35557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5240708" y="326054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5299816" y="285358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5545508" y="36319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5249253" y="45720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6324600" y="3371639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5943600" y="36576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>
            <a:off x="6456273" y="3338168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>
            <a:off x="4089162" y="545293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16"/>
          <p:cNvSpPr/>
          <p:nvPr/>
        </p:nvSpPr>
        <p:spPr>
          <a:xfrm>
            <a:off x="6782514" y="4671701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6056120" y="350766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gular Pentagon 18"/>
          <p:cNvSpPr/>
          <p:nvPr/>
        </p:nvSpPr>
        <p:spPr>
          <a:xfrm>
            <a:off x="6392254" y="48511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gular Pentagon 19"/>
          <p:cNvSpPr/>
          <p:nvPr/>
        </p:nvSpPr>
        <p:spPr>
          <a:xfrm>
            <a:off x="7120784" y="547002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gular Pentagon 20"/>
          <p:cNvSpPr/>
          <p:nvPr/>
        </p:nvSpPr>
        <p:spPr>
          <a:xfrm>
            <a:off x="5867400" y="498433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gular Pentagon 21"/>
          <p:cNvSpPr/>
          <p:nvPr/>
        </p:nvSpPr>
        <p:spPr>
          <a:xfrm>
            <a:off x="5460762" y="395385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5037032" y="3012393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4309216" y="580829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ular Pentagon 24"/>
          <p:cNvSpPr/>
          <p:nvPr/>
        </p:nvSpPr>
        <p:spPr>
          <a:xfrm>
            <a:off x="7179892" y="236540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0708" y="990600"/>
            <a:ext cx="2684092" cy="762000"/>
          </a:xfrm>
          <a:prstGeom prst="rect">
            <a:avLst/>
          </a:prstGeom>
          <a:solidFill>
            <a:srgbClr val="FF99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Home Ports for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Overseas Explorers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7200" y="1371600"/>
            <a:ext cx="3124200" cy="2658454"/>
          </a:xfrm>
          <a:prstGeom prst="roundRect">
            <a:avLst>
              <a:gd name="adj" fmla="val 557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Portugal, Spain,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England, France,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Netherlands,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Italy, and Germany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claimed colonies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on other continents</a:t>
            </a:r>
          </a:p>
        </p:txBody>
      </p:sp>
    </p:spTree>
    <p:extLst>
      <p:ext uri="{BB962C8B-B14F-4D97-AF65-F5344CB8AC3E}">
        <p14:creationId xmlns:p14="http://schemas.microsoft.com/office/powerpoint/2010/main" val="11472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Regular Pentagon 1"/>
          <p:cNvSpPr/>
          <p:nvPr/>
        </p:nvSpPr>
        <p:spPr>
          <a:xfrm>
            <a:off x="5240708" y="35557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5240708" y="326054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5299816" y="285358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5545508" y="36319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5249253" y="45720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6324600" y="3371639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5943600" y="36576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>
            <a:off x="6456273" y="3338168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>
            <a:off x="4089162" y="545293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16"/>
          <p:cNvSpPr/>
          <p:nvPr/>
        </p:nvSpPr>
        <p:spPr>
          <a:xfrm>
            <a:off x="6782514" y="4671701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6056120" y="350766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gular Pentagon 18"/>
          <p:cNvSpPr/>
          <p:nvPr/>
        </p:nvSpPr>
        <p:spPr>
          <a:xfrm>
            <a:off x="6392254" y="48511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gular Pentagon 19"/>
          <p:cNvSpPr/>
          <p:nvPr/>
        </p:nvSpPr>
        <p:spPr>
          <a:xfrm>
            <a:off x="7120784" y="547002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gular Pentagon 20"/>
          <p:cNvSpPr/>
          <p:nvPr/>
        </p:nvSpPr>
        <p:spPr>
          <a:xfrm>
            <a:off x="5867400" y="498433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gular Pentagon 21"/>
          <p:cNvSpPr/>
          <p:nvPr/>
        </p:nvSpPr>
        <p:spPr>
          <a:xfrm>
            <a:off x="5460762" y="395385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5037032" y="3012393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4309216" y="580829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ular Pentagon 24"/>
          <p:cNvSpPr/>
          <p:nvPr/>
        </p:nvSpPr>
        <p:spPr>
          <a:xfrm>
            <a:off x="7179892" y="236540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0708" y="990600"/>
            <a:ext cx="2684092" cy="762000"/>
          </a:xfrm>
          <a:prstGeom prst="rect">
            <a:avLst/>
          </a:prstGeom>
          <a:solidFill>
            <a:srgbClr val="FF99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Home Ports for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Overseas Explorers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7200" y="1371600"/>
            <a:ext cx="3124200" cy="2658454"/>
          </a:xfrm>
          <a:prstGeom prst="roundRect">
            <a:avLst>
              <a:gd name="adj" fmla="val 557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Portugal, Spain,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England, France,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Netherlands,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Italy, and Germany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claimed colonies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on other continents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8600" y="4824100"/>
            <a:ext cx="3505200" cy="1538599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clickable map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European Colonies.</a:t>
            </a:r>
          </a:p>
        </p:txBody>
      </p:sp>
    </p:spTree>
    <p:extLst>
      <p:ext uri="{BB962C8B-B14F-4D97-AF65-F5344CB8AC3E}">
        <p14:creationId xmlns:p14="http://schemas.microsoft.com/office/powerpoint/2010/main" val="25877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71600" y="2271368"/>
            <a:ext cx="6075273" cy="2286000"/>
          </a:xfrm>
          <a:prstGeom prst="roundRect">
            <a:avLst>
              <a:gd name="adj" fmla="val 5574"/>
            </a:avLst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Later in the colonial era . . . . 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geologic complexity of Europe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gave its people another big advantage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at the start of the Industrial Revolution.</a:t>
            </a:r>
          </a:p>
        </p:txBody>
      </p:sp>
    </p:spTree>
    <p:extLst>
      <p:ext uri="{BB962C8B-B14F-4D97-AF65-F5344CB8AC3E}">
        <p14:creationId xmlns:p14="http://schemas.microsoft.com/office/powerpoint/2010/main" val="34845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1905000"/>
            <a:ext cx="2981770" cy="2362200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story starts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we notice how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is different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most of the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“real continents.”</a:t>
            </a:r>
          </a:p>
        </p:txBody>
      </p:sp>
    </p:spTree>
    <p:extLst>
      <p:ext uri="{BB962C8B-B14F-4D97-AF65-F5344CB8AC3E}">
        <p14:creationId xmlns:p14="http://schemas.microsoft.com/office/powerpoint/2010/main" val="35177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97" y="48507"/>
            <a:ext cx="5137751" cy="673172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52400" y="1143000"/>
            <a:ext cx="4038600" cy="2438399"/>
          </a:xfrm>
          <a:prstGeom prst="wedgeRoundRectCallout">
            <a:avLst>
              <a:gd name="adj1" fmla="val 86740"/>
              <a:gd name="adj2" fmla="val -5144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We have already seen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geologic forces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made a complex pattern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mountains of different ages</a:t>
            </a:r>
          </a:p>
          <a:p>
            <a:pPr algn="ctr"/>
            <a:r>
              <a:rPr lang="en-US" sz="2000" u="sng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were also responsible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for the formation of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valuable metal ores.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2400" y="1066800"/>
            <a:ext cx="3657600" cy="2088023"/>
          </a:xfrm>
          <a:prstGeom prst="wedgeRoundRectCallout">
            <a:avLst>
              <a:gd name="adj1" fmla="val 101379"/>
              <a:gd name="adj2" fmla="val -7344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This geologic complexity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also helps us understand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why Europe is fortunate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to have deposits of coal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scattered in many places.</a:t>
            </a:r>
          </a:p>
        </p:txBody>
      </p:sp>
    </p:spTree>
    <p:extLst>
      <p:ext uri="{BB962C8B-B14F-4D97-AF65-F5344CB8AC3E}">
        <p14:creationId xmlns:p14="http://schemas.microsoft.com/office/powerpoint/2010/main" val="12174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2195168"/>
            <a:ext cx="4038600" cy="2732195"/>
          </a:xfrm>
          <a:prstGeom prst="wedgeRoundRectCallout">
            <a:avLst>
              <a:gd name="adj1" fmla="val 88627"/>
              <a:gd name="adj2" fmla="val -78544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At the start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the Industrial Revolution,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these widely scattered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metal and coal mines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could support many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separate clusters of factories</a:t>
            </a:r>
          </a:p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(the gray ovals on this map)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2195168"/>
            <a:ext cx="4038600" cy="2732195"/>
          </a:xfrm>
          <a:prstGeom prst="wedgeRoundRectCallout">
            <a:avLst>
              <a:gd name="adj1" fmla="val 88627"/>
              <a:gd name="adj2" fmla="val -78544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At the start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the Industrial Revolution,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these widely scattered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metal and coal mines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could support many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separate clusters of factories</a:t>
            </a:r>
          </a:p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(the gray ovals on this map)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9486" y="4800600"/>
            <a:ext cx="3505200" cy="18669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 about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Changing Technology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 Steel Production.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47800" y="531220"/>
            <a:ext cx="3103473" cy="1433168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included: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47800" y="531220"/>
            <a:ext cx="3103473" cy="1433168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included: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1524001"/>
            <a:ext cx="21336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Midlands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47800" y="531220"/>
            <a:ext cx="3103473" cy="1433168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included: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1524001"/>
            <a:ext cx="21336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Midlands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32472" y="1612630"/>
            <a:ext cx="1697128" cy="609599"/>
          </a:xfrm>
          <a:prstGeom prst="wedgeRoundRectCallout">
            <a:avLst>
              <a:gd name="adj1" fmla="val -63465"/>
              <a:gd name="adj2" fmla="val 30229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Ruhr Valley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47800" y="531220"/>
            <a:ext cx="3103473" cy="1433168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included: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1524001"/>
            <a:ext cx="21336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Midlands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32472" y="1612630"/>
            <a:ext cx="1697128" cy="609599"/>
          </a:xfrm>
          <a:prstGeom prst="wedgeRoundRectCallout">
            <a:avLst>
              <a:gd name="adj1" fmla="val -63465"/>
              <a:gd name="adj2" fmla="val 30229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Ruhr Valley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605681" y="2895600"/>
            <a:ext cx="1219200" cy="609599"/>
          </a:xfrm>
          <a:prstGeom prst="wedgeRoundRectCallout">
            <a:avLst>
              <a:gd name="adj1" fmla="val -52651"/>
              <a:gd name="adj2" fmla="val 132664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Silesia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47800" y="531220"/>
            <a:ext cx="3103473" cy="1433168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included: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1524001"/>
            <a:ext cx="21336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Midlands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32472" y="1612630"/>
            <a:ext cx="1697128" cy="609599"/>
          </a:xfrm>
          <a:prstGeom prst="wedgeRoundRectCallout">
            <a:avLst>
              <a:gd name="adj1" fmla="val -63465"/>
              <a:gd name="adj2" fmla="val 30229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Ruhr Valley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605681" y="2895600"/>
            <a:ext cx="1219200" cy="609599"/>
          </a:xfrm>
          <a:prstGeom prst="wedgeRoundRectCallout">
            <a:avLst>
              <a:gd name="adj1" fmla="val -52651"/>
              <a:gd name="adj2" fmla="val 132664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Silesia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543800" y="4927363"/>
            <a:ext cx="1371600" cy="609599"/>
          </a:xfrm>
          <a:prstGeom prst="wedgeRoundRectCallout">
            <a:avLst>
              <a:gd name="adj1" fmla="val 57396"/>
              <a:gd name="adj2" fmla="val -20518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Donbass</a:t>
            </a:r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47800" y="531220"/>
            <a:ext cx="3103473" cy="1433168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included: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1524001"/>
            <a:ext cx="21336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Midlands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32472" y="1612630"/>
            <a:ext cx="1697128" cy="609599"/>
          </a:xfrm>
          <a:prstGeom prst="wedgeRoundRectCallout">
            <a:avLst>
              <a:gd name="adj1" fmla="val -63465"/>
              <a:gd name="adj2" fmla="val 30229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Ruhr Valley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605681" y="2895600"/>
            <a:ext cx="1219200" cy="609599"/>
          </a:xfrm>
          <a:prstGeom prst="wedgeRoundRectCallout">
            <a:avLst>
              <a:gd name="adj1" fmla="val -52651"/>
              <a:gd name="adj2" fmla="val 132664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Silesia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543800" y="4927363"/>
            <a:ext cx="1371600" cy="609599"/>
          </a:xfrm>
          <a:prstGeom prst="wedgeRoundRectCallout">
            <a:avLst>
              <a:gd name="adj1" fmla="val 57396"/>
              <a:gd name="adj2" fmla="val -20518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Donbass</a:t>
            </a:r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86015" y="5841762"/>
            <a:ext cx="1219200" cy="681528"/>
          </a:xfrm>
          <a:prstGeom prst="wedgeRoundRectCallout">
            <a:avLst>
              <a:gd name="adj1" fmla="val 79124"/>
              <a:gd name="adj2" fmla="val -204819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Rhone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Valley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1524000"/>
            <a:ext cx="3467100" cy="3048000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one thing,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its overall shape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different.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is not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compact mass of land.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is a big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peninsula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is made out of many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smaller peninsulas. </a:t>
            </a:r>
          </a:p>
        </p:txBody>
      </p:sp>
    </p:spTree>
    <p:extLst>
      <p:ext uri="{BB962C8B-B14F-4D97-AF65-F5344CB8AC3E}">
        <p14:creationId xmlns:p14="http://schemas.microsoft.com/office/powerpoint/2010/main" val="1602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47800" y="531220"/>
            <a:ext cx="3103473" cy="1433168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included: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1524001"/>
            <a:ext cx="21336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Midlands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32472" y="1612630"/>
            <a:ext cx="1697128" cy="609599"/>
          </a:xfrm>
          <a:prstGeom prst="wedgeRoundRectCallout">
            <a:avLst>
              <a:gd name="adj1" fmla="val -63465"/>
              <a:gd name="adj2" fmla="val 30229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Ruhr Valley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605681" y="2895600"/>
            <a:ext cx="1219200" cy="609599"/>
          </a:xfrm>
          <a:prstGeom prst="wedgeRoundRectCallout">
            <a:avLst>
              <a:gd name="adj1" fmla="val -52651"/>
              <a:gd name="adj2" fmla="val 132664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Silesia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543800" y="4927363"/>
            <a:ext cx="1371600" cy="609599"/>
          </a:xfrm>
          <a:prstGeom prst="wedgeRoundRectCallout">
            <a:avLst>
              <a:gd name="adj1" fmla="val 57396"/>
              <a:gd name="adj2" fmla="val -20518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Donbass</a:t>
            </a:r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86015" y="5841762"/>
            <a:ext cx="1219200" cy="681528"/>
          </a:xfrm>
          <a:prstGeom prst="wedgeRoundRectCallout">
            <a:avLst>
              <a:gd name="adj1" fmla="val 79124"/>
              <a:gd name="adj2" fmla="val -204819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Rhone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Valley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14600" y="5232162"/>
            <a:ext cx="1219200" cy="609599"/>
          </a:xfrm>
          <a:prstGeom prst="wedgeRoundRectCallout">
            <a:avLst>
              <a:gd name="adj1" fmla="val 138003"/>
              <a:gd name="adj2" fmla="val -9443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Bilbao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47800" y="531220"/>
            <a:ext cx="3103473" cy="1433168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included: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1524001"/>
            <a:ext cx="21336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Midlands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32472" y="1612630"/>
            <a:ext cx="1697128" cy="609599"/>
          </a:xfrm>
          <a:prstGeom prst="wedgeRoundRectCallout">
            <a:avLst>
              <a:gd name="adj1" fmla="val -63465"/>
              <a:gd name="adj2" fmla="val 30229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Ruhr Valley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605681" y="2895600"/>
            <a:ext cx="1219200" cy="609599"/>
          </a:xfrm>
          <a:prstGeom prst="wedgeRoundRectCallout">
            <a:avLst>
              <a:gd name="adj1" fmla="val -52651"/>
              <a:gd name="adj2" fmla="val 132664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Silesia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543800" y="4927363"/>
            <a:ext cx="1371600" cy="609599"/>
          </a:xfrm>
          <a:prstGeom prst="wedgeRoundRectCallout">
            <a:avLst>
              <a:gd name="adj1" fmla="val 57396"/>
              <a:gd name="adj2" fmla="val -20518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Donbass</a:t>
            </a:r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86015" y="5841762"/>
            <a:ext cx="1219200" cy="681528"/>
          </a:xfrm>
          <a:prstGeom prst="wedgeRoundRectCallout">
            <a:avLst>
              <a:gd name="adj1" fmla="val 79124"/>
              <a:gd name="adj2" fmla="val -204819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Rhone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Valley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14600" y="5232162"/>
            <a:ext cx="1219200" cy="609599"/>
          </a:xfrm>
          <a:prstGeom prst="wedgeRoundRectCallout">
            <a:avLst>
              <a:gd name="adj1" fmla="val 138003"/>
              <a:gd name="adj2" fmla="val -9443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Bilbao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2641768"/>
            <a:ext cx="3941673" cy="1777832"/>
          </a:xfrm>
          <a:prstGeom prst="roundRect">
            <a:avLst>
              <a:gd name="adj" fmla="val 55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These areas often became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important targets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during wars.</a:t>
            </a:r>
          </a:p>
        </p:txBody>
      </p:sp>
    </p:spTree>
    <p:extLst>
      <p:ext uri="{BB962C8B-B14F-4D97-AF65-F5344CB8AC3E}">
        <p14:creationId xmlns:p14="http://schemas.microsoft.com/office/powerpoint/2010/main" val="27094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6071" y="1219201"/>
            <a:ext cx="3733800" cy="4191000"/>
          </a:xfrm>
          <a:prstGeom prst="roundRect">
            <a:avLst>
              <a:gd name="adj" fmla="val 55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scattered development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allowed by complex geology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a downside, however.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9393"/>
            <a:ext cx="5140146" cy="673172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850782" y="3443539"/>
            <a:ext cx="969818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England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6071" y="1219201"/>
            <a:ext cx="3733800" cy="4191000"/>
          </a:xfrm>
          <a:prstGeom prst="roundRect">
            <a:avLst>
              <a:gd name="adj" fmla="val 55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scattered development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allowed by complex geology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a downside, however.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81000" y="2590800"/>
            <a:ext cx="3276600" cy="2667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Overseas colonies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scattered factories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many countries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stay independent. 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result, they could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continue old rivalries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the modern age.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79124" y="2464343"/>
            <a:ext cx="864459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Russia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93684" y="2427987"/>
            <a:ext cx="1045996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Sweden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39680" y="4728615"/>
            <a:ext cx="950905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Balkans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85658" y="4247062"/>
            <a:ext cx="864459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France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14178" y="3443539"/>
            <a:ext cx="950905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Prussia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18029" y="2971800"/>
            <a:ext cx="1045996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Lithuania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4120606"/>
            <a:ext cx="1045996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Hungary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362615" y="5283744"/>
            <a:ext cx="785872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Spain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42653" y="5183231"/>
            <a:ext cx="649481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Italy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635163" y="4098876"/>
            <a:ext cx="864459" cy="252913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Austria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136462" y="5048193"/>
            <a:ext cx="907121" cy="522987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600" dirty="0">
                <a:solidFill>
                  <a:srgbClr val="480000"/>
                </a:solidFill>
                <a:latin typeface="Arial Narrow" panose="020B0606020202030204" pitchFamily="34" charset="0"/>
                <a:cs typeface="Arial" pitchFamily="34" charset="0"/>
              </a:rPr>
              <a:t>Ottoman</a:t>
            </a:r>
          </a:p>
          <a:p>
            <a:pPr algn="ctr">
              <a:lnSpc>
                <a:spcPts val="1500"/>
              </a:lnSpc>
            </a:pPr>
            <a:r>
              <a:rPr lang="en-US" sz="1600" dirty="0">
                <a:solidFill>
                  <a:srgbClr val="480000"/>
                </a:solidFill>
                <a:latin typeface="Arial Narrow" panose="020B0606020202030204" pitchFamily="34" charset="0"/>
                <a:cs typeface="Arial" pitchFamily="34" charset="0"/>
              </a:rPr>
              <a:t>Empire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876765" y="3308501"/>
            <a:ext cx="824655" cy="522987"/>
          </a:xfrm>
          <a:prstGeom prst="roundRect">
            <a:avLst>
              <a:gd name="adj" fmla="val 5574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600" dirty="0">
                <a:solidFill>
                  <a:srgbClr val="480000"/>
                </a:solidFill>
                <a:latin typeface="Arial Narrow" panose="020B0606020202030204" pitchFamily="34" charset="0"/>
                <a:cs typeface="Arial" pitchFamily="34" charset="0"/>
              </a:rPr>
              <a:t>Nether-</a:t>
            </a:r>
          </a:p>
          <a:p>
            <a:pPr algn="ctr">
              <a:lnSpc>
                <a:spcPts val="1500"/>
              </a:lnSpc>
            </a:pPr>
            <a:r>
              <a:rPr lang="en-US" sz="1600" dirty="0">
                <a:solidFill>
                  <a:srgbClr val="480000"/>
                </a:solidFill>
                <a:latin typeface="Arial Narrow" panose="020B0606020202030204" pitchFamily="34" charset="0"/>
                <a:cs typeface="Arial" pitchFamily="34" charset="0"/>
              </a:rPr>
              <a:t>lands</a:t>
            </a:r>
          </a:p>
        </p:txBody>
      </p:sp>
    </p:spTree>
    <p:extLst>
      <p:ext uri="{BB962C8B-B14F-4D97-AF65-F5344CB8AC3E}">
        <p14:creationId xmlns:p14="http://schemas.microsoft.com/office/powerpoint/2010/main" val="2242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317"/>
            <a:ext cx="5140145" cy="67221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0628" y="1014068"/>
            <a:ext cx="3733800" cy="4800600"/>
          </a:xfrm>
          <a:prstGeom prst="roundRect">
            <a:avLst>
              <a:gd name="adj" fmla="val 55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map shows the locations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just 25 of the major battles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marked turning points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317"/>
            <a:ext cx="5140145" cy="67221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0628" y="1014068"/>
            <a:ext cx="3733800" cy="4800600"/>
          </a:xfrm>
          <a:prstGeom prst="roundRect">
            <a:avLst>
              <a:gd name="adj" fmla="val 55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map shows the locations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just 25 of the major battles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marked turning points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2667000"/>
            <a:ext cx="3526972" cy="2819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time went on,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weapons became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and more deadly.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twentieth century,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old European rivalries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led to two world wars.</a:t>
            </a:r>
          </a:p>
        </p:txBody>
      </p:sp>
    </p:spTree>
    <p:extLst>
      <p:ext uri="{BB962C8B-B14F-4D97-AF65-F5344CB8AC3E}">
        <p14:creationId xmlns:p14="http://schemas.microsoft.com/office/powerpoint/2010/main" val="26425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8856" y="1014068"/>
            <a:ext cx="3733800" cy="4091332"/>
          </a:xfrm>
          <a:prstGeom prst="roundRect">
            <a:avLst>
              <a:gd name="adj" fmla="val 16070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Military history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offers a “backhand”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form of evidence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for the importance of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geographic complexity,</a:t>
            </a:r>
          </a:p>
          <a:p>
            <a:pPr algn="ctr"/>
            <a:endParaRPr lang="en-US" sz="8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To see what this means,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we might look at an area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that is </a:t>
            </a:r>
            <a:r>
              <a:rPr lang="en-US" sz="2000" u="sng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very complex, </a:t>
            </a:r>
          </a:p>
          <a:p>
            <a:pPr algn="ctr"/>
            <a:r>
              <a:rPr lang="en-US" sz="2000" u="sng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on a peninsula,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u="sng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protected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mountains.</a:t>
            </a:r>
          </a:p>
        </p:txBody>
      </p:sp>
    </p:spTree>
    <p:extLst>
      <p:ext uri="{BB962C8B-B14F-4D97-AF65-F5344CB8AC3E}">
        <p14:creationId xmlns:p14="http://schemas.microsoft.com/office/powerpoint/2010/main" val="14732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4038600" cy="2438399"/>
          </a:xfrm>
          <a:prstGeom prst="wedgeRoundRectCallout">
            <a:avLst>
              <a:gd name="adj1" fmla="val 124476"/>
              <a:gd name="adj2" fmla="val 52124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country we now know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as Poland has a history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that stretches back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thousand years.</a:t>
            </a:r>
          </a:p>
          <a:p>
            <a:pPr algn="ctr"/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4038600" cy="2438399"/>
          </a:xfrm>
          <a:prstGeom prst="wedgeRoundRectCallout">
            <a:avLst>
              <a:gd name="adj1" fmla="val 124476"/>
              <a:gd name="adj2" fmla="val 52124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country we now know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as Poland has a history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that stretches back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thousand years.</a:t>
            </a:r>
          </a:p>
          <a:p>
            <a:pPr algn="ctr"/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831134"/>
            <a:ext cx="3430424" cy="3634132"/>
          </a:xfrm>
          <a:prstGeom prst="roundRect">
            <a:avLst>
              <a:gd name="adj" fmla="val 16070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During that time,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it has been invaded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(and often conquered)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 “Who’s Who”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great invaders: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Huns, Vikings,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Mongols, Slavs,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Hapsburgs, Prussians,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Napoleon, the Nazis,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the Soviet Union.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29000" y="5718787"/>
            <a:ext cx="5105400" cy="1055066"/>
          </a:xfrm>
          <a:prstGeom prst="roundRect">
            <a:avLst>
              <a:gd name="adj" fmla="val 1607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find websites that show the extent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“Poland” at many different times in history –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here, we will show just a few time periods.</a:t>
            </a:r>
          </a:p>
        </p:txBody>
      </p:sp>
    </p:spTree>
    <p:extLst>
      <p:ext uri="{BB962C8B-B14F-4D97-AF65-F5344CB8AC3E}">
        <p14:creationId xmlns:p14="http://schemas.microsoft.com/office/powerpoint/2010/main" val="27143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8" cy="671897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142781"/>
              <a:gd name="adj2" fmla="val 88815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Freeform 1"/>
          <p:cNvSpPr/>
          <p:nvPr/>
        </p:nvSpPr>
        <p:spPr>
          <a:xfrm>
            <a:off x="7151460" y="3551416"/>
            <a:ext cx="302086" cy="342272"/>
          </a:xfrm>
          <a:custGeom>
            <a:avLst/>
            <a:gdLst>
              <a:gd name="connsiteX0" fmla="*/ 163740 w 302086"/>
              <a:gd name="connsiteY0" fmla="*/ 3634 h 342272"/>
              <a:gd name="connsiteX1" fmla="*/ 69736 w 302086"/>
              <a:gd name="connsiteY1" fmla="*/ 63455 h 342272"/>
              <a:gd name="connsiteX2" fmla="*/ 9916 w 302086"/>
              <a:gd name="connsiteY2" fmla="*/ 311283 h 342272"/>
              <a:gd name="connsiteX3" fmla="*/ 283381 w 302086"/>
              <a:gd name="connsiteY3" fmla="*/ 319829 h 342272"/>
              <a:gd name="connsiteX4" fmla="*/ 266290 w 302086"/>
              <a:gd name="connsiteY4" fmla="*/ 140367 h 342272"/>
              <a:gd name="connsiteX5" fmla="*/ 163740 w 302086"/>
              <a:gd name="connsiteY5" fmla="*/ 3634 h 34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86" h="342272">
                <a:moveTo>
                  <a:pt x="163740" y="3634"/>
                </a:moveTo>
                <a:cubicBezTo>
                  <a:pt x="130981" y="-9185"/>
                  <a:pt x="95373" y="12180"/>
                  <a:pt x="69736" y="63455"/>
                </a:cubicBezTo>
                <a:cubicBezTo>
                  <a:pt x="44099" y="114730"/>
                  <a:pt x="-25691" y="268554"/>
                  <a:pt x="9916" y="311283"/>
                </a:cubicBezTo>
                <a:cubicBezTo>
                  <a:pt x="45523" y="354012"/>
                  <a:pt x="240652" y="348315"/>
                  <a:pt x="283381" y="319829"/>
                </a:cubicBezTo>
                <a:cubicBezTo>
                  <a:pt x="326110" y="291343"/>
                  <a:pt x="284806" y="190217"/>
                  <a:pt x="266290" y="140367"/>
                </a:cubicBezTo>
                <a:cubicBezTo>
                  <a:pt x="247774" y="90517"/>
                  <a:pt x="196499" y="16453"/>
                  <a:pt x="163740" y="36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0" y="1524000"/>
            <a:ext cx="3467100" cy="3048000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one thing,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its overall shape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different.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is not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compact mass of land.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is a big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peninsula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is made out of many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smaller peninsulas.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7" name="Snip Single Corner Rectangle 6"/>
          <p:cNvSpPr/>
          <p:nvPr/>
        </p:nvSpPr>
        <p:spPr>
          <a:xfrm>
            <a:off x="152400" y="3831772"/>
            <a:ext cx="4648200" cy="20574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   Definition: a </a:t>
            </a:r>
            <a:r>
              <a:rPr lang="en-US" b="1" dirty="0">
                <a:solidFill>
                  <a:srgbClr val="002060"/>
                </a:solidFill>
              </a:rPr>
              <a:t>peninsula</a:t>
            </a:r>
          </a:p>
          <a:p>
            <a:r>
              <a:rPr lang="en-US" dirty="0">
                <a:solidFill>
                  <a:srgbClr val="002060"/>
                </a:solidFill>
              </a:rPr>
              <a:t>   is like a “finger” of land</a:t>
            </a:r>
          </a:p>
          <a:p>
            <a:r>
              <a:rPr lang="en-US" dirty="0">
                <a:solidFill>
                  <a:srgbClr val="002060"/>
                </a:solidFill>
              </a:rPr>
              <a:t>      (or leg, arm, thumb, nose)</a:t>
            </a:r>
          </a:p>
          <a:p>
            <a:r>
              <a:rPr lang="en-US" dirty="0">
                <a:solidFill>
                  <a:srgbClr val="002060"/>
                </a:solidFill>
              </a:rPr>
              <a:t>   connected to a larger landmass</a:t>
            </a:r>
          </a:p>
          <a:p>
            <a:r>
              <a:rPr lang="en-US" dirty="0">
                <a:solidFill>
                  <a:srgbClr val="002060"/>
                </a:solidFill>
              </a:rPr>
              <a:t>   on one side, and surrounded</a:t>
            </a:r>
          </a:p>
          <a:p>
            <a:r>
              <a:rPr lang="en-US" dirty="0">
                <a:solidFill>
                  <a:srgbClr val="002060"/>
                </a:solidFill>
              </a:rPr>
              <a:t>   by water on the other three sides.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06" y="3984172"/>
            <a:ext cx="1073419" cy="10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3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8" cy="671897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132747"/>
              <a:gd name="adj2" fmla="val 3891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</p:spTree>
    <p:extLst>
      <p:ext uri="{BB962C8B-B14F-4D97-AF65-F5344CB8AC3E}">
        <p14:creationId xmlns:p14="http://schemas.microsoft.com/office/powerpoint/2010/main" val="12305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06" y="56503"/>
            <a:ext cx="5127932" cy="67157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164978"/>
              <a:gd name="adj2" fmla="val -5319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362200" y="4112927"/>
            <a:ext cx="4494376" cy="975968"/>
          </a:xfrm>
          <a:prstGeom prst="wedgeRoundRectCallout">
            <a:avLst>
              <a:gd name="adj1" fmla="val 65389"/>
              <a:gd name="adj2" fmla="val -2506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 John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Sobieski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they helped save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Vienna (and the Hapsburg Empire)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Ottoman invaders.</a:t>
            </a:r>
          </a:p>
        </p:txBody>
      </p:sp>
    </p:spTree>
    <p:extLst>
      <p:ext uri="{BB962C8B-B14F-4D97-AF65-F5344CB8AC3E}">
        <p14:creationId xmlns:p14="http://schemas.microsoft.com/office/powerpoint/2010/main" val="35793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06" y="56503"/>
            <a:ext cx="5127932" cy="6715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2976"/>
              <a:gd name="adj2" fmla="val 50254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5800" y="4038600"/>
            <a:ext cx="5715000" cy="1143000"/>
          </a:xfrm>
          <a:prstGeom prst="roundRect">
            <a:avLst>
              <a:gd name="adj" fmla="val 16070"/>
            </a:avLst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Then other countries became more powerful,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“Poland” disappeared from the map</a:t>
            </a:r>
          </a:p>
        </p:txBody>
      </p:sp>
    </p:spTree>
    <p:extLst>
      <p:ext uri="{BB962C8B-B14F-4D97-AF65-F5344CB8AC3E}">
        <p14:creationId xmlns:p14="http://schemas.microsoft.com/office/powerpoint/2010/main" val="3420476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7"/>
            <a:ext cx="5125544" cy="6712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140348"/>
              <a:gd name="adj2" fmla="val -24007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</p:spTree>
    <p:extLst>
      <p:ext uri="{BB962C8B-B14F-4D97-AF65-F5344CB8AC3E}">
        <p14:creationId xmlns:p14="http://schemas.microsoft.com/office/powerpoint/2010/main" val="38648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2628" y="4920343"/>
            <a:ext cx="4495800" cy="1143000"/>
          </a:xfrm>
          <a:prstGeom prst="roundRect">
            <a:avLst>
              <a:gd name="adj" fmla="val 16070"/>
            </a:avLst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Then the German Nazis invaded,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“Poland” disappeared again.</a:t>
            </a:r>
          </a:p>
        </p:txBody>
      </p:sp>
    </p:spTree>
    <p:extLst>
      <p:ext uri="{BB962C8B-B14F-4D97-AF65-F5344CB8AC3E}">
        <p14:creationId xmlns:p14="http://schemas.microsoft.com/office/powerpoint/2010/main" val="15805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6"/>
            <a:ext cx="5125544" cy="6712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734" y="3708162"/>
            <a:ext cx="3579976" cy="2040308"/>
          </a:xfrm>
          <a:prstGeom prst="wedgeRoundRectCallout">
            <a:avLst>
              <a:gd name="adj1" fmla="val 142781"/>
              <a:gd name="adj2" fmla="val -56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1n 1945, Poland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reappeared on the map,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but in a somewhat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different area.</a:t>
            </a:r>
          </a:p>
          <a:p>
            <a:pPr algn="ctr"/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6"/>
            <a:ext cx="5125544" cy="6712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734" y="3708162"/>
            <a:ext cx="3579976" cy="2040308"/>
          </a:xfrm>
          <a:prstGeom prst="wedgeRoundRectCallout">
            <a:avLst>
              <a:gd name="adj1" fmla="val 142781"/>
              <a:gd name="adj2" fmla="val -56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1n 1945, Poland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reappeared on the map,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but in a somewhat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different area.</a:t>
            </a:r>
          </a:p>
          <a:p>
            <a:pPr algn="ctr"/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5334000"/>
            <a:ext cx="2362200" cy="914400"/>
          </a:xfrm>
          <a:prstGeom prst="wedgeRoundRectCallout">
            <a:avLst>
              <a:gd name="adj1" fmla="val 222146"/>
              <a:gd name="adj2" fmla="val -281209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 was, however,</a:t>
            </a:r>
          </a:p>
          <a:p>
            <a:pPr algn="ctr"/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under the control </a:t>
            </a:r>
          </a:p>
          <a:p>
            <a:pPr algn="ctr"/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of the Soviet Union.</a:t>
            </a:r>
          </a:p>
        </p:txBody>
      </p:sp>
    </p:spTree>
    <p:extLst>
      <p:ext uri="{BB962C8B-B14F-4D97-AF65-F5344CB8AC3E}">
        <p14:creationId xmlns:p14="http://schemas.microsoft.com/office/powerpoint/2010/main" val="2103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7"/>
            <a:ext cx="5125543" cy="671259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734" y="370816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1n 1945, Poland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reappeared on the map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covering a somewhat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different area.</a:t>
            </a:r>
          </a:p>
          <a:p>
            <a:pPr algn="ctr"/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68066" y="4318476"/>
            <a:ext cx="4632533" cy="2040308"/>
          </a:xfrm>
          <a:prstGeom prst="wedgeRoundRectCallout">
            <a:avLst>
              <a:gd name="adj1" fmla="val 112455"/>
              <a:gd name="adj2" fmla="val -80562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Compare the shape of Poland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before and after World War II.</a:t>
            </a:r>
          </a:p>
          <a:p>
            <a:pPr algn="ctr"/>
            <a:endParaRPr lang="en-US" sz="9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You can see why many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Poles decided to move.</a:t>
            </a:r>
          </a:p>
        </p:txBody>
      </p:sp>
    </p:spTree>
    <p:extLst>
      <p:ext uri="{BB962C8B-B14F-4D97-AF65-F5344CB8AC3E}">
        <p14:creationId xmlns:p14="http://schemas.microsoft.com/office/powerpoint/2010/main" val="3207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37" y="59686"/>
            <a:ext cx="5123069" cy="670936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151460" y="3551416"/>
            <a:ext cx="302086" cy="342272"/>
          </a:xfrm>
          <a:custGeom>
            <a:avLst/>
            <a:gdLst>
              <a:gd name="connsiteX0" fmla="*/ 163740 w 302086"/>
              <a:gd name="connsiteY0" fmla="*/ 3634 h 342272"/>
              <a:gd name="connsiteX1" fmla="*/ 69736 w 302086"/>
              <a:gd name="connsiteY1" fmla="*/ 63455 h 342272"/>
              <a:gd name="connsiteX2" fmla="*/ 9916 w 302086"/>
              <a:gd name="connsiteY2" fmla="*/ 311283 h 342272"/>
              <a:gd name="connsiteX3" fmla="*/ 283381 w 302086"/>
              <a:gd name="connsiteY3" fmla="*/ 319829 h 342272"/>
              <a:gd name="connsiteX4" fmla="*/ 266290 w 302086"/>
              <a:gd name="connsiteY4" fmla="*/ 140367 h 342272"/>
              <a:gd name="connsiteX5" fmla="*/ 163740 w 302086"/>
              <a:gd name="connsiteY5" fmla="*/ 3634 h 34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86" h="342272">
                <a:moveTo>
                  <a:pt x="163740" y="3634"/>
                </a:moveTo>
                <a:cubicBezTo>
                  <a:pt x="130981" y="-9185"/>
                  <a:pt x="95373" y="12180"/>
                  <a:pt x="69736" y="63455"/>
                </a:cubicBezTo>
                <a:cubicBezTo>
                  <a:pt x="44099" y="114730"/>
                  <a:pt x="-25691" y="268554"/>
                  <a:pt x="9916" y="311283"/>
                </a:cubicBezTo>
                <a:cubicBezTo>
                  <a:pt x="45523" y="354012"/>
                  <a:pt x="240652" y="348315"/>
                  <a:pt x="283381" y="319829"/>
                </a:cubicBezTo>
                <a:cubicBezTo>
                  <a:pt x="326110" y="291343"/>
                  <a:pt x="284806" y="190217"/>
                  <a:pt x="266290" y="140367"/>
                </a:cubicBezTo>
                <a:cubicBezTo>
                  <a:pt x="247774" y="90517"/>
                  <a:pt x="196499" y="16453"/>
                  <a:pt x="163740" y="36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2408416"/>
            <a:ext cx="3962400" cy="2773184"/>
          </a:xfrm>
          <a:prstGeom prst="wedgeRoundRectCallout">
            <a:avLst>
              <a:gd name="adj1" fmla="val 112575"/>
              <a:gd name="adj2" fmla="val -3351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if you put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even our limited sample 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historical “</a:t>
            </a:r>
            <a:r>
              <a:rPr lang="en-US" sz="2000" dirty="0" err="1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Polands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together on one map,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you can see the effects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living in an area</a:t>
            </a:r>
          </a:p>
          <a:p>
            <a:pPr algn="ctr"/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that is hard to defend.</a:t>
            </a:r>
          </a:p>
        </p:txBody>
      </p:sp>
    </p:spTree>
    <p:extLst>
      <p:ext uri="{BB962C8B-B14F-4D97-AF65-F5344CB8AC3E}">
        <p14:creationId xmlns:p14="http://schemas.microsoft.com/office/powerpoint/2010/main" val="36502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914400"/>
            <a:ext cx="5638800" cy="4800600"/>
          </a:xfrm>
          <a:prstGeom prst="roundRect">
            <a:avLst>
              <a:gd name="adj" fmla="val 55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more consequence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historic complexity of Europe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in the headlines today.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Dismayed by centuries of fighting,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European rulers tried a bold experiment.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decided to give up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of their national powers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form a European Union.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the age-old differences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emerged in new ways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threaten this Union.</a:t>
            </a:r>
          </a:p>
        </p:txBody>
      </p:sp>
    </p:spTree>
    <p:extLst>
      <p:ext uri="{BB962C8B-B14F-4D97-AF65-F5344CB8AC3E}">
        <p14:creationId xmlns:p14="http://schemas.microsoft.com/office/powerpoint/2010/main" val="3211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</p:spTree>
    <p:extLst>
      <p:ext uri="{BB962C8B-B14F-4D97-AF65-F5344CB8AC3E}">
        <p14:creationId xmlns:p14="http://schemas.microsoft.com/office/powerpoint/2010/main" val="16047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8400" y="1752600"/>
            <a:ext cx="4267200" cy="3657600"/>
          </a:xfrm>
          <a:prstGeom prst="roundRect">
            <a:avLst>
              <a:gd name="adj" fmla="val 55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Here’s a big issue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European people today:</a:t>
            </a:r>
          </a:p>
          <a:p>
            <a:pPr algn="ctr"/>
            <a:endParaRPr lang="en-US" sz="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Europeans resolve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old differences,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that they can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 together to deal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changing economies,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immigration, terrorism,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aging populations?</a:t>
            </a:r>
          </a:p>
        </p:txBody>
      </p:sp>
    </p:spTree>
    <p:extLst>
      <p:ext uri="{BB962C8B-B14F-4D97-AF65-F5344CB8AC3E}">
        <p14:creationId xmlns:p14="http://schemas.microsoft.com/office/powerpoint/2010/main" val="27496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Europe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complex geology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Europe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complex geology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2043943"/>
            <a:ext cx="73152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shapes can make land easier to defend,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because peninsulas have only one “entrance door</a:t>
            </a:r>
          </a:p>
        </p:txBody>
      </p:sp>
    </p:spTree>
    <p:extLst>
      <p:ext uri="{BB962C8B-B14F-4D97-AF65-F5344CB8AC3E}">
        <p14:creationId xmlns:p14="http://schemas.microsoft.com/office/powerpoint/2010/main" val="5799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Europe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complex geology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2043943"/>
            <a:ext cx="73152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shapes can make land easier to defend,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because peninsulas have only one “entrance door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2831668"/>
            <a:ext cx="71628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Terrain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many separate ranges of mountains can also help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isolate places and make them harder to attack</a:t>
            </a:r>
          </a:p>
        </p:txBody>
      </p:sp>
    </p:spTree>
    <p:extLst>
      <p:ext uri="{BB962C8B-B14F-4D97-AF65-F5344CB8AC3E}">
        <p14:creationId xmlns:p14="http://schemas.microsoft.com/office/powerpoint/2010/main" val="40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Europe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complex geology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2043943"/>
            <a:ext cx="73152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shapes can make land easier to defend,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because peninsulas have only one “entrance door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2831668"/>
            <a:ext cx="71628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Terrain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many separate ranges of mountains can also help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isolate places and make them harder to attack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90600" y="3597708"/>
            <a:ext cx="65850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Ports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coastlines often provide safe harbors, 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which are especially important for sailing ships</a:t>
            </a:r>
          </a:p>
        </p:txBody>
      </p:sp>
    </p:spTree>
    <p:extLst>
      <p:ext uri="{BB962C8B-B14F-4D97-AF65-F5344CB8AC3E}">
        <p14:creationId xmlns:p14="http://schemas.microsoft.com/office/powerpoint/2010/main" val="18991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Europe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complex geology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2043943"/>
            <a:ext cx="73152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shapes can make land easier to defend,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because peninsulas have only one “entrance door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2831668"/>
            <a:ext cx="71628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Terrain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many separate ranges of mountains can also help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isolate places and make them harder to attack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0600" y="4363748"/>
            <a:ext cx="693420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Metal ores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geology is usually the result of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many crustal collisions, which also form metal ores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90600" y="3597708"/>
            <a:ext cx="65850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Ports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coastlines often provide safe harbors, 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which are especially important for sailing ships</a:t>
            </a:r>
          </a:p>
        </p:txBody>
      </p:sp>
    </p:spTree>
    <p:extLst>
      <p:ext uri="{BB962C8B-B14F-4D97-AF65-F5344CB8AC3E}">
        <p14:creationId xmlns:p14="http://schemas.microsoft.com/office/powerpoint/2010/main" val="34754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Europe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complex geology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2043943"/>
            <a:ext cx="73152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shapes can make land easier to defend,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because peninsulas have only one “entrance door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0600" y="5098645"/>
            <a:ext cx="670560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Energy resources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geology also gave Europe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a lot of coal, important for the Industrial Revolution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2831668"/>
            <a:ext cx="71628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Terrain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many separate ranges of mountains can also help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isolate places and make them harder to attack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0600" y="4363748"/>
            <a:ext cx="693420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Metal ores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geology is usually the result of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many crustal collisions, which also form metal ores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90600" y="3597708"/>
            <a:ext cx="65850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Ports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coastlines often provide safe harbors, 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which are especially important for sailing ships</a:t>
            </a:r>
          </a:p>
        </p:txBody>
      </p:sp>
    </p:spTree>
    <p:extLst>
      <p:ext uri="{BB962C8B-B14F-4D97-AF65-F5344CB8AC3E}">
        <p14:creationId xmlns:p14="http://schemas.microsoft.com/office/powerpoint/2010/main" val="39988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Europe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complex geology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2043943"/>
            <a:ext cx="73152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shapes can make land easier to defend,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because peninsulas have only one “entrance door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5833543"/>
            <a:ext cx="6781800" cy="623840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Conflicts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large numbers of independent countries can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have economic conflicts and frequent wars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0600" y="5098645"/>
            <a:ext cx="670560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Energy resources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geology also gave Europe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a lot of coal, important for the Industrial Revolution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2831668"/>
            <a:ext cx="71628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Terrain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many separate ranges of mountains can also help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isolate places and make them harder to attack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0600" y="4363748"/>
            <a:ext cx="693420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Metal ores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geology is usually the result of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many crustal collisions, which also form metal ores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90600" y="3597708"/>
            <a:ext cx="65850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Ports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coastlines often provide safe harbors, 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which are especially important for sailing ships</a:t>
            </a:r>
          </a:p>
        </p:txBody>
      </p:sp>
    </p:spTree>
    <p:extLst>
      <p:ext uri="{BB962C8B-B14F-4D97-AF65-F5344CB8AC3E}">
        <p14:creationId xmlns:p14="http://schemas.microsoft.com/office/powerpoint/2010/main" val="41317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3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95800" y="2438400"/>
            <a:ext cx="4606747" cy="2514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questions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8881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9492" y="1600200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</a:p>
        </p:txBody>
      </p:sp>
    </p:spTree>
    <p:extLst>
      <p:ext uri="{BB962C8B-B14F-4D97-AF65-F5344CB8AC3E}">
        <p14:creationId xmlns:p14="http://schemas.microsoft.com/office/powerpoint/2010/main" val="16098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52400"/>
            <a:ext cx="3810000" cy="3962400"/>
          </a:xfrm>
          <a:prstGeom prst="wedgeRoundRectCallout">
            <a:avLst>
              <a:gd name="adj1" fmla="val 108034"/>
              <a:gd name="adj2" fmla="val 4031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it inaccurate to call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a continent?</a:t>
            </a:r>
          </a:p>
          <a:p>
            <a:pPr algn="ctr"/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it more accurate</a:t>
            </a:r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call Europe a</a:t>
            </a:r>
          </a:p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subcontinent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(like South Asia).</a:t>
            </a:r>
          </a:p>
        </p:txBody>
      </p:sp>
    </p:spTree>
    <p:extLst>
      <p:ext uri="{BB962C8B-B14F-4D97-AF65-F5344CB8AC3E}">
        <p14:creationId xmlns:p14="http://schemas.microsoft.com/office/powerpoint/2010/main" val="3892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295400"/>
            <a:ext cx="3771900" cy="2819400"/>
          </a:xfrm>
          <a:prstGeom prst="wedgeRoundRectCallout">
            <a:avLst>
              <a:gd name="adj1" fmla="val 126605"/>
              <a:gd name="adj2" fmla="val 458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does it mean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call Europe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big peninsula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made out of many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smaller peninsulas? </a:t>
            </a:r>
          </a:p>
        </p:txBody>
      </p:sp>
    </p:spTree>
    <p:extLst>
      <p:ext uri="{BB962C8B-B14F-4D97-AF65-F5344CB8AC3E}">
        <p14:creationId xmlns:p14="http://schemas.microsoft.com/office/powerpoint/2010/main" val="5039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295400"/>
            <a:ext cx="3771900" cy="2819400"/>
          </a:xfrm>
          <a:prstGeom prst="wedgeRoundRectCallout">
            <a:avLst>
              <a:gd name="adj1" fmla="val 126605"/>
              <a:gd name="adj2" fmla="val 458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does it mean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call Europe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big peninsula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made out of many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smaller peninsulas? </a:t>
            </a:r>
          </a:p>
        </p:txBody>
      </p:sp>
      <p:sp>
        <p:nvSpPr>
          <p:cNvPr id="2" name="Snip Single Corner Rectangle 1"/>
          <p:cNvSpPr/>
          <p:nvPr/>
        </p:nvSpPr>
        <p:spPr>
          <a:xfrm>
            <a:off x="1600200" y="3962400"/>
            <a:ext cx="4495800" cy="20574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   Definition: a </a:t>
            </a:r>
            <a:r>
              <a:rPr lang="en-US" b="1" dirty="0">
                <a:solidFill>
                  <a:srgbClr val="002060"/>
                </a:solidFill>
              </a:rPr>
              <a:t>peninsula</a:t>
            </a:r>
          </a:p>
          <a:p>
            <a:r>
              <a:rPr lang="en-US" dirty="0">
                <a:solidFill>
                  <a:srgbClr val="002060"/>
                </a:solidFill>
              </a:rPr>
              <a:t>   is like a small nose of land</a:t>
            </a:r>
          </a:p>
          <a:p>
            <a:r>
              <a:rPr lang="en-US" dirty="0">
                <a:solidFill>
                  <a:srgbClr val="002060"/>
                </a:solidFill>
              </a:rPr>
              <a:t>      (or leg, arm, finger, thumb)</a:t>
            </a:r>
          </a:p>
          <a:p>
            <a:r>
              <a:rPr lang="en-US" dirty="0">
                <a:solidFill>
                  <a:srgbClr val="002060"/>
                </a:solidFill>
              </a:rPr>
              <a:t>   connected to a larger landmass</a:t>
            </a:r>
          </a:p>
          <a:p>
            <a:r>
              <a:rPr lang="en-US" dirty="0">
                <a:solidFill>
                  <a:srgbClr val="002060"/>
                </a:solidFill>
              </a:rPr>
              <a:t>   on one side, and surrounded</a:t>
            </a:r>
          </a:p>
          <a:p>
            <a:r>
              <a:rPr lang="en-US" dirty="0">
                <a:solidFill>
                  <a:srgbClr val="002060"/>
                </a:solidFill>
              </a:rPr>
              <a:t>   by water on the other three sides.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038225" cy="10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4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7772400" y="487411"/>
            <a:ext cx="769259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24800" y="533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1" name="Oval 30"/>
          <p:cNvSpPr/>
          <p:nvPr/>
        </p:nvSpPr>
        <p:spPr>
          <a:xfrm>
            <a:off x="4863343" y="3505200"/>
            <a:ext cx="1080257" cy="957183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51157" y="37390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9731" y="363813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12637" y="362958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95545" y="402806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83164" y="39902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you remember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names of these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European peninsulas?</a:t>
            </a:r>
          </a:p>
        </p:txBody>
      </p:sp>
    </p:spTree>
    <p:extLst>
      <p:ext uri="{BB962C8B-B14F-4D97-AF65-F5344CB8AC3E}">
        <p14:creationId xmlns:p14="http://schemas.microsoft.com/office/powerpoint/2010/main" val="28572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7772400" y="487411"/>
            <a:ext cx="769259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24800" y="533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1" name="Oval 30"/>
          <p:cNvSpPr/>
          <p:nvPr/>
        </p:nvSpPr>
        <p:spPr>
          <a:xfrm>
            <a:off x="4863343" y="3505200"/>
            <a:ext cx="1080257" cy="957183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51157" y="37390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9731" y="363813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12637" y="362958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95545" y="402806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83164" y="39902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28600" y="2286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you remember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names of these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European peninsulas?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9492" y="1600200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59492" y="2293907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59492" y="5068735"/>
            <a:ext cx="2605313" cy="866957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 Dover, Cornwall,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Brittany, Normandy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9492" y="2987614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59492" y="4375028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Jutland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(Denmark)  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59492" y="3681321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59492" y="6075218"/>
            <a:ext cx="2605313" cy="55418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7. Kola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1905000" y="3064374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</a:p>
        </p:txBody>
      </p:sp>
      <p:sp>
        <p:nvSpPr>
          <p:cNvPr id="56" name="Rounded Rectangular Callout 55"/>
          <p:cNvSpPr/>
          <p:nvPr/>
        </p:nvSpPr>
        <p:spPr>
          <a:xfrm>
            <a:off x="1842266" y="6145479"/>
            <a:ext cx="1295400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(Cold War</a:t>
            </a:r>
          </a:p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submarines)</a:t>
            </a:r>
          </a:p>
        </p:txBody>
      </p:sp>
    </p:spTree>
    <p:extLst>
      <p:ext uri="{BB962C8B-B14F-4D97-AF65-F5344CB8AC3E}">
        <p14:creationId xmlns:p14="http://schemas.microsoft.com/office/powerpoint/2010/main" val="6353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52400" y="4038600"/>
            <a:ext cx="3733800" cy="2286000"/>
          </a:xfrm>
          <a:prstGeom prst="wedgeRoundRectCallout">
            <a:avLst>
              <a:gd name="adj1" fmla="val 127017"/>
              <a:gd name="adj2" fmla="val -525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a peninsula like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room with only one door?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52400" y="4038600"/>
            <a:ext cx="3733800" cy="2286000"/>
          </a:xfrm>
          <a:prstGeom prst="wedgeRoundRectCallout">
            <a:avLst>
              <a:gd name="adj1" fmla="val 127017"/>
              <a:gd name="adj2" fmla="val -525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a peninsula like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room with only one door?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750" y="5203371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was this important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history?</a:t>
            </a:r>
          </a:p>
        </p:txBody>
      </p:sp>
    </p:spTree>
    <p:extLst>
      <p:ext uri="{BB962C8B-B14F-4D97-AF65-F5344CB8AC3E}">
        <p14:creationId xmlns:p14="http://schemas.microsoft.com/office/powerpoint/2010/main" val="30376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676400"/>
            <a:ext cx="3810000" cy="2614301"/>
          </a:xfrm>
          <a:prstGeom prst="wedgeRoundRectCallout">
            <a:avLst>
              <a:gd name="adj1" fmla="val 104530"/>
              <a:gd name="adj2" fmla="val 816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the coastline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Europe compare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 coastlines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Africa, Australia,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South America?</a:t>
            </a:r>
          </a:p>
        </p:txBody>
      </p:sp>
    </p:spTree>
    <p:extLst>
      <p:ext uri="{BB962C8B-B14F-4D97-AF65-F5344CB8AC3E}">
        <p14:creationId xmlns:p14="http://schemas.microsoft.com/office/powerpoint/2010/main" val="31464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676400"/>
            <a:ext cx="3810000" cy="2614301"/>
          </a:xfrm>
          <a:prstGeom prst="wedgeRoundRectCallout">
            <a:avLst>
              <a:gd name="adj1" fmla="val 104530"/>
              <a:gd name="adj2" fmla="val 816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the coastline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Europe compare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 coastlines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Africa, Australia,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South America?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7650" y="3810000"/>
            <a:ext cx="3467100" cy="121920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was this important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history?</a:t>
            </a:r>
          </a:p>
        </p:txBody>
      </p:sp>
    </p:spTree>
    <p:extLst>
      <p:ext uri="{BB962C8B-B14F-4D97-AF65-F5344CB8AC3E}">
        <p14:creationId xmlns:p14="http://schemas.microsoft.com/office/powerpoint/2010/main" val="902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228600"/>
            <a:ext cx="3733800" cy="2438400"/>
          </a:xfrm>
          <a:prstGeom prst="wedgeRoundRectCallout">
            <a:avLst>
              <a:gd name="adj1" fmla="val 65479"/>
              <a:gd name="adj2" fmla="val -10376"/>
              <a:gd name="adj3" fmla="val 16667"/>
            </a:avLst>
          </a:prstGeom>
          <a:solidFill>
            <a:srgbClr val="F4D9D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the pattern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volcanic eruptions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an effect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overall shape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subsurface geology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Europe?</a:t>
            </a:r>
          </a:p>
        </p:txBody>
      </p:sp>
    </p:spTree>
    <p:extLst>
      <p:ext uri="{BB962C8B-B14F-4D97-AF65-F5344CB8AC3E}">
        <p14:creationId xmlns:p14="http://schemas.microsoft.com/office/powerpoint/2010/main" val="32665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4541</Words>
  <Application>Microsoft Office PowerPoint</Application>
  <PresentationFormat>On-screen Show (4:3)</PresentationFormat>
  <Paragraphs>1320</Paragraphs>
  <Slides>122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32" baseType="lpstr">
      <vt:lpstr>Arial</vt:lpstr>
      <vt:lpstr>Arial Black</vt:lpstr>
      <vt:lpstr>Arial Narrow</vt:lpstr>
      <vt:lpstr>Arial Rounded MT Bold</vt:lpstr>
      <vt:lpstr>Book Antiqua</vt:lpstr>
      <vt:lpstr>Lucida Sans</vt:lpstr>
      <vt:lpstr>Wingdings</vt:lpstr>
      <vt:lpstr>Wingdings 2</vt:lpstr>
      <vt:lpstr>Wingdings 3</vt:lpstr>
      <vt:lpstr>Apex</vt:lpstr>
      <vt:lpstr>complexity A geographic “BIG IDEA” with many consequences IN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136</cp:revision>
  <dcterms:created xsi:type="dcterms:W3CDTF">2013-09-10T21:41:24Z</dcterms:created>
  <dcterms:modified xsi:type="dcterms:W3CDTF">2019-10-20T22:09:51Z</dcterms:modified>
</cp:coreProperties>
</file>